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4" r:id="rId18"/>
    <p:sldId id="275" r:id="rId19"/>
    <p:sldId id="276" r:id="rId20"/>
    <p:sldId id="277" r:id="rId21"/>
    <p:sldId id="287" r:id="rId22"/>
    <p:sldId id="288" r:id="rId23"/>
    <p:sldId id="289" r:id="rId24"/>
    <p:sldId id="290" r:id="rId25"/>
    <p:sldId id="291" r:id="rId26"/>
    <p:sldId id="292" r:id="rId27"/>
    <p:sldId id="278" r:id="rId28"/>
    <p:sldId id="279" r:id="rId29"/>
    <p:sldId id="280" r:id="rId30"/>
    <p:sldId id="285" r:id="rId31"/>
    <p:sldId id="286" r:id="rId32"/>
    <p:sldId id="283" r:id="rId33"/>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5" d="100"/>
          <a:sy n="65" d="100"/>
        </p:scale>
        <p:origin x="-1536" y="-114"/>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2013/9/9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2013/9/9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2013/9/9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2013/9/9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pPr/>
              <a:t>2013/9/9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2013/9/9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pPr/>
              <a:t>2013/9/9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pPr/>
              <a:t>2013/9/9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pPr/>
              <a:t>2013/9/9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2013/9/9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pPr/>
              <a:t>2013/9/9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pPr/>
              <a:t>2013/9/9</a:t>
            </a:fld>
            <a:endParaRPr lang="zh-CN" altLang="en-US"/>
          </a:p>
        </p:txBody>
      </p:sp>
      <p:sp>
        <p:nvSpPr>
          <p:cNvPr id="5" name="页脚占位符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7.jpeg"/><Relationship Id="rId1" Type="http://schemas.openxmlformats.org/officeDocument/2006/relationships/slideLayout" Target="../slideLayouts/slideLayout2.xml"/><Relationship Id="rId4" Type="http://schemas.openxmlformats.org/officeDocument/2006/relationships/image" Target="../media/image19.jpeg"/></Relationships>
</file>

<file path=ppt/slides/_rels/slide1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2.xml"/><Relationship Id="rId4" Type="http://schemas.openxmlformats.org/officeDocument/2006/relationships/image" Target="../media/image23.png"/></Relationships>
</file>

<file path=ppt/slides/_rels/slide2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2.xml"/><Relationship Id="rId6" Type="http://schemas.openxmlformats.org/officeDocument/2006/relationships/image" Target="../media/image10.jpeg"/><Relationship Id="rId5" Type="http://schemas.openxmlformats.org/officeDocument/2006/relationships/image" Target="../media/image9.jpeg"/><Relationship Id="rId4" Type="http://schemas.openxmlformats.org/officeDocument/2006/relationships/image" Target="../media/image8.jpe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生物实验室.jpg"/>
          <p:cNvPicPr>
            <a:picLocks noChangeAspect="1"/>
          </p:cNvPicPr>
          <p:nvPr/>
        </p:nvPicPr>
        <p:blipFill>
          <a:blip r:embed="rId2" cstate="print"/>
          <a:stretch>
            <a:fillRect/>
          </a:stretch>
        </p:blipFill>
        <p:spPr>
          <a:xfrm>
            <a:off x="285720" y="2786058"/>
            <a:ext cx="4214842" cy="3071834"/>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5" name="图片 4" descr="实验室2.jpg"/>
          <p:cNvPicPr>
            <a:picLocks noChangeAspect="1"/>
          </p:cNvPicPr>
          <p:nvPr/>
        </p:nvPicPr>
        <p:blipFill>
          <a:blip r:embed="rId3" cstate="print"/>
          <a:stretch>
            <a:fillRect/>
          </a:stretch>
        </p:blipFill>
        <p:spPr>
          <a:xfrm>
            <a:off x="4572000" y="2786058"/>
            <a:ext cx="4286279" cy="3071834"/>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
        <p:nvSpPr>
          <p:cNvPr id="7" name="横卷形 6"/>
          <p:cNvSpPr/>
          <p:nvPr/>
        </p:nvSpPr>
        <p:spPr>
          <a:xfrm>
            <a:off x="142844" y="428604"/>
            <a:ext cx="8786842" cy="2000264"/>
          </a:xfrm>
          <a:prstGeom prst="horizontalScroll">
            <a:avLst/>
          </a:prstGeom>
          <a:gradFill flip="none" rotWithShape="1">
            <a:gsLst>
              <a:gs pos="0">
                <a:srgbClr val="00B050">
                  <a:tint val="66000"/>
                  <a:satMod val="160000"/>
                </a:srgbClr>
              </a:gs>
              <a:gs pos="50000">
                <a:srgbClr val="00B050">
                  <a:tint val="44500"/>
                  <a:satMod val="160000"/>
                </a:srgbClr>
              </a:gs>
              <a:gs pos="100000">
                <a:srgbClr val="00B050">
                  <a:tint val="23500"/>
                  <a:satMod val="160000"/>
                </a:srgbClr>
              </a:gs>
            </a:gsLst>
            <a:lin ang="54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6000" b="1" dirty="0" smtClean="0">
                <a:solidFill>
                  <a:schemeClr val="tx1"/>
                </a:solidFill>
                <a:effectLst>
                  <a:outerShdw blurRad="38100" dist="38100" dir="2700000" algn="tl">
                    <a:srgbClr val="000000">
                      <a:alpha val="43137"/>
                    </a:srgbClr>
                  </a:outerShdw>
                </a:effectLst>
                <a:latin typeface="楷体_GB2312" pitchFamily="49" charset="-122"/>
                <a:ea typeface="楷体_GB2312" pitchFamily="49" charset="-122"/>
              </a:rPr>
              <a:t>走进生命科学实验室</a:t>
            </a:r>
            <a:endParaRPr lang="zh-CN" altLang="en-US" sz="6000" b="1" dirty="0">
              <a:solidFill>
                <a:schemeClr val="tx1"/>
              </a:solidFill>
              <a:effectLst>
                <a:outerShdw blurRad="38100" dist="38100" dir="2700000" algn="tl">
                  <a:srgbClr val="000000">
                    <a:alpha val="43137"/>
                  </a:srgbClr>
                </a:outerShdw>
              </a:effectLst>
              <a:latin typeface="楷体_GB2312" pitchFamily="49" charset="-122"/>
              <a:ea typeface="楷体_GB2312" pitchFamily="49" charset="-122"/>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28596" y="357166"/>
            <a:ext cx="7715304" cy="646331"/>
          </a:xfrm>
          <a:prstGeom prst="rect">
            <a:avLst/>
          </a:prstGeom>
          <a:noFill/>
        </p:spPr>
        <p:txBody>
          <a:bodyPr wrap="square" rtlCol="0">
            <a:spAutoFit/>
          </a:bodyPr>
          <a:lstStyle/>
          <a:p>
            <a:r>
              <a:rPr lang="zh-CN" altLang="en-US" sz="3600" b="1" dirty="0" smtClean="0">
                <a:latin typeface="+mj-ea"/>
                <a:ea typeface="+mj-ea"/>
              </a:rPr>
              <a:t>生命科学探究的基本步骤</a:t>
            </a:r>
            <a:endParaRPr lang="zh-CN" altLang="en-US" sz="3600" b="1" dirty="0">
              <a:latin typeface="+mj-ea"/>
              <a:ea typeface="+mj-ea"/>
            </a:endParaRPr>
          </a:p>
        </p:txBody>
      </p:sp>
      <p:pic>
        <p:nvPicPr>
          <p:cNvPr id="21508" name="Picture 4" descr="http://t2.baidu.com/it/u=4268557892,3376328466&amp;fm=23&amp;gp=0.jpg"/>
          <p:cNvPicPr>
            <a:picLocks noChangeAspect="1" noChangeArrowheads="1"/>
          </p:cNvPicPr>
          <p:nvPr/>
        </p:nvPicPr>
        <p:blipFill>
          <a:blip r:embed="rId2" cstate="print"/>
          <a:srcRect/>
          <a:stretch>
            <a:fillRect/>
          </a:stretch>
        </p:blipFill>
        <p:spPr bwMode="auto">
          <a:xfrm>
            <a:off x="1714480" y="1928802"/>
            <a:ext cx="6643734" cy="4420850"/>
          </a:xfrm>
          <a:prstGeom prst="rect">
            <a:avLst/>
          </a:prstGeom>
          <a:noFill/>
        </p:spPr>
      </p:pic>
      <p:sp>
        <p:nvSpPr>
          <p:cNvPr id="6" name="TextBox 5"/>
          <p:cNvSpPr txBox="1"/>
          <p:nvPr/>
        </p:nvSpPr>
        <p:spPr>
          <a:xfrm rot="21366309">
            <a:off x="3166339" y="2861659"/>
            <a:ext cx="4429156" cy="2934137"/>
          </a:xfrm>
          <a:prstGeom prst="rect">
            <a:avLst/>
          </a:prstGeom>
          <a:noFill/>
        </p:spPr>
        <p:txBody>
          <a:bodyPr wrap="square" rtlCol="0">
            <a:spAutoFit/>
          </a:bodyPr>
          <a:lstStyle/>
          <a:p>
            <a:pPr algn="ctr"/>
            <a:r>
              <a:rPr lang="zh-CN" altLang="en-US" sz="2800" b="1" dirty="0" smtClean="0">
                <a:latin typeface="+mj-ea"/>
                <a:ea typeface="+mj-ea"/>
              </a:rPr>
              <a:t>材料与仪器</a:t>
            </a:r>
            <a:endParaRPr lang="en-US" altLang="zh-CN" sz="2800" b="1" dirty="0" smtClean="0">
              <a:latin typeface="+mj-ea"/>
              <a:ea typeface="+mj-ea"/>
            </a:endParaRPr>
          </a:p>
          <a:p>
            <a:pPr>
              <a:lnSpc>
                <a:spcPts val="3400"/>
              </a:lnSpc>
              <a:spcBef>
                <a:spcPts val="600"/>
              </a:spcBef>
              <a:spcAft>
                <a:spcPts val="600"/>
              </a:spcAft>
            </a:pPr>
            <a:r>
              <a:rPr lang="zh-CN" altLang="en-US" sz="2400" b="1" dirty="0" smtClean="0">
                <a:solidFill>
                  <a:srgbClr val="00B050"/>
                </a:solidFill>
              </a:rPr>
              <a:t>材料选择：</a:t>
            </a:r>
            <a:r>
              <a:rPr lang="zh-CN" altLang="en-US" sz="2400" b="1" u="sng" dirty="0" smtClean="0">
                <a:latin typeface="楷体_GB2312" pitchFamily="49" charset="-122"/>
                <a:ea typeface="楷体_GB2312" pitchFamily="49" charset="-122"/>
              </a:rPr>
              <a:t>体长和健康状况相     近的雌雄柳条鱼</a:t>
            </a:r>
            <a:endParaRPr lang="en-US" altLang="zh-CN" sz="2400" b="1" u="sng" dirty="0" smtClean="0">
              <a:latin typeface="楷体_GB2312" pitchFamily="49" charset="-122"/>
              <a:ea typeface="楷体_GB2312" pitchFamily="49" charset="-122"/>
            </a:endParaRPr>
          </a:p>
          <a:p>
            <a:pPr>
              <a:lnSpc>
                <a:spcPts val="3400"/>
              </a:lnSpc>
              <a:spcBef>
                <a:spcPts val="600"/>
              </a:spcBef>
              <a:spcAft>
                <a:spcPts val="600"/>
              </a:spcAft>
            </a:pPr>
            <a:r>
              <a:rPr lang="zh-CN" altLang="en-US" sz="2400" b="1" dirty="0" smtClean="0">
                <a:solidFill>
                  <a:srgbClr val="00B050"/>
                </a:solidFill>
              </a:rPr>
              <a:t>仪器：</a:t>
            </a:r>
            <a:r>
              <a:rPr lang="zh-CN" altLang="en-US" sz="2400" b="1" u="sng" dirty="0" smtClean="0"/>
              <a:t>水</a:t>
            </a:r>
            <a:r>
              <a:rPr lang="zh-CN" altLang="en-US" sz="2400" b="1" u="sng" dirty="0" smtClean="0">
                <a:latin typeface="楷体_GB2312" pitchFamily="49" charset="-122"/>
                <a:ea typeface="楷体_GB2312" pitchFamily="49" charset="-122"/>
              </a:rPr>
              <a:t>族箱</a:t>
            </a:r>
            <a:r>
              <a:rPr lang="en-US" altLang="zh-CN" sz="2400" b="1" u="sng" dirty="0" smtClean="0">
                <a:latin typeface="楷体_GB2312" pitchFamily="49" charset="-122"/>
                <a:ea typeface="楷体_GB2312" pitchFamily="49" charset="-122"/>
              </a:rPr>
              <a:t>8</a:t>
            </a:r>
            <a:r>
              <a:rPr lang="zh-CN" altLang="en-US" sz="2400" b="1" u="sng" dirty="0" smtClean="0">
                <a:latin typeface="楷体_GB2312" pitchFamily="49" charset="-122"/>
                <a:ea typeface="楷体_GB2312" pitchFamily="49" charset="-122"/>
              </a:rPr>
              <a:t>只、电热棒和恒温调节器</a:t>
            </a:r>
            <a:r>
              <a:rPr lang="en-US" altLang="zh-CN" sz="2400" b="1" u="sng" dirty="0" smtClean="0">
                <a:latin typeface="楷体_GB2312" pitchFamily="49" charset="-122"/>
                <a:ea typeface="楷体_GB2312" pitchFamily="49" charset="-122"/>
              </a:rPr>
              <a:t>4</a:t>
            </a:r>
            <a:r>
              <a:rPr lang="zh-CN" altLang="en-US" sz="2400" b="1" u="sng" dirty="0" smtClean="0">
                <a:latin typeface="楷体_GB2312" pitchFamily="49" charset="-122"/>
                <a:ea typeface="楷体_GB2312" pitchFamily="49" charset="-122"/>
              </a:rPr>
              <a:t>套、</a:t>
            </a:r>
            <a:r>
              <a:rPr lang="en-US" altLang="zh-CN" sz="2400" b="1" u="sng" dirty="0" smtClean="0">
                <a:latin typeface="楷体_GB2312" pitchFamily="49" charset="-122"/>
                <a:ea typeface="楷体_GB2312" pitchFamily="49" charset="-122"/>
              </a:rPr>
              <a:t>40W</a:t>
            </a:r>
            <a:r>
              <a:rPr lang="zh-CN" altLang="en-US" sz="2400" b="1" u="sng" dirty="0" smtClean="0">
                <a:latin typeface="楷体_GB2312" pitchFamily="49" charset="-122"/>
                <a:ea typeface="楷体_GB2312" pitchFamily="49" charset="-122"/>
              </a:rPr>
              <a:t>日光灯光源</a:t>
            </a:r>
            <a:r>
              <a:rPr lang="en-US" altLang="zh-CN" sz="2400" b="1" u="sng" dirty="0" smtClean="0">
                <a:latin typeface="楷体_GB2312" pitchFamily="49" charset="-122"/>
                <a:ea typeface="楷体_GB2312" pitchFamily="49" charset="-122"/>
              </a:rPr>
              <a:t>4</a:t>
            </a:r>
            <a:r>
              <a:rPr lang="zh-CN" altLang="en-US" sz="2400" b="1" u="sng" dirty="0" smtClean="0">
                <a:latin typeface="楷体_GB2312" pitchFamily="49" charset="-122"/>
                <a:ea typeface="楷体_GB2312" pitchFamily="49" charset="-122"/>
              </a:rPr>
              <a:t>套</a:t>
            </a:r>
            <a:endParaRPr lang="zh-CN" altLang="en-US" sz="2400" b="1" u="sng" dirty="0">
              <a:latin typeface="楷体_GB2312" pitchFamily="49" charset="-122"/>
              <a:ea typeface="楷体_GB2312" pitchFamily="49" charset="-122"/>
            </a:endParaRPr>
          </a:p>
        </p:txBody>
      </p:sp>
      <p:sp>
        <p:nvSpPr>
          <p:cNvPr id="3" name="椭圆 2"/>
          <p:cNvSpPr/>
          <p:nvPr/>
        </p:nvSpPr>
        <p:spPr>
          <a:xfrm>
            <a:off x="357158" y="1142984"/>
            <a:ext cx="2428892" cy="100013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t>设计实验</a:t>
            </a:r>
            <a:endParaRPr lang="zh-CN" altLang="en-US" sz="2800" b="1" dirty="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8596" y="357166"/>
            <a:ext cx="7715304" cy="646331"/>
          </a:xfrm>
          <a:prstGeom prst="rect">
            <a:avLst/>
          </a:prstGeom>
          <a:noFill/>
        </p:spPr>
        <p:txBody>
          <a:bodyPr wrap="square" rtlCol="0">
            <a:spAutoFit/>
          </a:bodyPr>
          <a:lstStyle/>
          <a:p>
            <a:r>
              <a:rPr lang="zh-CN" altLang="en-US" sz="3600" b="1" dirty="0" smtClean="0">
                <a:latin typeface="+mj-ea"/>
                <a:ea typeface="+mj-ea"/>
              </a:rPr>
              <a:t>生命科学探究的基本步骤</a:t>
            </a:r>
            <a:endParaRPr lang="zh-CN" altLang="en-US" sz="3600" b="1" dirty="0">
              <a:latin typeface="+mj-ea"/>
              <a:ea typeface="+mj-ea"/>
            </a:endParaRPr>
          </a:p>
        </p:txBody>
      </p:sp>
      <p:sp>
        <p:nvSpPr>
          <p:cNvPr id="5" name="椭圆 4"/>
          <p:cNvSpPr/>
          <p:nvPr/>
        </p:nvSpPr>
        <p:spPr>
          <a:xfrm>
            <a:off x="0" y="1071546"/>
            <a:ext cx="2428892" cy="100013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t>设计实验</a:t>
            </a:r>
            <a:endParaRPr lang="zh-CN" altLang="en-US" sz="2800" b="1" dirty="0"/>
          </a:p>
        </p:txBody>
      </p:sp>
      <p:sp>
        <p:nvSpPr>
          <p:cNvPr id="6" name="TextBox 5"/>
          <p:cNvSpPr txBox="1"/>
          <p:nvPr/>
        </p:nvSpPr>
        <p:spPr>
          <a:xfrm>
            <a:off x="2428860" y="1357298"/>
            <a:ext cx="6500858" cy="461665"/>
          </a:xfrm>
          <a:prstGeom prst="rect">
            <a:avLst/>
          </a:prstGeom>
          <a:noFill/>
        </p:spPr>
        <p:txBody>
          <a:bodyPr wrap="square" rtlCol="0">
            <a:spAutoFit/>
          </a:bodyPr>
          <a:lstStyle/>
          <a:p>
            <a:r>
              <a:rPr lang="zh-CN" altLang="en-US" sz="2400" b="1" dirty="0" smtClean="0"/>
              <a:t>实验时间：在自然状态下</a:t>
            </a:r>
            <a:r>
              <a:rPr lang="zh-CN" altLang="en-US" sz="2400" b="1" dirty="0" smtClean="0">
                <a:solidFill>
                  <a:srgbClr val="FF0000"/>
                </a:solidFill>
              </a:rPr>
              <a:t>不可能产仔的</a:t>
            </a:r>
            <a:r>
              <a:rPr lang="en-US" altLang="zh-CN" sz="2400" b="1" dirty="0" smtClean="0">
                <a:solidFill>
                  <a:srgbClr val="FF0000"/>
                </a:solidFill>
              </a:rPr>
              <a:t>2-3</a:t>
            </a:r>
            <a:r>
              <a:rPr lang="zh-CN" altLang="en-US" sz="2400" b="1" dirty="0" smtClean="0">
                <a:solidFill>
                  <a:srgbClr val="FF0000"/>
                </a:solidFill>
              </a:rPr>
              <a:t>月</a:t>
            </a:r>
            <a:endParaRPr lang="zh-CN" altLang="en-US" sz="2400" b="1" dirty="0">
              <a:solidFill>
                <a:srgbClr val="FF0000"/>
              </a:solidFill>
            </a:endParaRPr>
          </a:p>
        </p:txBody>
      </p:sp>
      <p:sp>
        <p:nvSpPr>
          <p:cNvPr id="7" name="TextBox 6"/>
          <p:cNvSpPr txBox="1"/>
          <p:nvPr/>
        </p:nvSpPr>
        <p:spPr>
          <a:xfrm>
            <a:off x="785786" y="2285992"/>
            <a:ext cx="7786742" cy="3913892"/>
          </a:xfrm>
          <a:prstGeom prst="rect">
            <a:avLst/>
          </a:prstGeom>
          <a:blipFill>
            <a:blip r:embed="rId2" cstate="print"/>
            <a:tile tx="0" ty="0" sx="100000" sy="100000" flip="none" algn="tl"/>
          </a:blipFill>
          <a:effectLst>
            <a:outerShdw blurRad="76200" dir="18900000" sy="23000" kx="-1200000" algn="bl" rotWithShape="0">
              <a:prstClr val="black">
                <a:alpha val="20000"/>
              </a:prstClr>
            </a:outerShdw>
          </a:effectLst>
        </p:spPr>
        <p:txBody>
          <a:bodyPr wrap="square" rtlCol="0">
            <a:spAutoFit/>
          </a:bodyPr>
          <a:lstStyle/>
          <a:p>
            <a:pPr algn="ctr">
              <a:lnSpc>
                <a:spcPts val="3400"/>
              </a:lnSpc>
              <a:spcBef>
                <a:spcPts val="600"/>
              </a:spcBef>
              <a:spcAft>
                <a:spcPts val="600"/>
              </a:spcAft>
            </a:pPr>
            <a:r>
              <a:rPr lang="zh-CN" altLang="en-US" sz="2400" b="1" dirty="0" smtClean="0"/>
              <a:t>试验方法一</a:t>
            </a:r>
            <a:endParaRPr lang="en-US" altLang="zh-CN" sz="2400" b="1" dirty="0" smtClean="0"/>
          </a:p>
          <a:p>
            <a:pPr>
              <a:lnSpc>
                <a:spcPts val="3400"/>
              </a:lnSpc>
              <a:spcBef>
                <a:spcPts val="600"/>
              </a:spcBef>
              <a:spcAft>
                <a:spcPts val="600"/>
              </a:spcAft>
              <a:buFont typeface="Wingdings" pitchFamily="2" charset="2"/>
              <a:buChar char="Ø"/>
            </a:pPr>
            <a:r>
              <a:rPr lang="en-US" altLang="zh-CN" sz="2400" b="1" dirty="0" smtClean="0"/>
              <a:t>1</a:t>
            </a:r>
            <a:r>
              <a:rPr lang="zh-CN" altLang="en-US" sz="2400" b="1" dirty="0" smtClean="0"/>
              <a:t>、</a:t>
            </a:r>
            <a:r>
              <a:rPr lang="en-US" altLang="zh-CN" sz="2400" b="1" dirty="0" smtClean="0"/>
              <a:t>4</a:t>
            </a:r>
            <a:r>
              <a:rPr lang="zh-CN" altLang="en-US" sz="2400" b="1" dirty="0" smtClean="0"/>
              <a:t>只水族箱分别用电热棒和恒温调节器调节水温保持在</a:t>
            </a:r>
            <a:r>
              <a:rPr lang="en-US" altLang="zh-CN" sz="2400" b="1" dirty="0" smtClean="0">
                <a:solidFill>
                  <a:srgbClr val="FF0000"/>
                </a:solidFill>
              </a:rPr>
              <a:t>8</a:t>
            </a:r>
            <a:r>
              <a:rPr lang="zh-CN" altLang="en-US" sz="2400" b="1" dirty="0" smtClean="0">
                <a:solidFill>
                  <a:srgbClr val="FF0000"/>
                </a:solidFill>
              </a:rPr>
              <a:t>℃、</a:t>
            </a:r>
            <a:r>
              <a:rPr lang="en-US" altLang="zh-CN" sz="2400" b="1" dirty="0" smtClean="0">
                <a:solidFill>
                  <a:srgbClr val="FF0000"/>
                </a:solidFill>
              </a:rPr>
              <a:t>12</a:t>
            </a:r>
            <a:r>
              <a:rPr lang="zh-CN" altLang="en-US" sz="2400" b="1" dirty="0" smtClean="0">
                <a:solidFill>
                  <a:srgbClr val="FF0000"/>
                </a:solidFill>
              </a:rPr>
              <a:t>℃、</a:t>
            </a:r>
            <a:r>
              <a:rPr lang="en-US" altLang="zh-CN" sz="2400" b="1" dirty="0" smtClean="0">
                <a:solidFill>
                  <a:srgbClr val="FF0000"/>
                </a:solidFill>
              </a:rPr>
              <a:t>20</a:t>
            </a:r>
            <a:r>
              <a:rPr lang="zh-CN" altLang="en-US" sz="2400" b="1" dirty="0" smtClean="0">
                <a:solidFill>
                  <a:srgbClr val="FF0000"/>
                </a:solidFill>
              </a:rPr>
              <a:t>℃、</a:t>
            </a:r>
            <a:r>
              <a:rPr lang="en-US" altLang="zh-CN" sz="2400" b="1" dirty="0" smtClean="0">
                <a:solidFill>
                  <a:srgbClr val="FF0000"/>
                </a:solidFill>
              </a:rPr>
              <a:t>24</a:t>
            </a:r>
            <a:r>
              <a:rPr lang="zh-CN" altLang="en-US" sz="2400" b="1" dirty="0" smtClean="0">
                <a:solidFill>
                  <a:srgbClr val="FF0000"/>
                </a:solidFill>
              </a:rPr>
              <a:t>℃</a:t>
            </a:r>
            <a:r>
              <a:rPr lang="zh-CN" altLang="en-US" sz="2400" b="1" dirty="0" smtClean="0"/>
              <a:t>；</a:t>
            </a:r>
            <a:endParaRPr lang="en-US" altLang="zh-CN" sz="2400" b="1" dirty="0" smtClean="0"/>
          </a:p>
          <a:p>
            <a:pPr>
              <a:lnSpc>
                <a:spcPts val="3400"/>
              </a:lnSpc>
              <a:spcBef>
                <a:spcPts val="600"/>
              </a:spcBef>
              <a:spcAft>
                <a:spcPts val="600"/>
              </a:spcAft>
              <a:buFont typeface="Wingdings" pitchFamily="2" charset="2"/>
              <a:buChar char="Ø"/>
            </a:pPr>
            <a:r>
              <a:rPr lang="en-US" altLang="zh-CN" sz="2400" b="1" dirty="0" smtClean="0"/>
              <a:t>2</a:t>
            </a:r>
            <a:r>
              <a:rPr lang="zh-CN" altLang="en-US" sz="2400" b="1" dirty="0" smtClean="0"/>
              <a:t>、分别放入</a:t>
            </a:r>
            <a:r>
              <a:rPr lang="zh-CN" altLang="en-US" sz="2400" b="1" dirty="0" smtClean="0">
                <a:solidFill>
                  <a:srgbClr val="FF0000"/>
                </a:solidFill>
              </a:rPr>
              <a:t>相同数量</a:t>
            </a:r>
            <a:r>
              <a:rPr lang="zh-CN" altLang="en-US" sz="2400" b="1" dirty="0" smtClean="0"/>
              <a:t>的雌雄柳条鱼数对；</a:t>
            </a:r>
            <a:endParaRPr lang="en-US" altLang="zh-CN" sz="2400" b="1" dirty="0" smtClean="0"/>
          </a:p>
          <a:p>
            <a:pPr>
              <a:lnSpc>
                <a:spcPts val="3400"/>
              </a:lnSpc>
              <a:spcBef>
                <a:spcPts val="600"/>
              </a:spcBef>
              <a:spcAft>
                <a:spcPts val="600"/>
              </a:spcAft>
              <a:buFont typeface="Wingdings" pitchFamily="2" charset="2"/>
              <a:buChar char="Ø"/>
            </a:pPr>
            <a:r>
              <a:rPr lang="en-US" altLang="zh-CN" sz="2400" b="1" dirty="0" smtClean="0"/>
              <a:t>3</a:t>
            </a:r>
            <a:r>
              <a:rPr lang="zh-CN" altLang="en-US" sz="2400" b="1" dirty="0" smtClean="0"/>
              <a:t>、实验中的其他条件保持</a:t>
            </a:r>
            <a:r>
              <a:rPr lang="zh-CN" altLang="en-US" sz="2400" b="1" dirty="0" smtClean="0">
                <a:solidFill>
                  <a:srgbClr val="FF0000"/>
                </a:solidFill>
              </a:rPr>
              <a:t>自然条件不变</a:t>
            </a:r>
            <a:r>
              <a:rPr lang="zh-CN" altLang="en-US" sz="2400" b="1" dirty="0" smtClean="0"/>
              <a:t>；</a:t>
            </a:r>
            <a:endParaRPr lang="en-US" altLang="zh-CN" sz="2400" b="1" dirty="0" smtClean="0"/>
          </a:p>
          <a:p>
            <a:pPr>
              <a:lnSpc>
                <a:spcPts val="3400"/>
              </a:lnSpc>
              <a:spcBef>
                <a:spcPts val="600"/>
              </a:spcBef>
              <a:spcAft>
                <a:spcPts val="600"/>
              </a:spcAft>
              <a:buFont typeface="Wingdings" pitchFamily="2" charset="2"/>
              <a:buChar char="Ø"/>
            </a:pPr>
            <a:r>
              <a:rPr lang="en-US" altLang="zh-CN" sz="2400" b="1" dirty="0" smtClean="0"/>
              <a:t>4</a:t>
            </a:r>
            <a:r>
              <a:rPr lang="zh-CN" altLang="en-US" sz="2400" b="1" dirty="0" smtClean="0"/>
              <a:t>、观察并记录产仔情况。</a:t>
            </a:r>
            <a:endParaRPr lang="en-US" altLang="zh-CN" sz="2400" b="1" dirty="0" smtClean="0"/>
          </a:p>
          <a:p>
            <a:pPr>
              <a:lnSpc>
                <a:spcPts val="3400"/>
              </a:lnSpc>
              <a:spcBef>
                <a:spcPts val="600"/>
              </a:spcBef>
              <a:spcAft>
                <a:spcPts val="600"/>
              </a:spcAft>
            </a:pPr>
            <a:endParaRPr lang="en-US" altLang="zh-CN" sz="2400" b="1"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8596" y="357166"/>
            <a:ext cx="7715304" cy="646331"/>
          </a:xfrm>
          <a:prstGeom prst="rect">
            <a:avLst/>
          </a:prstGeom>
          <a:noFill/>
        </p:spPr>
        <p:txBody>
          <a:bodyPr wrap="square" rtlCol="0">
            <a:spAutoFit/>
          </a:bodyPr>
          <a:lstStyle/>
          <a:p>
            <a:r>
              <a:rPr lang="zh-CN" altLang="en-US" sz="3600" b="1" dirty="0" smtClean="0">
                <a:latin typeface="+mj-ea"/>
                <a:ea typeface="+mj-ea"/>
              </a:rPr>
              <a:t>生命科学探究的基本步骤</a:t>
            </a:r>
            <a:endParaRPr lang="zh-CN" altLang="en-US" sz="3600" b="1" dirty="0">
              <a:latin typeface="+mj-ea"/>
              <a:ea typeface="+mj-ea"/>
            </a:endParaRPr>
          </a:p>
        </p:txBody>
      </p:sp>
      <p:sp>
        <p:nvSpPr>
          <p:cNvPr id="5" name="椭圆 4"/>
          <p:cNvSpPr/>
          <p:nvPr/>
        </p:nvSpPr>
        <p:spPr>
          <a:xfrm>
            <a:off x="0" y="1000108"/>
            <a:ext cx="2428892" cy="100013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t>设计实验</a:t>
            </a:r>
            <a:endParaRPr lang="zh-CN" altLang="en-US" sz="2800" b="1" dirty="0"/>
          </a:p>
        </p:txBody>
      </p:sp>
      <p:sp>
        <p:nvSpPr>
          <p:cNvPr id="7" name="TextBox 6"/>
          <p:cNvSpPr txBox="1"/>
          <p:nvPr/>
        </p:nvSpPr>
        <p:spPr>
          <a:xfrm>
            <a:off x="785786" y="2000240"/>
            <a:ext cx="7786742" cy="3760004"/>
          </a:xfrm>
          <a:prstGeom prst="rect">
            <a:avLst/>
          </a:prstGeom>
          <a:blipFill>
            <a:blip r:embed="rId2" cstate="print"/>
            <a:tile tx="0" ty="0" sx="100000" sy="100000" flip="none" algn="tl"/>
          </a:blipFill>
          <a:effectLst>
            <a:outerShdw blurRad="76200" dir="18900000" sy="23000" kx="-1200000" algn="bl" rotWithShape="0">
              <a:prstClr val="black">
                <a:alpha val="20000"/>
              </a:prstClr>
            </a:outerShdw>
          </a:effectLst>
        </p:spPr>
        <p:txBody>
          <a:bodyPr wrap="square" rtlCol="0">
            <a:spAutoFit/>
          </a:bodyPr>
          <a:lstStyle/>
          <a:p>
            <a:pPr algn="ctr">
              <a:lnSpc>
                <a:spcPts val="3400"/>
              </a:lnSpc>
              <a:spcBef>
                <a:spcPts val="600"/>
              </a:spcBef>
              <a:spcAft>
                <a:spcPts val="600"/>
              </a:spcAft>
            </a:pPr>
            <a:r>
              <a:rPr lang="zh-CN" altLang="en-US" sz="2400" b="1" dirty="0" smtClean="0"/>
              <a:t>试验方法二</a:t>
            </a:r>
            <a:endParaRPr lang="en-US" altLang="zh-CN" sz="2400" b="1" dirty="0" smtClean="0"/>
          </a:p>
          <a:p>
            <a:pPr>
              <a:lnSpc>
                <a:spcPts val="3400"/>
              </a:lnSpc>
              <a:spcBef>
                <a:spcPts val="600"/>
              </a:spcBef>
              <a:spcAft>
                <a:spcPts val="600"/>
              </a:spcAft>
              <a:buFont typeface="Wingdings" pitchFamily="2" charset="2"/>
              <a:buChar char="Ø"/>
            </a:pPr>
            <a:r>
              <a:rPr lang="en-US" altLang="zh-CN" sz="2400" b="1" dirty="0" smtClean="0"/>
              <a:t>1</a:t>
            </a:r>
            <a:r>
              <a:rPr lang="zh-CN" altLang="en-US" sz="2400" b="1" dirty="0" smtClean="0"/>
              <a:t>、</a:t>
            </a:r>
            <a:r>
              <a:rPr lang="en-US" altLang="zh-CN" sz="2400" b="1" dirty="0" smtClean="0"/>
              <a:t>4</a:t>
            </a:r>
            <a:r>
              <a:rPr lang="zh-CN" altLang="en-US" sz="2400" b="1" dirty="0" smtClean="0"/>
              <a:t>只水族箱中各放入</a:t>
            </a:r>
            <a:r>
              <a:rPr lang="zh-CN" altLang="en-US" sz="2400" b="1" dirty="0" smtClean="0">
                <a:solidFill>
                  <a:srgbClr val="FF0000"/>
                </a:solidFill>
              </a:rPr>
              <a:t>相同数量</a:t>
            </a:r>
            <a:r>
              <a:rPr lang="zh-CN" altLang="en-US" sz="2400" b="1" dirty="0" smtClean="0"/>
              <a:t>的雌雄柳条鱼数对，用黑布覆盖；</a:t>
            </a:r>
            <a:endParaRPr lang="en-US" altLang="zh-CN" sz="2400" b="1" dirty="0" smtClean="0"/>
          </a:p>
          <a:p>
            <a:pPr>
              <a:lnSpc>
                <a:spcPts val="3400"/>
              </a:lnSpc>
              <a:spcBef>
                <a:spcPts val="600"/>
              </a:spcBef>
              <a:spcAft>
                <a:spcPts val="600"/>
              </a:spcAft>
              <a:buFont typeface="Wingdings" pitchFamily="2" charset="2"/>
              <a:buChar char="Ø"/>
            </a:pPr>
            <a:r>
              <a:rPr lang="en-US" altLang="zh-CN" sz="2400" b="1" dirty="0" smtClean="0"/>
              <a:t>2</a:t>
            </a:r>
            <a:r>
              <a:rPr lang="zh-CN" altLang="en-US" sz="2400" b="1" dirty="0" smtClean="0"/>
              <a:t>、用日光灯照射，人工控制光照，使每日</a:t>
            </a:r>
            <a:r>
              <a:rPr lang="zh-CN" altLang="en-US" sz="2400" b="1" dirty="0" smtClean="0">
                <a:solidFill>
                  <a:srgbClr val="FF0000"/>
                </a:solidFill>
              </a:rPr>
              <a:t>光照与黑暗时间比（</a:t>
            </a:r>
            <a:r>
              <a:rPr lang="en-US" altLang="zh-CN" sz="2400" b="1" dirty="0" smtClean="0">
                <a:solidFill>
                  <a:srgbClr val="FF0000"/>
                </a:solidFill>
              </a:rPr>
              <a:t>h</a:t>
            </a:r>
            <a:r>
              <a:rPr lang="zh-CN" altLang="en-US" sz="2400" b="1" dirty="0" smtClean="0">
                <a:solidFill>
                  <a:srgbClr val="FF0000"/>
                </a:solidFill>
              </a:rPr>
              <a:t>：</a:t>
            </a:r>
            <a:r>
              <a:rPr lang="en-US" altLang="zh-CN" sz="2400" b="1" dirty="0" smtClean="0">
                <a:solidFill>
                  <a:srgbClr val="FF0000"/>
                </a:solidFill>
              </a:rPr>
              <a:t>h</a:t>
            </a:r>
            <a:r>
              <a:rPr lang="zh-CN" altLang="en-US" sz="2400" b="1" dirty="0" smtClean="0">
                <a:solidFill>
                  <a:srgbClr val="FF0000"/>
                </a:solidFill>
              </a:rPr>
              <a:t>）为：</a:t>
            </a:r>
            <a:r>
              <a:rPr lang="en-US" altLang="zh-CN" sz="2400" b="1" dirty="0" smtClean="0">
                <a:solidFill>
                  <a:srgbClr val="FF0000"/>
                </a:solidFill>
              </a:rPr>
              <a:t>8:16</a:t>
            </a:r>
            <a:r>
              <a:rPr lang="zh-CN" altLang="en-US" sz="2400" b="1" dirty="0" smtClean="0">
                <a:solidFill>
                  <a:srgbClr val="FF0000"/>
                </a:solidFill>
              </a:rPr>
              <a:t>，</a:t>
            </a:r>
            <a:r>
              <a:rPr lang="en-US" altLang="zh-CN" sz="2400" b="1" dirty="0" smtClean="0">
                <a:solidFill>
                  <a:srgbClr val="FF0000"/>
                </a:solidFill>
              </a:rPr>
              <a:t>10:14,12:12,14:10</a:t>
            </a:r>
            <a:r>
              <a:rPr lang="zh-CN" altLang="en-US" sz="2400" b="1" dirty="0" smtClean="0"/>
              <a:t>；</a:t>
            </a:r>
            <a:endParaRPr lang="en-US" altLang="zh-CN" sz="2400" b="1" dirty="0" smtClean="0"/>
          </a:p>
          <a:p>
            <a:pPr>
              <a:lnSpc>
                <a:spcPts val="3400"/>
              </a:lnSpc>
              <a:spcBef>
                <a:spcPts val="600"/>
              </a:spcBef>
              <a:spcAft>
                <a:spcPts val="600"/>
              </a:spcAft>
              <a:buFont typeface="Wingdings" pitchFamily="2" charset="2"/>
              <a:buChar char="Ø"/>
            </a:pPr>
            <a:r>
              <a:rPr lang="en-US" altLang="zh-CN" sz="2400" b="1" dirty="0" smtClean="0"/>
              <a:t>3</a:t>
            </a:r>
            <a:r>
              <a:rPr lang="zh-CN" altLang="en-US" sz="2400" b="1" dirty="0" smtClean="0"/>
              <a:t>、其他条件保持自然状态不变；</a:t>
            </a:r>
            <a:endParaRPr lang="en-US" altLang="zh-CN" sz="2400" b="1" dirty="0" smtClean="0"/>
          </a:p>
          <a:p>
            <a:pPr>
              <a:lnSpc>
                <a:spcPts val="3400"/>
              </a:lnSpc>
              <a:spcBef>
                <a:spcPts val="600"/>
              </a:spcBef>
              <a:spcAft>
                <a:spcPts val="600"/>
              </a:spcAft>
              <a:buFont typeface="Wingdings" pitchFamily="2" charset="2"/>
              <a:buChar char="Ø"/>
            </a:pPr>
            <a:r>
              <a:rPr lang="en-US" altLang="zh-CN" sz="2400" b="1" dirty="0" smtClean="0"/>
              <a:t>4</a:t>
            </a:r>
            <a:r>
              <a:rPr lang="zh-CN" altLang="en-US" sz="2400" b="1" dirty="0" smtClean="0"/>
              <a:t>、观察并记录产仔情况。</a:t>
            </a:r>
            <a:endParaRPr lang="en-US" altLang="zh-CN" sz="2400" b="1" dirty="0" smtClean="0"/>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714348" y="2000240"/>
            <a:ext cx="8215338" cy="4598974"/>
            <a:chOff x="714348" y="2000240"/>
            <a:chExt cx="8215338" cy="4598974"/>
          </a:xfrm>
        </p:grpSpPr>
        <p:pic>
          <p:nvPicPr>
            <p:cNvPr id="9" name="图片 8" descr="ppt背景.jpg"/>
            <p:cNvPicPr>
              <a:picLocks noChangeAspect="1"/>
            </p:cNvPicPr>
            <p:nvPr/>
          </p:nvPicPr>
          <p:blipFill>
            <a:blip r:embed="rId2" cstate="print"/>
            <a:stretch>
              <a:fillRect/>
            </a:stretch>
          </p:blipFill>
          <p:spPr>
            <a:xfrm>
              <a:off x="714348" y="2000240"/>
              <a:ext cx="8215338" cy="4598974"/>
            </a:xfrm>
            <a:prstGeom prst="rect">
              <a:avLst/>
            </a:prstGeom>
          </p:spPr>
        </p:pic>
        <p:sp>
          <p:nvSpPr>
            <p:cNvPr id="7" name="TextBox 6"/>
            <p:cNvSpPr txBox="1"/>
            <p:nvPr/>
          </p:nvSpPr>
          <p:spPr>
            <a:xfrm rot="154639">
              <a:off x="1973194" y="2987211"/>
              <a:ext cx="5929354" cy="2144177"/>
            </a:xfrm>
            <a:prstGeom prst="rect">
              <a:avLst/>
            </a:prstGeom>
            <a:noFill/>
          </p:spPr>
          <p:txBody>
            <a:bodyPr wrap="square" rtlCol="0">
              <a:spAutoFit/>
            </a:bodyPr>
            <a:lstStyle/>
            <a:p>
              <a:pPr>
                <a:lnSpc>
                  <a:spcPts val="3400"/>
                </a:lnSpc>
                <a:spcBef>
                  <a:spcPts val="600"/>
                </a:spcBef>
                <a:spcAft>
                  <a:spcPts val="600"/>
                </a:spcAft>
                <a:buFont typeface="Wingdings" pitchFamily="2" charset="2"/>
                <a:buChar char="ü"/>
              </a:pPr>
              <a:r>
                <a:rPr lang="en-US" altLang="zh-CN" sz="2400" b="1" dirty="0" smtClean="0"/>
                <a:t>1</a:t>
              </a:r>
              <a:r>
                <a:rPr lang="zh-CN" altLang="en-US" sz="2400" b="1" dirty="0" smtClean="0"/>
                <a:t>、按照实验方法一、二进行实验。</a:t>
              </a:r>
              <a:endParaRPr lang="en-US" altLang="zh-CN" sz="2400" b="1" dirty="0" smtClean="0"/>
            </a:p>
            <a:p>
              <a:pPr>
                <a:lnSpc>
                  <a:spcPts val="3400"/>
                </a:lnSpc>
                <a:spcBef>
                  <a:spcPts val="600"/>
                </a:spcBef>
                <a:spcAft>
                  <a:spcPts val="600"/>
                </a:spcAft>
                <a:buFont typeface="Wingdings" pitchFamily="2" charset="2"/>
                <a:buChar char="ü"/>
              </a:pPr>
              <a:r>
                <a:rPr lang="en-US" altLang="zh-CN" sz="2400" b="1" dirty="0" smtClean="0"/>
                <a:t>2</a:t>
              </a:r>
              <a:r>
                <a:rPr lang="zh-CN" altLang="en-US" sz="2400" b="1" dirty="0" smtClean="0"/>
                <a:t>、实验过程中，要严格遵守操作规程，保证实验变量的准确无误。</a:t>
              </a:r>
              <a:endParaRPr lang="en-US" altLang="zh-CN" sz="2400" b="1" dirty="0" smtClean="0"/>
            </a:p>
            <a:p>
              <a:pPr>
                <a:lnSpc>
                  <a:spcPts val="3400"/>
                </a:lnSpc>
                <a:spcBef>
                  <a:spcPts val="600"/>
                </a:spcBef>
                <a:spcAft>
                  <a:spcPts val="600"/>
                </a:spcAft>
                <a:buFont typeface="Wingdings" pitchFamily="2" charset="2"/>
                <a:buChar char="ü"/>
              </a:pPr>
              <a:r>
                <a:rPr lang="en-US" altLang="zh-CN" sz="2400" b="1" dirty="0" smtClean="0"/>
                <a:t>3</a:t>
              </a:r>
              <a:r>
                <a:rPr lang="zh-CN" altLang="en-US" sz="2400" b="1" dirty="0" smtClean="0"/>
                <a:t>、每天观察记录有无产仔情况。</a:t>
              </a:r>
              <a:endParaRPr lang="zh-CN" altLang="en-US" sz="2400" b="1" dirty="0"/>
            </a:p>
          </p:txBody>
        </p:sp>
      </p:grpSp>
      <p:sp>
        <p:nvSpPr>
          <p:cNvPr id="4" name="TextBox 3"/>
          <p:cNvSpPr txBox="1"/>
          <p:nvPr/>
        </p:nvSpPr>
        <p:spPr>
          <a:xfrm>
            <a:off x="428596" y="357166"/>
            <a:ext cx="7715304" cy="646331"/>
          </a:xfrm>
          <a:prstGeom prst="rect">
            <a:avLst/>
          </a:prstGeom>
          <a:noFill/>
        </p:spPr>
        <p:txBody>
          <a:bodyPr wrap="square" rtlCol="0">
            <a:spAutoFit/>
          </a:bodyPr>
          <a:lstStyle/>
          <a:p>
            <a:r>
              <a:rPr lang="zh-CN" altLang="en-US" sz="3600" b="1" dirty="0" smtClean="0">
                <a:latin typeface="+mj-ea"/>
                <a:ea typeface="+mj-ea"/>
              </a:rPr>
              <a:t>生命科学探究的基本步骤</a:t>
            </a:r>
            <a:endParaRPr lang="zh-CN" altLang="en-US" sz="3600" b="1" dirty="0">
              <a:latin typeface="+mj-ea"/>
              <a:ea typeface="+mj-ea"/>
            </a:endParaRPr>
          </a:p>
        </p:txBody>
      </p:sp>
      <p:sp>
        <p:nvSpPr>
          <p:cNvPr id="5" name="椭圆 4"/>
          <p:cNvSpPr/>
          <p:nvPr/>
        </p:nvSpPr>
        <p:spPr>
          <a:xfrm>
            <a:off x="357158" y="1142984"/>
            <a:ext cx="2428892" cy="100013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t>实验实施</a:t>
            </a:r>
            <a:endParaRPr lang="zh-CN" altLang="en-US" sz="2800" b="1"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8596" y="357166"/>
            <a:ext cx="7715304" cy="646331"/>
          </a:xfrm>
          <a:prstGeom prst="rect">
            <a:avLst/>
          </a:prstGeom>
          <a:noFill/>
        </p:spPr>
        <p:txBody>
          <a:bodyPr wrap="square" rtlCol="0">
            <a:spAutoFit/>
          </a:bodyPr>
          <a:lstStyle/>
          <a:p>
            <a:r>
              <a:rPr lang="zh-CN" altLang="en-US" sz="3600" b="1" dirty="0" smtClean="0">
                <a:latin typeface="+mj-ea"/>
                <a:ea typeface="+mj-ea"/>
              </a:rPr>
              <a:t>生命科学探究的基本步骤</a:t>
            </a:r>
            <a:endParaRPr lang="zh-CN" altLang="en-US" sz="3600" b="1" dirty="0">
              <a:latin typeface="+mj-ea"/>
              <a:ea typeface="+mj-ea"/>
            </a:endParaRPr>
          </a:p>
        </p:txBody>
      </p:sp>
      <p:sp>
        <p:nvSpPr>
          <p:cNvPr id="5" name="椭圆 4"/>
          <p:cNvSpPr/>
          <p:nvPr/>
        </p:nvSpPr>
        <p:spPr>
          <a:xfrm>
            <a:off x="357158" y="1142984"/>
            <a:ext cx="2428892" cy="100013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t>分析数据</a:t>
            </a:r>
            <a:endParaRPr lang="zh-CN" altLang="en-US" sz="2800" b="1" dirty="0"/>
          </a:p>
        </p:txBody>
      </p:sp>
      <p:graphicFrame>
        <p:nvGraphicFramePr>
          <p:cNvPr id="8" name="表格 7"/>
          <p:cNvGraphicFramePr>
            <a:graphicFrameLocks noGrp="1"/>
          </p:cNvGraphicFramePr>
          <p:nvPr/>
        </p:nvGraphicFramePr>
        <p:xfrm>
          <a:off x="1428728" y="2500306"/>
          <a:ext cx="6096000" cy="2966720"/>
        </p:xfrm>
        <a:graphic>
          <a:graphicData uri="http://schemas.openxmlformats.org/drawingml/2006/table">
            <a:tbl>
              <a:tblPr firstRow="1" bandRow="1">
                <a:tableStyleId>{5C22544A-7EE6-4342-B048-85BDC9FD1C3A}</a:tableStyleId>
              </a:tblPr>
              <a:tblGrid>
                <a:gridCol w="1219200"/>
                <a:gridCol w="1219200"/>
                <a:gridCol w="1219200"/>
                <a:gridCol w="1219200"/>
                <a:gridCol w="1219200"/>
              </a:tblGrid>
              <a:tr h="370840">
                <a:tc rowSpan="2">
                  <a:txBody>
                    <a:bodyPr/>
                    <a:lstStyle/>
                    <a:p>
                      <a:pPr algn="ctr"/>
                      <a:r>
                        <a:rPr lang="zh-CN" altLang="en-US" dirty="0" smtClean="0"/>
                        <a:t>日期</a:t>
                      </a:r>
                      <a:endParaRPr lang="zh-CN" altLang="en-US" dirty="0"/>
                    </a:p>
                  </a:txBody>
                  <a:tcPr/>
                </a:tc>
                <a:tc gridSpan="4">
                  <a:txBody>
                    <a:bodyPr/>
                    <a:lstStyle/>
                    <a:p>
                      <a:pPr algn="ctr"/>
                      <a:r>
                        <a:rPr lang="zh-CN" altLang="en-US" dirty="0" smtClean="0"/>
                        <a:t>水温（℃）</a:t>
                      </a:r>
                      <a:endParaRPr lang="zh-CN" altLang="en-US" dirty="0"/>
                    </a:p>
                  </a:txBody>
                  <a:tcPr/>
                </a:tc>
                <a:tc hMerge="1">
                  <a:txBody>
                    <a:bodyPr/>
                    <a:lstStyle/>
                    <a:p>
                      <a:endParaRPr lang="zh-CN" altLang="en-US" dirty="0"/>
                    </a:p>
                  </a:txBody>
                  <a:tcPr/>
                </a:tc>
                <a:tc hMerge="1">
                  <a:txBody>
                    <a:bodyPr/>
                    <a:lstStyle/>
                    <a:p>
                      <a:endParaRPr lang="zh-CN" altLang="en-US" dirty="0"/>
                    </a:p>
                  </a:txBody>
                  <a:tcPr/>
                </a:tc>
                <a:tc hMerge="1">
                  <a:txBody>
                    <a:bodyPr/>
                    <a:lstStyle/>
                    <a:p>
                      <a:pPr algn="ctr"/>
                      <a:endParaRPr lang="zh-CN" altLang="en-US" dirty="0"/>
                    </a:p>
                  </a:txBody>
                  <a:tcPr/>
                </a:tc>
              </a:tr>
              <a:tr h="370840">
                <a:tc vMerge="1">
                  <a:txBody>
                    <a:bodyPr/>
                    <a:lstStyle/>
                    <a:p>
                      <a:endParaRPr lang="zh-CN" altLang="en-US" dirty="0"/>
                    </a:p>
                  </a:txBody>
                  <a:tcPr/>
                </a:tc>
                <a:tc>
                  <a:txBody>
                    <a:bodyPr/>
                    <a:lstStyle/>
                    <a:p>
                      <a:pPr algn="ctr"/>
                      <a:r>
                        <a:rPr lang="en-US" altLang="zh-CN" dirty="0" smtClean="0"/>
                        <a:t>8</a:t>
                      </a:r>
                      <a:endParaRPr lang="zh-CN" altLang="en-US" dirty="0"/>
                    </a:p>
                  </a:txBody>
                  <a:tcPr/>
                </a:tc>
                <a:tc>
                  <a:txBody>
                    <a:bodyPr/>
                    <a:lstStyle/>
                    <a:p>
                      <a:pPr algn="ctr"/>
                      <a:r>
                        <a:rPr lang="en-US" altLang="zh-CN" dirty="0" smtClean="0"/>
                        <a:t>12</a:t>
                      </a:r>
                      <a:endParaRPr lang="zh-CN" altLang="en-US" dirty="0"/>
                    </a:p>
                  </a:txBody>
                  <a:tcPr/>
                </a:tc>
                <a:tc>
                  <a:txBody>
                    <a:bodyPr/>
                    <a:lstStyle/>
                    <a:p>
                      <a:pPr algn="ctr"/>
                      <a:r>
                        <a:rPr lang="en-US" altLang="zh-CN" dirty="0" smtClean="0"/>
                        <a:t>20</a:t>
                      </a:r>
                      <a:endParaRPr lang="zh-CN" altLang="en-US" dirty="0"/>
                    </a:p>
                  </a:txBody>
                  <a:tcPr/>
                </a:tc>
                <a:tc>
                  <a:txBody>
                    <a:bodyPr/>
                    <a:lstStyle/>
                    <a:p>
                      <a:pPr algn="ctr"/>
                      <a:r>
                        <a:rPr lang="en-US" altLang="zh-CN" dirty="0" smtClean="0"/>
                        <a:t>24</a:t>
                      </a:r>
                      <a:endParaRPr lang="zh-CN" altLang="en-US" dirty="0"/>
                    </a:p>
                  </a:txBody>
                  <a:tcPr/>
                </a:tc>
              </a:tr>
              <a:tr h="370840">
                <a:tc>
                  <a:txBody>
                    <a:bodyPr/>
                    <a:lstStyle/>
                    <a:p>
                      <a:pPr algn="ctr"/>
                      <a:r>
                        <a:rPr lang="en-US" altLang="zh-CN" dirty="0" smtClean="0"/>
                        <a:t>2</a:t>
                      </a:r>
                      <a:r>
                        <a:rPr lang="zh-CN" altLang="en-US" dirty="0" smtClean="0"/>
                        <a:t>月</a:t>
                      </a:r>
                      <a:r>
                        <a:rPr lang="en-US" altLang="zh-CN" dirty="0" smtClean="0"/>
                        <a:t>1</a:t>
                      </a:r>
                      <a:r>
                        <a:rPr lang="zh-CN" altLang="en-US" dirty="0" smtClean="0"/>
                        <a:t>日</a:t>
                      </a:r>
                      <a:endParaRPr lang="zh-CN" altLang="en-US" dirty="0"/>
                    </a:p>
                  </a:txBody>
                  <a:tcPr/>
                </a:tc>
                <a:tc>
                  <a:txBody>
                    <a:bodyPr/>
                    <a:lstStyle/>
                    <a:p>
                      <a:pPr algn="ctr"/>
                      <a:r>
                        <a:rPr lang="zh-CN" altLang="en-US" dirty="0" smtClean="0"/>
                        <a:t>无</a:t>
                      </a:r>
                      <a:endParaRPr lang="zh-CN" altLang="en-US" dirty="0"/>
                    </a:p>
                  </a:txBody>
                  <a:tcPr/>
                </a:tc>
                <a:tc>
                  <a:txBody>
                    <a:bodyPr/>
                    <a:lstStyle/>
                    <a:p>
                      <a:pPr algn="ctr"/>
                      <a:r>
                        <a:rPr lang="zh-CN" altLang="en-US" dirty="0" smtClean="0"/>
                        <a:t>无</a:t>
                      </a:r>
                      <a:endParaRPr lang="zh-CN" altLang="en-US" dirty="0"/>
                    </a:p>
                  </a:txBody>
                  <a:tcPr/>
                </a:tc>
                <a:tc>
                  <a:txBody>
                    <a:bodyPr/>
                    <a:lstStyle/>
                    <a:p>
                      <a:pPr algn="ctr"/>
                      <a:r>
                        <a:rPr lang="zh-CN" altLang="en-US" dirty="0" smtClean="0"/>
                        <a:t>无</a:t>
                      </a:r>
                      <a:endParaRPr lang="zh-CN" altLang="en-US" dirty="0"/>
                    </a:p>
                  </a:txBody>
                  <a:tcPr/>
                </a:tc>
                <a:tc>
                  <a:txBody>
                    <a:bodyPr/>
                    <a:lstStyle/>
                    <a:p>
                      <a:pPr algn="ctr"/>
                      <a:r>
                        <a:rPr lang="zh-CN" altLang="en-US" dirty="0" smtClean="0"/>
                        <a:t>无</a:t>
                      </a:r>
                      <a:endParaRPr lang="zh-CN" altLang="en-US" dirty="0"/>
                    </a:p>
                  </a:txBody>
                  <a:tcPr/>
                </a:tc>
              </a:tr>
              <a:tr h="370840">
                <a:tc>
                  <a:txBody>
                    <a:bodyPr/>
                    <a:lstStyle/>
                    <a:p>
                      <a:pPr algn="ctr"/>
                      <a:r>
                        <a:rPr lang="en-US" altLang="zh-CN" dirty="0" smtClean="0"/>
                        <a:t>2</a:t>
                      </a:r>
                      <a:r>
                        <a:rPr lang="zh-CN" altLang="en-US" dirty="0" smtClean="0"/>
                        <a:t>月</a:t>
                      </a:r>
                      <a:r>
                        <a:rPr lang="en-US" altLang="zh-CN" dirty="0" smtClean="0"/>
                        <a:t>2</a:t>
                      </a:r>
                      <a:r>
                        <a:rPr lang="zh-CN" altLang="en-US" dirty="0" smtClean="0"/>
                        <a:t>日</a:t>
                      </a:r>
                      <a:endParaRPr lang="zh-CN" altLang="en-US" dirty="0"/>
                    </a:p>
                  </a:txBody>
                  <a:tcPr/>
                </a:tc>
                <a:tc>
                  <a:txBody>
                    <a:bodyPr/>
                    <a:lstStyle/>
                    <a:p>
                      <a:pPr algn="ctr"/>
                      <a:r>
                        <a:rPr lang="zh-CN" altLang="en-US" dirty="0" smtClean="0"/>
                        <a:t>无</a:t>
                      </a:r>
                      <a:endParaRPr lang="zh-CN" altLang="en-US" dirty="0"/>
                    </a:p>
                  </a:txBody>
                  <a:tcPr/>
                </a:tc>
                <a:tc>
                  <a:txBody>
                    <a:bodyPr/>
                    <a:lstStyle/>
                    <a:p>
                      <a:pPr algn="ctr"/>
                      <a:r>
                        <a:rPr lang="zh-CN" altLang="en-US" dirty="0" smtClean="0"/>
                        <a:t>无</a:t>
                      </a:r>
                      <a:endParaRPr lang="zh-CN" altLang="en-US" dirty="0"/>
                    </a:p>
                  </a:txBody>
                  <a:tcPr/>
                </a:tc>
                <a:tc>
                  <a:txBody>
                    <a:bodyPr/>
                    <a:lstStyle/>
                    <a:p>
                      <a:pPr algn="ctr"/>
                      <a:r>
                        <a:rPr lang="zh-CN" altLang="en-US" dirty="0" smtClean="0"/>
                        <a:t>无</a:t>
                      </a:r>
                      <a:endParaRPr lang="zh-CN" altLang="en-US" dirty="0"/>
                    </a:p>
                  </a:txBody>
                  <a:tcPr/>
                </a:tc>
                <a:tc>
                  <a:txBody>
                    <a:bodyPr/>
                    <a:lstStyle/>
                    <a:p>
                      <a:pPr algn="ctr"/>
                      <a:r>
                        <a:rPr lang="zh-CN" altLang="en-US" dirty="0" smtClean="0"/>
                        <a:t>无</a:t>
                      </a:r>
                      <a:endParaRPr lang="zh-CN" altLang="en-US" dirty="0"/>
                    </a:p>
                  </a:txBody>
                  <a:tcPr/>
                </a:tc>
              </a:tr>
              <a:tr h="370840">
                <a:tc>
                  <a:txBody>
                    <a:bodyPr/>
                    <a:lstStyle/>
                    <a:p>
                      <a:pPr algn="ctr"/>
                      <a:r>
                        <a:rPr lang="zh-CN" altLang="en-US" dirty="0" smtClean="0"/>
                        <a:t>。。。</a:t>
                      </a:r>
                      <a:endParaRPr lang="zh-CN" altLang="en-US" dirty="0"/>
                    </a:p>
                  </a:txBody>
                  <a:tcPr/>
                </a:tc>
                <a:tc>
                  <a:txBody>
                    <a:bodyPr/>
                    <a:lstStyle/>
                    <a:p>
                      <a:pPr algn="ctr"/>
                      <a:endParaRPr lang="zh-CN" altLang="en-US" dirty="0"/>
                    </a:p>
                  </a:txBody>
                  <a:tcPr/>
                </a:tc>
                <a:tc>
                  <a:txBody>
                    <a:bodyPr/>
                    <a:lstStyle/>
                    <a:p>
                      <a:pPr algn="ctr"/>
                      <a:endParaRPr lang="zh-CN" altLang="en-US" dirty="0"/>
                    </a:p>
                  </a:txBody>
                  <a:tcPr/>
                </a:tc>
                <a:tc>
                  <a:txBody>
                    <a:bodyPr/>
                    <a:lstStyle/>
                    <a:p>
                      <a:pPr algn="ctr"/>
                      <a:endParaRPr lang="zh-CN" altLang="en-US" dirty="0"/>
                    </a:p>
                  </a:txBody>
                  <a:tcPr/>
                </a:tc>
                <a:tc>
                  <a:txBody>
                    <a:bodyPr/>
                    <a:lstStyle/>
                    <a:p>
                      <a:pPr algn="ctr"/>
                      <a:endParaRPr lang="zh-CN" altLang="en-US" dirty="0"/>
                    </a:p>
                  </a:txBody>
                  <a:tcPr/>
                </a:tc>
              </a:tr>
              <a:tr h="370840">
                <a:tc>
                  <a:txBody>
                    <a:bodyPr/>
                    <a:lstStyle/>
                    <a:p>
                      <a:pPr algn="ctr"/>
                      <a:r>
                        <a:rPr lang="en-US" altLang="zh-CN" dirty="0" smtClean="0"/>
                        <a:t>3</a:t>
                      </a:r>
                      <a:r>
                        <a:rPr lang="zh-CN" altLang="en-US" dirty="0" smtClean="0"/>
                        <a:t>月</a:t>
                      </a:r>
                      <a:r>
                        <a:rPr lang="en-US" altLang="zh-CN" dirty="0" smtClean="0"/>
                        <a:t>20</a:t>
                      </a:r>
                      <a:r>
                        <a:rPr lang="zh-CN" altLang="en-US" dirty="0" smtClean="0"/>
                        <a:t>日</a:t>
                      </a:r>
                      <a:endParaRPr lang="zh-CN" altLang="en-US" dirty="0"/>
                    </a:p>
                  </a:txBody>
                  <a:tcPr/>
                </a:tc>
                <a:tc>
                  <a:txBody>
                    <a:bodyPr/>
                    <a:lstStyle/>
                    <a:p>
                      <a:pPr algn="ctr"/>
                      <a:r>
                        <a:rPr lang="zh-CN" altLang="en-US" dirty="0" smtClean="0"/>
                        <a:t>无</a:t>
                      </a:r>
                      <a:endParaRPr lang="zh-CN" altLang="en-US" dirty="0"/>
                    </a:p>
                  </a:txBody>
                  <a:tcPr/>
                </a:tc>
                <a:tc>
                  <a:txBody>
                    <a:bodyPr/>
                    <a:lstStyle/>
                    <a:p>
                      <a:pPr algn="ctr"/>
                      <a:r>
                        <a:rPr lang="zh-CN" altLang="en-US" dirty="0" smtClean="0"/>
                        <a:t>无</a:t>
                      </a:r>
                      <a:endParaRPr lang="zh-CN" altLang="en-US" dirty="0"/>
                    </a:p>
                  </a:txBody>
                  <a:tcPr/>
                </a:tc>
                <a:tc>
                  <a:txBody>
                    <a:bodyPr/>
                    <a:lstStyle/>
                    <a:p>
                      <a:pPr algn="ctr"/>
                      <a:r>
                        <a:rPr lang="zh-CN" altLang="en-US" dirty="0" smtClean="0"/>
                        <a:t>无</a:t>
                      </a:r>
                      <a:endParaRPr lang="zh-CN" altLang="en-US" dirty="0"/>
                    </a:p>
                  </a:txBody>
                  <a:tcPr/>
                </a:tc>
                <a:tc>
                  <a:txBody>
                    <a:bodyPr/>
                    <a:lstStyle/>
                    <a:p>
                      <a:pPr algn="ctr"/>
                      <a:r>
                        <a:rPr lang="zh-CN" altLang="en-US" dirty="0" smtClean="0"/>
                        <a:t>有</a:t>
                      </a:r>
                      <a:endParaRPr lang="zh-CN" altLang="en-US" dirty="0"/>
                    </a:p>
                  </a:txBody>
                  <a:tcPr/>
                </a:tc>
              </a:tr>
              <a:tr h="370840">
                <a:tc>
                  <a:txBody>
                    <a:bodyPr/>
                    <a:lstStyle/>
                    <a:p>
                      <a:pPr algn="ctr"/>
                      <a:r>
                        <a:rPr lang="zh-CN" altLang="en-US" dirty="0" smtClean="0"/>
                        <a:t>。。。</a:t>
                      </a:r>
                      <a:endParaRPr lang="zh-CN" altLang="en-US" dirty="0"/>
                    </a:p>
                  </a:txBody>
                  <a:tcPr/>
                </a:tc>
                <a:tc>
                  <a:txBody>
                    <a:bodyPr/>
                    <a:lstStyle/>
                    <a:p>
                      <a:pPr algn="ctr"/>
                      <a:endParaRPr lang="zh-CN" altLang="en-US" dirty="0"/>
                    </a:p>
                  </a:txBody>
                  <a:tcPr/>
                </a:tc>
                <a:tc>
                  <a:txBody>
                    <a:bodyPr/>
                    <a:lstStyle/>
                    <a:p>
                      <a:pPr algn="ctr"/>
                      <a:endParaRPr lang="zh-CN" altLang="en-US" dirty="0"/>
                    </a:p>
                  </a:txBody>
                  <a:tcPr/>
                </a:tc>
                <a:tc>
                  <a:txBody>
                    <a:bodyPr/>
                    <a:lstStyle/>
                    <a:p>
                      <a:pPr algn="ctr"/>
                      <a:endParaRPr lang="zh-CN" altLang="en-US" dirty="0"/>
                    </a:p>
                  </a:txBody>
                  <a:tcPr/>
                </a:tc>
                <a:tc>
                  <a:txBody>
                    <a:bodyPr/>
                    <a:lstStyle/>
                    <a:p>
                      <a:pPr algn="ctr"/>
                      <a:endParaRPr lang="zh-CN" altLang="en-US" dirty="0"/>
                    </a:p>
                  </a:txBody>
                  <a:tcPr/>
                </a:tc>
              </a:tr>
              <a:tr h="370840">
                <a:tc>
                  <a:txBody>
                    <a:bodyPr/>
                    <a:lstStyle/>
                    <a:p>
                      <a:pPr algn="ctr"/>
                      <a:r>
                        <a:rPr lang="en-US" altLang="zh-CN" dirty="0" smtClean="0"/>
                        <a:t>3</a:t>
                      </a:r>
                      <a:r>
                        <a:rPr lang="zh-CN" altLang="en-US" dirty="0" smtClean="0"/>
                        <a:t>月</a:t>
                      </a:r>
                      <a:r>
                        <a:rPr lang="en-US" altLang="zh-CN" dirty="0" smtClean="0"/>
                        <a:t>24</a:t>
                      </a:r>
                      <a:r>
                        <a:rPr lang="zh-CN" altLang="en-US" dirty="0" smtClean="0"/>
                        <a:t>日</a:t>
                      </a:r>
                      <a:endParaRPr lang="zh-CN" altLang="en-US" dirty="0"/>
                    </a:p>
                  </a:txBody>
                  <a:tcPr/>
                </a:tc>
                <a:tc>
                  <a:txBody>
                    <a:bodyPr/>
                    <a:lstStyle/>
                    <a:p>
                      <a:pPr algn="ctr"/>
                      <a:r>
                        <a:rPr lang="zh-CN" altLang="en-US" dirty="0" smtClean="0"/>
                        <a:t>无</a:t>
                      </a:r>
                      <a:endParaRPr lang="zh-CN" altLang="en-US" dirty="0"/>
                    </a:p>
                  </a:txBody>
                  <a:tcPr/>
                </a:tc>
                <a:tc>
                  <a:txBody>
                    <a:bodyPr/>
                    <a:lstStyle/>
                    <a:p>
                      <a:pPr algn="ctr"/>
                      <a:r>
                        <a:rPr lang="zh-CN" altLang="en-US" dirty="0" smtClean="0"/>
                        <a:t>无</a:t>
                      </a:r>
                      <a:endParaRPr lang="zh-CN" altLang="en-US" dirty="0"/>
                    </a:p>
                  </a:txBody>
                  <a:tcPr/>
                </a:tc>
                <a:tc>
                  <a:txBody>
                    <a:bodyPr/>
                    <a:lstStyle/>
                    <a:p>
                      <a:pPr algn="ctr"/>
                      <a:r>
                        <a:rPr lang="zh-CN" altLang="en-US" dirty="0" smtClean="0"/>
                        <a:t>有</a:t>
                      </a:r>
                      <a:endParaRPr lang="zh-CN" altLang="en-US" dirty="0"/>
                    </a:p>
                  </a:txBody>
                  <a:tcPr/>
                </a:tc>
                <a:tc>
                  <a:txBody>
                    <a:bodyPr/>
                    <a:lstStyle/>
                    <a:p>
                      <a:pPr algn="ctr"/>
                      <a:r>
                        <a:rPr lang="zh-CN" altLang="en-US" dirty="0" smtClean="0"/>
                        <a:t>有</a:t>
                      </a:r>
                      <a:endParaRPr lang="zh-CN" altLang="en-US" dirty="0"/>
                    </a:p>
                  </a:txBody>
                  <a:tcPr/>
                </a:tc>
              </a:tr>
            </a:tbl>
          </a:graphicData>
        </a:graphic>
      </p:graphicFrame>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8596" y="357166"/>
            <a:ext cx="7715304" cy="646331"/>
          </a:xfrm>
          <a:prstGeom prst="rect">
            <a:avLst/>
          </a:prstGeom>
          <a:noFill/>
        </p:spPr>
        <p:txBody>
          <a:bodyPr wrap="square" rtlCol="0">
            <a:spAutoFit/>
          </a:bodyPr>
          <a:lstStyle/>
          <a:p>
            <a:r>
              <a:rPr lang="zh-CN" altLang="en-US" sz="3600" b="1" dirty="0" smtClean="0">
                <a:latin typeface="+mj-ea"/>
                <a:ea typeface="+mj-ea"/>
              </a:rPr>
              <a:t>生命科学探究的基本步骤</a:t>
            </a:r>
            <a:endParaRPr lang="zh-CN" altLang="en-US" sz="3600" b="1" dirty="0">
              <a:latin typeface="+mj-ea"/>
              <a:ea typeface="+mj-ea"/>
            </a:endParaRPr>
          </a:p>
        </p:txBody>
      </p:sp>
      <p:sp>
        <p:nvSpPr>
          <p:cNvPr id="5" name="椭圆 4"/>
          <p:cNvSpPr/>
          <p:nvPr/>
        </p:nvSpPr>
        <p:spPr>
          <a:xfrm>
            <a:off x="357158" y="1142984"/>
            <a:ext cx="2428892" cy="1000132"/>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t>分析数据</a:t>
            </a:r>
            <a:endParaRPr lang="zh-CN" altLang="en-US" sz="2800" b="1" dirty="0"/>
          </a:p>
        </p:txBody>
      </p:sp>
      <p:graphicFrame>
        <p:nvGraphicFramePr>
          <p:cNvPr id="8" name="表格 7"/>
          <p:cNvGraphicFramePr>
            <a:graphicFrameLocks noGrp="1"/>
          </p:cNvGraphicFramePr>
          <p:nvPr/>
        </p:nvGraphicFramePr>
        <p:xfrm>
          <a:off x="1428728" y="2500306"/>
          <a:ext cx="6096000" cy="2966720"/>
        </p:xfrm>
        <a:graphic>
          <a:graphicData uri="http://schemas.openxmlformats.org/drawingml/2006/table">
            <a:tbl>
              <a:tblPr firstRow="1" bandRow="1">
                <a:tableStyleId>{5C22544A-7EE6-4342-B048-85BDC9FD1C3A}</a:tableStyleId>
              </a:tblPr>
              <a:tblGrid>
                <a:gridCol w="1219200"/>
                <a:gridCol w="1219200"/>
                <a:gridCol w="1219200"/>
                <a:gridCol w="1219200"/>
                <a:gridCol w="1219200"/>
              </a:tblGrid>
              <a:tr h="370840">
                <a:tc rowSpan="2">
                  <a:txBody>
                    <a:bodyPr/>
                    <a:lstStyle/>
                    <a:p>
                      <a:pPr algn="ctr"/>
                      <a:r>
                        <a:rPr lang="zh-CN" altLang="en-US" dirty="0" smtClean="0"/>
                        <a:t>日期</a:t>
                      </a:r>
                      <a:endParaRPr lang="zh-CN" altLang="en-US" dirty="0"/>
                    </a:p>
                  </a:txBody>
                  <a:tcPr/>
                </a:tc>
                <a:tc gridSpan="4">
                  <a:txBody>
                    <a:bodyPr/>
                    <a:lstStyle/>
                    <a:p>
                      <a:pPr algn="ctr"/>
                      <a:r>
                        <a:rPr lang="zh-CN" altLang="en-US" dirty="0" smtClean="0"/>
                        <a:t>每日光照与黑暗时间比（</a:t>
                      </a:r>
                      <a:r>
                        <a:rPr lang="en-US" altLang="zh-CN" dirty="0" smtClean="0"/>
                        <a:t>h:h</a:t>
                      </a:r>
                      <a:r>
                        <a:rPr lang="zh-CN" altLang="en-US" dirty="0" smtClean="0"/>
                        <a:t>）</a:t>
                      </a:r>
                      <a:endParaRPr lang="zh-CN" altLang="en-US" dirty="0"/>
                    </a:p>
                  </a:txBody>
                  <a:tcPr/>
                </a:tc>
                <a:tc hMerge="1">
                  <a:txBody>
                    <a:bodyPr/>
                    <a:lstStyle/>
                    <a:p>
                      <a:endParaRPr lang="zh-CN" altLang="en-US" dirty="0"/>
                    </a:p>
                  </a:txBody>
                  <a:tcPr/>
                </a:tc>
                <a:tc hMerge="1">
                  <a:txBody>
                    <a:bodyPr/>
                    <a:lstStyle/>
                    <a:p>
                      <a:endParaRPr lang="zh-CN" altLang="en-US" dirty="0"/>
                    </a:p>
                  </a:txBody>
                  <a:tcPr/>
                </a:tc>
                <a:tc hMerge="1">
                  <a:txBody>
                    <a:bodyPr/>
                    <a:lstStyle/>
                    <a:p>
                      <a:pPr algn="ctr"/>
                      <a:endParaRPr lang="zh-CN" altLang="en-US" dirty="0"/>
                    </a:p>
                  </a:txBody>
                  <a:tcPr/>
                </a:tc>
              </a:tr>
              <a:tr h="370840">
                <a:tc vMerge="1">
                  <a:txBody>
                    <a:bodyPr/>
                    <a:lstStyle/>
                    <a:p>
                      <a:endParaRPr lang="zh-CN" altLang="en-US" dirty="0"/>
                    </a:p>
                  </a:txBody>
                  <a:tcPr/>
                </a:tc>
                <a:tc>
                  <a:txBody>
                    <a:bodyPr/>
                    <a:lstStyle/>
                    <a:p>
                      <a:pPr algn="ctr"/>
                      <a:r>
                        <a:rPr lang="en-US" altLang="zh-CN" dirty="0" smtClean="0"/>
                        <a:t>8</a:t>
                      </a:r>
                      <a:r>
                        <a:rPr lang="zh-CN" altLang="en-US" dirty="0" smtClean="0"/>
                        <a:t>：</a:t>
                      </a:r>
                      <a:r>
                        <a:rPr lang="en-US" altLang="zh-CN" dirty="0" smtClean="0"/>
                        <a:t>16</a:t>
                      </a:r>
                      <a:endParaRPr lang="zh-CN" altLang="en-US" dirty="0"/>
                    </a:p>
                  </a:txBody>
                  <a:tcPr/>
                </a:tc>
                <a:tc>
                  <a:txBody>
                    <a:bodyPr/>
                    <a:lstStyle/>
                    <a:p>
                      <a:pPr algn="ctr"/>
                      <a:r>
                        <a:rPr lang="en-US" altLang="zh-CN" dirty="0" smtClean="0"/>
                        <a:t>10:14</a:t>
                      </a:r>
                      <a:endParaRPr lang="zh-CN" altLang="en-US" dirty="0"/>
                    </a:p>
                  </a:txBody>
                  <a:tcPr/>
                </a:tc>
                <a:tc>
                  <a:txBody>
                    <a:bodyPr/>
                    <a:lstStyle/>
                    <a:p>
                      <a:pPr algn="ctr"/>
                      <a:r>
                        <a:rPr lang="en-US" altLang="zh-CN" dirty="0" smtClean="0"/>
                        <a:t>12:12</a:t>
                      </a:r>
                      <a:endParaRPr lang="zh-CN" altLang="en-US" dirty="0"/>
                    </a:p>
                  </a:txBody>
                  <a:tcPr/>
                </a:tc>
                <a:tc>
                  <a:txBody>
                    <a:bodyPr/>
                    <a:lstStyle/>
                    <a:p>
                      <a:pPr algn="ctr"/>
                      <a:r>
                        <a:rPr lang="en-US" altLang="zh-CN" dirty="0" smtClean="0"/>
                        <a:t>14:10</a:t>
                      </a:r>
                      <a:endParaRPr lang="zh-CN" altLang="en-US" dirty="0"/>
                    </a:p>
                  </a:txBody>
                  <a:tcPr/>
                </a:tc>
              </a:tr>
              <a:tr h="370840">
                <a:tc>
                  <a:txBody>
                    <a:bodyPr/>
                    <a:lstStyle/>
                    <a:p>
                      <a:pPr algn="ctr"/>
                      <a:r>
                        <a:rPr lang="en-US" altLang="zh-CN" dirty="0" smtClean="0"/>
                        <a:t>2</a:t>
                      </a:r>
                      <a:r>
                        <a:rPr lang="zh-CN" altLang="en-US" dirty="0" smtClean="0"/>
                        <a:t>月</a:t>
                      </a:r>
                      <a:r>
                        <a:rPr lang="en-US" altLang="zh-CN" dirty="0" smtClean="0"/>
                        <a:t>1</a:t>
                      </a:r>
                      <a:r>
                        <a:rPr lang="zh-CN" altLang="en-US" dirty="0" smtClean="0"/>
                        <a:t>日</a:t>
                      </a:r>
                      <a:endParaRPr lang="zh-CN" altLang="en-US" dirty="0"/>
                    </a:p>
                  </a:txBody>
                  <a:tcPr/>
                </a:tc>
                <a:tc>
                  <a:txBody>
                    <a:bodyPr/>
                    <a:lstStyle/>
                    <a:p>
                      <a:pPr algn="ctr"/>
                      <a:r>
                        <a:rPr lang="zh-CN" altLang="en-US" dirty="0" smtClean="0"/>
                        <a:t>无</a:t>
                      </a:r>
                      <a:endParaRPr lang="zh-CN" altLang="en-US" dirty="0"/>
                    </a:p>
                  </a:txBody>
                  <a:tcPr/>
                </a:tc>
                <a:tc>
                  <a:txBody>
                    <a:bodyPr/>
                    <a:lstStyle/>
                    <a:p>
                      <a:pPr algn="ctr"/>
                      <a:r>
                        <a:rPr lang="zh-CN" altLang="en-US" dirty="0" smtClean="0"/>
                        <a:t>无</a:t>
                      </a:r>
                      <a:endParaRPr lang="zh-CN" altLang="en-US" dirty="0"/>
                    </a:p>
                  </a:txBody>
                  <a:tcPr/>
                </a:tc>
                <a:tc>
                  <a:txBody>
                    <a:bodyPr/>
                    <a:lstStyle/>
                    <a:p>
                      <a:pPr algn="ctr"/>
                      <a:r>
                        <a:rPr lang="zh-CN" altLang="en-US" dirty="0" smtClean="0"/>
                        <a:t>无</a:t>
                      </a:r>
                      <a:endParaRPr lang="zh-CN" altLang="en-US" dirty="0"/>
                    </a:p>
                  </a:txBody>
                  <a:tcPr/>
                </a:tc>
                <a:tc>
                  <a:txBody>
                    <a:bodyPr/>
                    <a:lstStyle/>
                    <a:p>
                      <a:pPr algn="ctr"/>
                      <a:r>
                        <a:rPr lang="zh-CN" altLang="en-US" dirty="0" smtClean="0"/>
                        <a:t>无</a:t>
                      </a:r>
                      <a:endParaRPr lang="zh-CN" altLang="en-US" dirty="0"/>
                    </a:p>
                  </a:txBody>
                  <a:tcPr/>
                </a:tc>
              </a:tr>
              <a:tr h="370840">
                <a:tc>
                  <a:txBody>
                    <a:bodyPr/>
                    <a:lstStyle/>
                    <a:p>
                      <a:pPr algn="ctr"/>
                      <a:r>
                        <a:rPr lang="en-US" altLang="zh-CN" dirty="0" smtClean="0"/>
                        <a:t>2</a:t>
                      </a:r>
                      <a:r>
                        <a:rPr lang="zh-CN" altLang="en-US" dirty="0" smtClean="0"/>
                        <a:t>月</a:t>
                      </a:r>
                      <a:r>
                        <a:rPr lang="en-US" altLang="zh-CN" dirty="0" smtClean="0"/>
                        <a:t>2</a:t>
                      </a:r>
                      <a:r>
                        <a:rPr lang="zh-CN" altLang="en-US" dirty="0" smtClean="0"/>
                        <a:t>日</a:t>
                      </a:r>
                      <a:endParaRPr lang="zh-CN" altLang="en-US" dirty="0"/>
                    </a:p>
                  </a:txBody>
                  <a:tcPr/>
                </a:tc>
                <a:tc>
                  <a:txBody>
                    <a:bodyPr/>
                    <a:lstStyle/>
                    <a:p>
                      <a:pPr algn="ctr"/>
                      <a:r>
                        <a:rPr lang="zh-CN" altLang="en-US" dirty="0" smtClean="0"/>
                        <a:t>无</a:t>
                      </a:r>
                      <a:endParaRPr lang="zh-CN" altLang="en-US" dirty="0"/>
                    </a:p>
                  </a:txBody>
                  <a:tcPr/>
                </a:tc>
                <a:tc>
                  <a:txBody>
                    <a:bodyPr/>
                    <a:lstStyle/>
                    <a:p>
                      <a:pPr algn="ctr"/>
                      <a:r>
                        <a:rPr lang="zh-CN" altLang="en-US" dirty="0" smtClean="0"/>
                        <a:t>无</a:t>
                      </a:r>
                      <a:endParaRPr lang="zh-CN" altLang="en-US" dirty="0"/>
                    </a:p>
                  </a:txBody>
                  <a:tcPr/>
                </a:tc>
                <a:tc>
                  <a:txBody>
                    <a:bodyPr/>
                    <a:lstStyle/>
                    <a:p>
                      <a:pPr algn="ctr"/>
                      <a:r>
                        <a:rPr lang="zh-CN" altLang="en-US" dirty="0" smtClean="0"/>
                        <a:t>无</a:t>
                      </a:r>
                      <a:endParaRPr lang="zh-CN" altLang="en-US" dirty="0"/>
                    </a:p>
                  </a:txBody>
                  <a:tcPr/>
                </a:tc>
                <a:tc>
                  <a:txBody>
                    <a:bodyPr/>
                    <a:lstStyle/>
                    <a:p>
                      <a:pPr algn="ctr"/>
                      <a:r>
                        <a:rPr lang="zh-CN" altLang="en-US" dirty="0" smtClean="0"/>
                        <a:t>无</a:t>
                      </a:r>
                      <a:endParaRPr lang="zh-CN" altLang="en-US" dirty="0"/>
                    </a:p>
                  </a:txBody>
                  <a:tcPr/>
                </a:tc>
              </a:tr>
              <a:tr h="370840">
                <a:tc>
                  <a:txBody>
                    <a:bodyPr/>
                    <a:lstStyle/>
                    <a:p>
                      <a:pPr algn="ctr"/>
                      <a:r>
                        <a:rPr lang="zh-CN" altLang="en-US" dirty="0" smtClean="0"/>
                        <a:t>。。。</a:t>
                      </a:r>
                      <a:endParaRPr lang="zh-CN" altLang="en-US" dirty="0"/>
                    </a:p>
                  </a:txBody>
                  <a:tcPr/>
                </a:tc>
                <a:tc>
                  <a:txBody>
                    <a:bodyPr/>
                    <a:lstStyle/>
                    <a:p>
                      <a:pPr algn="ctr"/>
                      <a:endParaRPr lang="zh-CN" altLang="en-US" dirty="0"/>
                    </a:p>
                  </a:txBody>
                  <a:tcPr/>
                </a:tc>
                <a:tc>
                  <a:txBody>
                    <a:bodyPr/>
                    <a:lstStyle/>
                    <a:p>
                      <a:pPr algn="ctr"/>
                      <a:endParaRPr lang="zh-CN" altLang="en-US" dirty="0"/>
                    </a:p>
                  </a:txBody>
                  <a:tcPr/>
                </a:tc>
                <a:tc>
                  <a:txBody>
                    <a:bodyPr/>
                    <a:lstStyle/>
                    <a:p>
                      <a:pPr algn="ctr"/>
                      <a:endParaRPr lang="zh-CN" altLang="en-US" dirty="0"/>
                    </a:p>
                  </a:txBody>
                  <a:tcPr/>
                </a:tc>
                <a:tc>
                  <a:txBody>
                    <a:bodyPr/>
                    <a:lstStyle/>
                    <a:p>
                      <a:pPr algn="ctr"/>
                      <a:endParaRPr lang="zh-CN" altLang="en-US" dirty="0"/>
                    </a:p>
                  </a:txBody>
                  <a:tcPr/>
                </a:tc>
              </a:tr>
              <a:tr h="370840">
                <a:tc>
                  <a:txBody>
                    <a:bodyPr/>
                    <a:lstStyle/>
                    <a:p>
                      <a:pPr algn="ctr"/>
                      <a:r>
                        <a:rPr lang="en-US" altLang="zh-CN" dirty="0" smtClean="0"/>
                        <a:t>3</a:t>
                      </a:r>
                      <a:r>
                        <a:rPr lang="zh-CN" altLang="en-US" dirty="0" smtClean="0"/>
                        <a:t>月</a:t>
                      </a:r>
                      <a:r>
                        <a:rPr lang="en-US" altLang="zh-CN" dirty="0" smtClean="0"/>
                        <a:t>20</a:t>
                      </a:r>
                      <a:r>
                        <a:rPr lang="zh-CN" altLang="en-US" dirty="0" smtClean="0"/>
                        <a:t>日</a:t>
                      </a:r>
                      <a:endParaRPr lang="zh-CN" altLang="en-US" dirty="0"/>
                    </a:p>
                  </a:txBody>
                  <a:tcPr/>
                </a:tc>
                <a:tc>
                  <a:txBody>
                    <a:bodyPr/>
                    <a:lstStyle/>
                    <a:p>
                      <a:pPr algn="ctr"/>
                      <a:r>
                        <a:rPr lang="zh-CN" altLang="en-US" dirty="0" smtClean="0"/>
                        <a:t>无</a:t>
                      </a:r>
                      <a:endParaRPr lang="zh-CN" altLang="en-US" dirty="0"/>
                    </a:p>
                  </a:txBody>
                  <a:tcPr/>
                </a:tc>
                <a:tc>
                  <a:txBody>
                    <a:bodyPr/>
                    <a:lstStyle/>
                    <a:p>
                      <a:pPr algn="ctr"/>
                      <a:r>
                        <a:rPr lang="zh-CN" altLang="en-US" dirty="0" smtClean="0"/>
                        <a:t>无</a:t>
                      </a:r>
                      <a:endParaRPr lang="zh-CN" altLang="en-US" dirty="0"/>
                    </a:p>
                  </a:txBody>
                  <a:tcPr/>
                </a:tc>
                <a:tc>
                  <a:txBody>
                    <a:bodyPr/>
                    <a:lstStyle/>
                    <a:p>
                      <a:pPr algn="ctr"/>
                      <a:r>
                        <a:rPr lang="zh-CN" altLang="en-US" dirty="0" smtClean="0"/>
                        <a:t>无</a:t>
                      </a:r>
                      <a:endParaRPr lang="zh-CN" altLang="en-US" dirty="0"/>
                    </a:p>
                  </a:txBody>
                  <a:tcPr/>
                </a:tc>
                <a:tc>
                  <a:txBody>
                    <a:bodyPr/>
                    <a:lstStyle/>
                    <a:p>
                      <a:pPr algn="ctr"/>
                      <a:r>
                        <a:rPr lang="zh-CN" altLang="en-US" dirty="0" smtClean="0"/>
                        <a:t>无</a:t>
                      </a:r>
                      <a:endParaRPr lang="zh-CN" altLang="en-US" dirty="0"/>
                    </a:p>
                  </a:txBody>
                  <a:tcPr/>
                </a:tc>
              </a:tr>
              <a:tr h="370840">
                <a:tc>
                  <a:txBody>
                    <a:bodyPr/>
                    <a:lstStyle/>
                    <a:p>
                      <a:pPr algn="ctr"/>
                      <a:r>
                        <a:rPr lang="zh-CN" altLang="en-US" dirty="0" smtClean="0"/>
                        <a:t>。。。</a:t>
                      </a:r>
                      <a:endParaRPr lang="zh-CN" altLang="en-US" dirty="0"/>
                    </a:p>
                  </a:txBody>
                  <a:tcPr/>
                </a:tc>
                <a:tc>
                  <a:txBody>
                    <a:bodyPr/>
                    <a:lstStyle/>
                    <a:p>
                      <a:pPr algn="ctr"/>
                      <a:endParaRPr lang="zh-CN" altLang="en-US" dirty="0"/>
                    </a:p>
                  </a:txBody>
                  <a:tcPr/>
                </a:tc>
                <a:tc>
                  <a:txBody>
                    <a:bodyPr/>
                    <a:lstStyle/>
                    <a:p>
                      <a:pPr algn="ctr"/>
                      <a:endParaRPr lang="zh-CN" altLang="en-US" dirty="0"/>
                    </a:p>
                  </a:txBody>
                  <a:tcPr/>
                </a:tc>
                <a:tc>
                  <a:txBody>
                    <a:bodyPr/>
                    <a:lstStyle/>
                    <a:p>
                      <a:pPr algn="ctr"/>
                      <a:endParaRPr lang="zh-CN" altLang="en-US" dirty="0"/>
                    </a:p>
                  </a:txBody>
                  <a:tcPr/>
                </a:tc>
                <a:tc>
                  <a:txBody>
                    <a:bodyPr/>
                    <a:lstStyle/>
                    <a:p>
                      <a:pPr algn="ctr"/>
                      <a:endParaRPr lang="zh-CN" altLang="en-US" dirty="0"/>
                    </a:p>
                  </a:txBody>
                  <a:tcPr/>
                </a:tc>
              </a:tr>
              <a:tr h="370840">
                <a:tc>
                  <a:txBody>
                    <a:bodyPr/>
                    <a:lstStyle/>
                    <a:p>
                      <a:pPr algn="ctr"/>
                      <a:r>
                        <a:rPr lang="en-US" altLang="zh-CN" dirty="0" smtClean="0"/>
                        <a:t>3</a:t>
                      </a:r>
                      <a:r>
                        <a:rPr lang="zh-CN" altLang="en-US" dirty="0" smtClean="0"/>
                        <a:t>月</a:t>
                      </a:r>
                      <a:r>
                        <a:rPr lang="en-US" altLang="zh-CN" dirty="0" smtClean="0"/>
                        <a:t>24</a:t>
                      </a:r>
                      <a:r>
                        <a:rPr lang="zh-CN" altLang="en-US" dirty="0" smtClean="0"/>
                        <a:t>日</a:t>
                      </a:r>
                      <a:endParaRPr lang="zh-CN" altLang="en-US" dirty="0"/>
                    </a:p>
                  </a:txBody>
                  <a:tcPr/>
                </a:tc>
                <a:tc>
                  <a:txBody>
                    <a:bodyPr/>
                    <a:lstStyle/>
                    <a:p>
                      <a:pPr algn="ctr"/>
                      <a:r>
                        <a:rPr lang="zh-CN" altLang="en-US" dirty="0" smtClean="0"/>
                        <a:t>无</a:t>
                      </a:r>
                      <a:endParaRPr lang="zh-CN" altLang="en-US" dirty="0"/>
                    </a:p>
                  </a:txBody>
                  <a:tcPr/>
                </a:tc>
                <a:tc>
                  <a:txBody>
                    <a:bodyPr/>
                    <a:lstStyle/>
                    <a:p>
                      <a:pPr algn="ctr"/>
                      <a:r>
                        <a:rPr lang="zh-CN" altLang="en-US" dirty="0" smtClean="0"/>
                        <a:t>无</a:t>
                      </a:r>
                      <a:endParaRPr lang="zh-CN" altLang="en-US" dirty="0"/>
                    </a:p>
                  </a:txBody>
                  <a:tcPr/>
                </a:tc>
                <a:tc>
                  <a:txBody>
                    <a:bodyPr/>
                    <a:lstStyle/>
                    <a:p>
                      <a:pPr algn="ctr"/>
                      <a:r>
                        <a:rPr lang="zh-CN" altLang="en-US" dirty="0" smtClean="0"/>
                        <a:t>无</a:t>
                      </a:r>
                      <a:endParaRPr lang="zh-CN" altLang="en-US" dirty="0"/>
                    </a:p>
                  </a:txBody>
                  <a:tcPr/>
                </a:tc>
                <a:tc>
                  <a:txBody>
                    <a:bodyPr/>
                    <a:lstStyle/>
                    <a:p>
                      <a:pPr algn="ctr"/>
                      <a:r>
                        <a:rPr lang="zh-CN" altLang="en-US" dirty="0" smtClean="0"/>
                        <a:t>无</a:t>
                      </a:r>
                      <a:endParaRPr lang="zh-CN" altLang="en-US" dirty="0"/>
                    </a:p>
                  </a:txBody>
                  <a:tcPr/>
                </a:tc>
              </a:tr>
            </a:tbl>
          </a:graphicData>
        </a:graphic>
      </p:graphicFrame>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8596" y="357166"/>
            <a:ext cx="7715304" cy="646331"/>
          </a:xfrm>
          <a:prstGeom prst="rect">
            <a:avLst/>
          </a:prstGeom>
          <a:noFill/>
        </p:spPr>
        <p:txBody>
          <a:bodyPr wrap="square" rtlCol="0">
            <a:spAutoFit/>
          </a:bodyPr>
          <a:lstStyle/>
          <a:p>
            <a:r>
              <a:rPr lang="zh-CN" altLang="en-US" sz="3600" b="1" dirty="0" smtClean="0">
                <a:latin typeface="+mj-ea"/>
                <a:ea typeface="+mj-ea"/>
              </a:rPr>
              <a:t>生命科学探究的基本步骤</a:t>
            </a:r>
            <a:endParaRPr lang="zh-CN" altLang="en-US" sz="3600" b="1" dirty="0">
              <a:latin typeface="+mj-ea"/>
              <a:ea typeface="+mj-ea"/>
            </a:endParaRPr>
          </a:p>
        </p:txBody>
      </p:sp>
      <p:sp>
        <p:nvSpPr>
          <p:cNvPr id="5" name="横卷形 4"/>
          <p:cNvSpPr/>
          <p:nvPr/>
        </p:nvSpPr>
        <p:spPr>
          <a:xfrm>
            <a:off x="857224" y="1071546"/>
            <a:ext cx="7000924" cy="1285884"/>
          </a:xfrm>
          <a:prstGeom prst="horizontalScroll">
            <a:avLst/>
          </a:prstGeom>
          <a:blipFill>
            <a:blip r:embed="rId2" cstate="print"/>
            <a:tile tx="0" ty="0" sx="100000" sy="100000" flip="none" algn="tl"/>
          </a:blip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600" b="1" dirty="0" smtClean="0">
                <a:solidFill>
                  <a:schemeClr val="tx1"/>
                </a:solidFill>
                <a:latin typeface="楷体_GB2312" pitchFamily="49" charset="-122"/>
                <a:ea typeface="楷体_GB2312" pitchFamily="49" charset="-122"/>
              </a:rPr>
              <a:t>结论：水温升高引起柳条鱼产仔</a:t>
            </a:r>
            <a:endParaRPr lang="zh-CN" altLang="en-US" sz="3600" b="1" dirty="0">
              <a:solidFill>
                <a:schemeClr val="tx1"/>
              </a:solidFill>
              <a:latin typeface="楷体_GB2312" pitchFamily="49" charset="-122"/>
              <a:ea typeface="楷体_GB2312" pitchFamily="49" charset="-122"/>
            </a:endParaRPr>
          </a:p>
        </p:txBody>
      </p:sp>
      <p:pic>
        <p:nvPicPr>
          <p:cNvPr id="6" name="图片 5" descr="思考背景1.jpg"/>
          <p:cNvPicPr>
            <a:picLocks noChangeAspect="1"/>
          </p:cNvPicPr>
          <p:nvPr/>
        </p:nvPicPr>
        <p:blipFill>
          <a:blip r:embed="rId3" cstate="print"/>
          <a:stretch>
            <a:fillRect/>
          </a:stretch>
        </p:blipFill>
        <p:spPr>
          <a:xfrm>
            <a:off x="0" y="5357826"/>
            <a:ext cx="1714480" cy="1500174"/>
          </a:xfrm>
          <a:prstGeom prst="ellipse">
            <a:avLst/>
          </a:prstGeom>
          <a:ln>
            <a:noFill/>
          </a:ln>
          <a:effectLst>
            <a:softEdge rad="112500"/>
          </a:effectLst>
        </p:spPr>
      </p:pic>
      <p:sp>
        <p:nvSpPr>
          <p:cNvPr id="8" name="云形标注 7"/>
          <p:cNvSpPr/>
          <p:nvPr/>
        </p:nvSpPr>
        <p:spPr>
          <a:xfrm>
            <a:off x="1285852" y="2285992"/>
            <a:ext cx="7000924" cy="3143272"/>
          </a:xfrm>
          <a:prstGeom prst="cloudCallout">
            <a:avLst>
              <a:gd name="adj1" fmla="val -47656"/>
              <a:gd name="adj2" fmla="val 54608"/>
            </a:avLst>
          </a:prstGeom>
          <a:gradFill flip="none" rotWithShape="1">
            <a:gsLst>
              <a:gs pos="0">
                <a:srgbClr val="00B050">
                  <a:tint val="66000"/>
                  <a:satMod val="160000"/>
                </a:srgbClr>
              </a:gs>
              <a:gs pos="50000">
                <a:srgbClr val="00B050">
                  <a:tint val="44500"/>
                  <a:satMod val="160000"/>
                </a:srgbClr>
              </a:gs>
              <a:gs pos="100000">
                <a:srgbClr val="00B050">
                  <a:tint val="23500"/>
                  <a:satMod val="160000"/>
                </a:srgbClr>
              </a:gs>
            </a:gsLst>
            <a:lin ang="108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400" b="1" dirty="0" smtClean="0">
                <a:solidFill>
                  <a:schemeClr val="tx1"/>
                </a:solidFill>
                <a:latin typeface="楷体_GB2312" pitchFamily="49" charset="-122"/>
                <a:ea typeface="楷体_GB2312" pitchFamily="49" charset="-122"/>
              </a:rPr>
              <a:t>1</a:t>
            </a:r>
            <a:r>
              <a:rPr lang="zh-CN" altLang="en-US" sz="2400" b="1" dirty="0" smtClean="0">
                <a:solidFill>
                  <a:schemeClr val="tx1"/>
                </a:solidFill>
                <a:latin typeface="楷体_GB2312" pitchFamily="49" charset="-122"/>
                <a:ea typeface="楷体_GB2312" pitchFamily="49" charset="-122"/>
              </a:rPr>
              <a:t>、是否还存在其他因素影响柳条鱼产仔？</a:t>
            </a:r>
            <a:endParaRPr lang="en-US" altLang="zh-CN" sz="2400" b="1" dirty="0" smtClean="0">
              <a:solidFill>
                <a:schemeClr val="tx1"/>
              </a:solidFill>
              <a:latin typeface="楷体_GB2312" pitchFamily="49" charset="-122"/>
              <a:ea typeface="楷体_GB2312" pitchFamily="49" charset="-122"/>
            </a:endParaRPr>
          </a:p>
          <a:p>
            <a:r>
              <a:rPr lang="en-US" altLang="zh-CN" sz="2400" b="1" dirty="0" smtClean="0">
                <a:solidFill>
                  <a:schemeClr val="tx1"/>
                </a:solidFill>
                <a:latin typeface="楷体_GB2312" pitchFamily="49" charset="-122"/>
                <a:ea typeface="楷体_GB2312" pitchFamily="49" charset="-122"/>
              </a:rPr>
              <a:t>2</a:t>
            </a:r>
            <a:r>
              <a:rPr lang="zh-CN" altLang="en-US" sz="2400" b="1" dirty="0" smtClean="0">
                <a:solidFill>
                  <a:schemeClr val="tx1"/>
                </a:solidFill>
                <a:latin typeface="楷体_GB2312" pitchFamily="49" charset="-122"/>
                <a:ea typeface="楷体_GB2312" pitchFamily="49" charset="-122"/>
              </a:rPr>
              <a:t>、方法一中光照如何控制？方法二中，温度如何设定设？</a:t>
            </a:r>
            <a:endParaRPr lang="en-US" altLang="zh-CN" sz="2400" b="1" dirty="0" smtClean="0">
              <a:solidFill>
                <a:schemeClr val="tx1"/>
              </a:solidFill>
              <a:latin typeface="楷体_GB2312" pitchFamily="49" charset="-122"/>
              <a:ea typeface="楷体_GB2312" pitchFamily="49" charset="-122"/>
            </a:endParaRPr>
          </a:p>
          <a:p>
            <a:r>
              <a:rPr lang="en-US" altLang="zh-CN" sz="2400" b="1" dirty="0" smtClean="0">
                <a:solidFill>
                  <a:schemeClr val="tx1"/>
                </a:solidFill>
                <a:latin typeface="楷体_GB2312" pitchFamily="49" charset="-122"/>
                <a:ea typeface="楷体_GB2312" pitchFamily="49" charset="-122"/>
              </a:rPr>
              <a:t>3</a:t>
            </a:r>
            <a:r>
              <a:rPr lang="zh-CN" altLang="en-US" sz="2400" b="1" dirty="0" smtClean="0">
                <a:solidFill>
                  <a:schemeClr val="tx1"/>
                </a:solidFill>
                <a:latin typeface="楷体_GB2312" pitchFamily="49" charset="-122"/>
                <a:ea typeface="楷体_GB2312" pitchFamily="49" charset="-122"/>
              </a:rPr>
              <a:t>、若柳条鱼产仔受多种因素影响，该如何设计实验？</a:t>
            </a:r>
            <a:endParaRPr lang="zh-CN" altLang="en-US" sz="2400" b="1" dirty="0">
              <a:solidFill>
                <a:schemeClr val="tx1"/>
              </a:solidFill>
              <a:latin typeface="楷体_GB2312" pitchFamily="49" charset="-122"/>
              <a:ea typeface="楷体_GB2312" pitchFamily="49" charset="-122"/>
            </a:endParaRP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8596" y="357166"/>
            <a:ext cx="7715304" cy="646331"/>
          </a:xfrm>
          <a:prstGeom prst="rect">
            <a:avLst/>
          </a:prstGeom>
          <a:noFill/>
        </p:spPr>
        <p:txBody>
          <a:bodyPr wrap="square" rtlCol="0">
            <a:spAutoFit/>
          </a:bodyPr>
          <a:lstStyle/>
          <a:p>
            <a:r>
              <a:rPr lang="zh-CN" altLang="en-US" sz="3600" b="1" dirty="0" smtClean="0">
                <a:latin typeface="+mj-ea"/>
                <a:ea typeface="+mj-ea"/>
              </a:rPr>
              <a:t>生命科学探究的基本步骤</a:t>
            </a:r>
            <a:endParaRPr lang="zh-CN" altLang="en-US" sz="3600" b="1" dirty="0">
              <a:latin typeface="+mj-ea"/>
              <a:ea typeface="+mj-ea"/>
            </a:endParaRPr>
          </a:p>
        </p:txBody>
      </p:sp>
      <p:sp>
        <p:nvSpPr>
          <p:cNvPr id="5" name="TextBox 4"/>
          <p:cNvSpPr txBox="1"/>
          <p:nvPr/>
        </p:nvSpPr>
        <p:spPr>
          <a:xfrm>
            <a:off x="285720" y="1357298"/>
            <a:ext cx="2357454" cy="400110"/>
          </a:xfrm>
          <a:prstGeom prst="rect">
            <a:avLst/>
          </a:prstGeom>
          <a:noFill/>
        </p:spPr>
        <p:txBody>
          <a:bodyPr wrap="square" rtlCol="0">
            <a:spAutoFit/>
          </a:bodyPr>
          <a:lstStyle/>
          <a:p>
            <a:r>
              <a:rPr lang="en-US" altLang="zh-CN" sz="2000" b="1" dirty="0" smtClean="0"/>
              <a:t>1</a:t>
            </a:r>
            <a:r>
              <a:rPr lang="zh-CN" altLang="en-US" sz="2000" b="1" dirty="0" smtClean="0"/>
              <a:t>、学习或生活实践</a:t>
            </a:r>
            <a:endParaRPr lang="en-US" altLang="zh-CN" sz="2000" b="1" dirty="0" smtClean="0"/>
          </a:p>
        </p:txBody>
      </p:sp>
      <p:sp>
        <p:nvSpPr>
          <p:cNvPr id="6" name="TextBox 5"/>
          <p:cNvSpPr txBox="1"/>
          <p:nvPr/>
        </p:nvSpPr>
        <p:spPr>
          <a:xfrm>
            <a:off x="3071802" y="1357298"/>
            <a:ext cx="2286016" cy="5324535"/>
          </a:xfrm>
          <a:prstGeom prst="rect">
            <a:avLst/>
          </a:prstGeom>
          <a:noFill/>
        </p:spPr>
        <p:txBody>
          <a:bodyPr wrap="square" rtlCol="0">
            <a:spAutoFit/>
          </a:bodyPr>
          <a:lstStyle/>
          <a:p>
            <a:r>
              <a:rPr lang="en-US" altLang="zh-CN" sz="2000" b="1" dirty="0" smtClean="0"/>
              <a:t>2</a:t>
            </a:r>
            <a:r>
              <a:rPr lang="zh-CN" altLang="en-US" sz="2000" b="1" dirty="0" smtClean="0"/>
              <a:t>、提出疑问</a:t>
            </a:r>
            <a:endParaRPr lang="en-US" altLang="zh-CN" sz="2000" b="1" dirty="0" smtClean="0"/>
          </a:p>
          <a:p>
            <a:endParaRPr lang="en-US" altLang="zh-CN" sz="2000" b="1" dirty="0" smtClean="0"/>
          </a:p>
          <a:p>
            <a:r>
              <a:rPr lang="en-US" altLang="zh-CN" sz="2000" b="1" dirty="0" smtClean="0"/>
              <a:t>3</a:t>
            </a:r>
            <a:r>
              <a:rPr lang="zh-CN" altLang="en-US" sz="2000" b="1" dirty="0" smtClean="0"/>
              <a:t>、假设</a:t>
            </a:r>
            <a:endParaRPr lang="en-US" altLang="zh-CN" sz="2000" b="1" dirty="0" smtClean="0"/>
          </a:p>
          <a:p>
            <a:endParaRPr lang="en-US" altLang="zh-CN" sz="2000" b="1" dirty="0" smtClean="0"/>
          </a:p>
          <a:p>
            <a:r>
              <a:rPr lang="en-US" altLang="zh-CN" sz="2000" b="1" dirty="0" smtClean="0"/>
              <a:t>4</a:t>
            </a:r>
            <a:r>
              <a:rPr lang="zh-CN" altLang="en-US" sz="2000" b="1" dirty="0" smtClean="0"/>
              <a:t>、设计实验</a:t>
            </a:r>
            <a:endParaRPr lang="en-US" altLang="zh-CN" sz="2000" b="1" dirty="0" smtClean="0"/>
          </a:p>
          <a:p>
            <a:endParaRPr lang="en-US" altLang="zh-CN" sz="2000" b="1" dirty="0" smtClean="0"/>
          </a:p>
          <a:p>
            <a:r>
              <a:rPr lang="en-US" altLang="zh-CN" sz="2000" b="1" dirty="0" smtClean="0"/>
              <a:t>5</a:t>
            </a:r>
            <a:r>
              <a:rPr lang="zh-CN" altLang="en-US" sz="2000" b="1" dirty="0" smtClean="0"/>
              <a:t>、实施实验</a:t>
            </a:r>
            <a:endParaRPr lang="en-US" altLang="zh-CN" sz="2000" b="1" dirty="0" smtClean="0"/>
          </a:p>
          <a:p>
            <a:endParaRPr lang="en-US" altLang="zh-CN" sz="2000" b="1" dirty="0" smtClean="0"/>
          </a:p>
          <a:p>
            <a:r>
              <a:rPr lang="en-US" altLang="zh-CN" sz="2000" b="1" dirty="0" smtClean="0"/>
              <a:t>6</a:t>
            </a:r>
            <a:r>
              <a:rPr lang="zh-CN" altLang="en-US" sz="2000" b="1" dirty="0" smtClean="0"/>
              <a:t>、分析数据</a:t>
            </a:r>
            <a:endParaRPr lang="en-US" altLang="zh-CN" sz="2000" b="1" dirty="0" smtClean="0"/>
          </a:p>
          <a:p>
            <a:endParaRPr lang="en-US" altLang="zh-CN" sz="2000" b="1" dirty="0" smtClean="0"/>
          </a:p>
          <a:p>
            <a:r>
              <a:rPr lang="en-US" altLang="zh-CN" sz="2000" b="1" dirty="0" smtClean="0"/>
              <a:t>9</a:t>
            </a:r>
            <a:r>
              <a:rPr lang="zh-CN" altLang="en-US" sz="2000" b="1" dirty="0" smtClean="0"/>
              <a:t>、得出结论</a:t>
            </a:r>
            <a:endParaRPr lang="en-US" altLang="zh-CN" sz="2000" b="1" dirty="0" smtClean="0"/>
          </a:p>
          <a:p>
            <a:endParaRPr lang="en-US" altLang="zh-CN" sz="2000" b="1" dirty="0" smtClean="0"/>
          </a:p>
          <a:p>
            <a:r>
              <a:rPr lang="en-US" altLang="zh-CN" sz="2000" b="1" dirty="0" smtClean="0"/>
              <a:t>8</a:t>
            </a:r>
            <a:r>
              <a:rPr lang="zh-CN" altLang="en-US" sz="2000" b="1" dirty="0" smtClean="0"/>
              <a:t>、解答疑问</a:t>
            </a:r>
            <a:endParaRPr lang="en-US" altLang="zh-CN" sz="2000" b="1" dirty="0" smtClean="0"/>
          </a:p>
          <a:p>
            <a:endParaRPr lang="en-US" altLang="zh-CN" sz="2000" b="1" dirty="0" smtClean="0"/>
          </a:p>
          <a:p>
            <a:r>
              <a:rPr lang="en-US" altLang="zh-CN" sz="2000" b="1" dirty="0" smtClean="0"/>
              <a:t>9</a:t>
            </a:r>
            <a:r>
              <a:rPr lang="zh-CN" altLang="en-US" sz="2000" b="1" dirty="0" smtClean="0"/>
              <a:t>、新的疑问</a:t>
            </a:r>
            <a:endParaRPr lang="en-US" altLang="zh-CN" sz="2000" b="1" dirty="0" smtClean="0"/>
          </a:p>
          <a:p>
            <a:endParaRPr lang="en-US" altLang="zh-CN" sz="2000" b="1" dirty="0" smtClean="0"/>
          </a:p>
          <a:p>
            <a:r>
              <a:rPr lang="en-US" altLang="zh-CN" sz="2000" b="1" dirty="0" smtClean="0"/>
              <a:t>10</a:t>
            </a:r>
            <a:r>
              <a:rPr lang="zh-CN" altLang="en-US" sz="2000" b="1" dirty="0" smtClean="0"/>
              <a:t>、进一步研究</a:t>
            </a:r>
            <a:endParaRPr lang="zh-CN" altLang="en-US" sz="2000" b="1" dirty="0"/>
          </a:p>
        </p:txBody>
      </p:sp>
      <p:sp>
        <p:nvSpPr>
          <p:cNvPr id="7" name="TextBox 6"/>
          <p:cNvSpPr txBox="1"/>
          <p:nvPr/>
        </p:nvSpPr>
        <p:spPr>
          <a:xfrm>
            <a:off x="6429388" y="2714620"/>
            <a:ext cx="571504" cy="830997"/>
          </a:xfrm>
          <a:prstGeom prst="rect">
            <a:avLst/>
          </a:prstGeom>
          <a:noFill/>
        </p:spPr>
        <p:txBody>
          <a:bodyPr wrap="square" rtlCol="0">
            <a:spAutoFit/>
          </a:bodyPr>
          <a:lstStyle/>
          <a:p>
            <a:r>
              <a:rPr lang="zh-CN" altLang="en-US" sz="2400" b="1" dirty="0" smtClean="0"/>
              <a:t>文献</a:t>
            </a:r>
            <a:endParaRPr lang="zh-CN" altLang="en-US" sz="2400" b="1" dirty="0"/>
          </a:p>
        </p:txBody>
      </p:sp>
      <p:sp>
        <p:nvSpPr>
          <p:cNvPr id="10" name="右箭头 9"/>
          <p:cNvSpPr/>
          <p:nvPr/>
        </p:nvSpPr>
        <p:spPr>
          <a:xfrm>
            <a:off x="2714612" y="1500174"/>
            <a:ext cx="357190" cy="142876"/>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1" name="右箭头 10"/>
          <p:cNvSpPr/>
          <p:nvPr/>
        </p:nvSpPr>
        <p:spPr>
          <a:xfrm rot="5400000">
            <a:off x="3826901" y="1888083"/>
            <a:ext cx="250033" cy="45719"/>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3" name="右箭头 12"/>
          <p:cNvSpPr/>
          <p:nvPr/>
        </p:nvSpPr>
        <p:spPr>
          <a:xfrm rot="5400000">
            <a:off x="3826901" y="2459587"/>
            <a:ext cx="250033" cy="45719"/>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4" name="右箭头 13"/>
          <p:cNvSpPr/>
          <p:nvPr/>
        </p:nvSpPr>
        <p:spPr>
          <a:xfrm rot="5400000">
            <a:off x="3826901" y="3031091"/>
            <a:ext cx="250033" cy="45719"/>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5" name="右箭头 14"/>
          <p:cNvSpPr/>
          <p:nvPr/>
        </p:nvSpPr>
        <p:spPr>
          <a:xfrm rot="5400000">
            <a:off x="3826901" y="3674033"/>
            <a:ext cx="250033" cy="45719"/>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6" name="右箭头 15"/>
          <p:cNvSpPr/>
          <p:nvPr/>
        </p:nvSpPr>
        <p:spPr>
          <a:xfrm rot="5400000">
            <a:off x="3826901" y="4316975"/>
            <a:ext cx="250033" cy="45719"/>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7" name="右箭头 16"/>
          <p:cNvSpPr/>
          <p:nvPr/>
        </p:nvSpPr>
        <p:spPr>
          <a:xfrm rot="5400000">
            <a:off x="3826901" y="4817041"/>
            <a:ext cx="250033" cy="45719"/>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8" name="右箭头 17"/>
          <p:cNvSpPr/>
          <p:nvPr/>
        </p:nvSpPr>
        <p:spPr>
          <a:xfrm rot="5400000">
            <a:off x="3826901" y="5531421"/>
            <a:ext cx="250033" cy="45719"/>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sp>
        <p:nvSpPr>
          <p:cNvPr id="19" name="右箭头 18"/>
          <p:cNvSpPr/>
          <p:nvPr/>
        </p:nvSpPr>
        <p:spPr>
          <a:xfrm rot="5400000">
            <a:off x="3826901" y="6102925"/>
            <a:ext cx="250033" cy="45719"/>
          </a:xfrm>
          <a:prstGeom prst="rightArrow">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solidFill>
                <a:schemeClr val="tx1"/>
              </a:solidFill>
            </a:endParaRPr>
          </a:p>
        </p:txBody>
      </p:sp>
      <p:cxnSp>
        <p:nvCxnSpPr>
          <p:cNvPr id="24" name="直接箭头连接符 23"/>
          <p:cNvCxnSpPr/>
          <p:nvPr/>
        </p:nvCxnSpPr>
        <p:spPr>
          <a:xfrm rot="10800000">
            <a:off x="4786314" y="1714488"/>
            <a:ext cx="1643074" cy="121444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6" name="直接箭头连接符 25"/>
          <p:cNvCxnSpPr/>
          <p:nvPr/>
        </p:nvCxnSpPr>
        <p:spPr>
          <a:xfrm rot="10800000">
            <a:off x="4572000" y="2214554"/>
            <a:ext cx="1785950" cy="928694"/>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28" name="直接箭头连接符 27"/>
          <p:cNvCxnSpPr/>
          <p:nvPr/>
        </p:nvCxnSpPr>
        <p:spPr>
          <a:xfrm rot="10800000">
            <a:off x="4786314" y="2786058"/>
            <a:ext cx="1571636" cy="500066"/>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cxnSp>
        <p:nvCxnSpPr>
          <p:cNvPr id="30" name="直接箭头连接符 29"/>
          <p:cNvCxnSpPr/>
          <p:nvPr/>
        </p:nvCxnSpPr>
        <p:spPr>
          <a:xfrm rot="10800000" flipV="1">
            <a:off x="4714876" y="3500438"/>
            <a:ext cx="1643074" cy="1500198"/>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8596" y="357166"/>
            <a:ext cx="7715304" cy="646331"/>
          </a:xfrm>
          <a:prstGeom prst="rect">
            <a:avLst/>
          </a:prstGeom>
          <a:noFill/>
        </p:spPr>
        <p:txBody>
          <a:bodyPr wrap="square" rtlCol="0">
            <a:spAutoFit/>
          </a:bodyPr>
          <a:lstStyle/>
          <a:p>
            <a:r>
              <a:rPr lang="zh-CN" altLang="en-US" sz="3600" b="1" dirty="0" smtClean="0">
                <a:latin typeface="+mj-ea"/>
                <a:ea typeface="+mj-ea"/>
              </a:rPr>
              <a:t>生命科学实验室的基本要求</a:t>
            </a:r>
            <a:endParaRPr lang="zh-CN" altLang="en-US" sz="3600" b="1" dirty="0">
              <a:latin typeface="+mj-ea"/>
              <a:ea typeface="+mj-ea"/>
            </a:endParaRPr>
          </a:p>
        </p:txBody>
      </p:sp>
      <p:pic>
        <p:nvPicPr>
          <p:cNvPr id="5" name="图片 4" descr="DSC_0515.jpg"/>
          <p:cNvPicPr>
            <a:picLocks noChangeAspect="1"/>
          </p:cNvPicPr>
          <p:nvPr/>
        </p:nvPicPr>
        <p:blipFill>
          <a:blip r:embed="rId2" cstate="print"/>
          <a:stretch>
            <a:fillRect/>
          </a:stretch>
        </p:blipFill>
        <p:spPr>
          <a:xfrm>
            <a:off x="285720" y="3857628"/>
            <a:ext cx="4310061" cy="2643206"/>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pic>
        <p:nvPicPr>
          <p:cNvPr id="6" name="图片 5" descr="DSC_0511.jpg"/>
          <p:cNvPicPr>
            <a:picLocks noChangeAspect="1"/>
          </p:cNvPicPr>
          <p:nvPr/>
        </p:nvPicPr>
        <p:blipFill>
          <a:blip r:embed="rId3" cstate="print"/>
          <a:stretch>
            <a:fillRect/>
          </a:stretch>
        </p:blipFill>
        <p:spPr>
          <a:xfrm>
            <a:off x="4929190" y="1357298"/>
            <a:ext cx="4024309" cy="5143536"/>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24580" name="Picture 4" descr="http://t3.baidu.com/it/u=2157351068,913769862&amp;fm=23&amp;gp=0.jpg"/>
          <p:cNvPicPr>
            <a:picLocks noChangeAspect="1" noChangeArrowheads="1"/>
          </p:cNvPicPr>
          <p:nvPr/>
        </p:nvPicPr>
        <p:blipFill>
          <a:blip r:embed="rId4" cstate="print"/>
          <a:srcRect/>
          <a:stretch>
            <a:fillRect/>
          </a:stretch>
        </p:blipFill>
        <p:spPr bwMode="auto">
          <a:xfrm>
            <a:off x="357158" y="1285860"/>
            <a:ext cx="4214842" cy="2443182"/>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8596" y="357166"/>
            <a:ext cx="7715304" cy="646331"/>
          </a:xfrm>
          <a:prstGeom prst="rect">
            <a:avLst/>
          </a:prstGeom>
          <a:noFill/>
        </p:spPr>
        <p:txBody>
          <a:bodyPr wrap="square" rtlCol="0">
            <a:spAutoFit/>
          </a:bodyPr>
          <a:lstStyle/>
          <a:p>
            <a:r>
              <a:rPr lang="zh-CN" altLang="en-US" sz="3600" b="1" dirty="0" smtClean="0">
                <a:latin typeface="+mj-ea"/>
                <a:ea typeface="+mj-ea"/>
              </a:rPr>
              <a:t>生命科学实验室的基本要求</a:t>
            </a:r>
            <a:endParaRPr lang="zh-CN" altLang="en-US" sz="3600" b="1" dirty="0">
              <a:latin typeface="+mj-ea"/>
              <a:ea typeface="+mj-ea"/>
            </a:endParaRPr>
          </a:p>
        </p:txBody>
      </p:sp>
      <p:grpSp>
        <p:nvGrpSpPr>
          <p:cNvPr id="9" name="组合 8"/>
          <p:cNvGrpSpPr/>
          <p:nvPr/>
        </p:nvGrpSpPr>
        <p:grpSpPr>
          <a:xfrm>
            <a:off x="571472" y="1571612"/>
            <a:ext cx="6072230" cy="4759812"/>
            <a:chOff x="571472" y="1571612"/>
            <a:chExt cx="6072230" cy="4759812"/>
          </a:xfrm>
        </p:grpSpPr>
        <p:pic>
          <p:nvPicPr>
            <p:cNvPr id="8" name="图片 7" descr="ppt背景.jpg"/>
            <p:cNvPicPr>
              <a:picLocks noChangeAspect="1"/>
            </p:cNvPicPr>
            <p:nvPr/>
          </p:nvPicPr>
          <p:blipFill>
            <a:blip r:embed="rId2" cstate="print"/>
            <a:stretch>
              <a:fillRect/>
            </a:stretch>
          </p:blipFill>
          <p:spPr>
            <a:xfrm>
              <a:off x="571472" y="1571612"/>
              <a:ext cx="6072230" cy="4759812"/>
            </a:xfrm>
            <a:prstGeom prst="rect">
              <a:avLst/>
            </a:prstGeom>
          </p:spPr>
        </p:pic>
        <p:sp>
          <p:nvSpPr>
            <p:cNvPr id="6" name="TextBox 5"/>
            <p:cNvSpPr txBox="1"/>
            <p:nvPr/>
          </p:nvSpPr>
          <p:spPr>
            <a:xfrm rot="169054">
              <a:off x="1160857" y="2042419"/>
              <a:ext cx="4714908" cy="3750066"/>
            </a:xfrm>
            <a:prstGeom prst="rect">
              <a:avLst/>
            </a:prstGeom>
            <a:noFill/>
          </p:spPr>
          <p:txBody>
            <a:bodyPr wrap="square" rtlCol="0">
              <a:spAutoFit/>
            </a:bodyPr>
            <a:lstStyle/>
            <a:p>
              <a:pPr>
                <a:lnSpc>
                  <a:spcPts val="3800"/>
                </a:lnSpc>
                <a:spcBef>
                  <a:spcPts val="600"/>
                </a:spcBef>
                <a:spcAft>
                  <a:spcPts val="600"/>
                </a:spcAft>
              </a:pPr>
              <a:r>
                <a:rPr lang="en-US" altLang="zh-CN" sz="2800" b="1" i="1" u="sng" dirty="0" smtClean="0"/>
                <a:t>1</a:t>
              </a:r>
              <a:r>
                <a:rPr lang="zh-CN" altLang="en-US" sz="2800" b="1" i="1" u="sng" dirty="0" smtClean="0"/>
                <a:t>、了解实验仪器的性能，确定实验的方法和步骤；</a:t>
              </a:r>
              <a:endParaRPr lang="en-US" altLang="zh-CN" sz="2800" b="1" i="1" u="sng" dirty="0" smtClean="0"/>
            </a:p>
            <a:p>
              <a:pPr>
                <a:lnSpc>
                  <a:spcPts val="3800"/>
                </a:lnSpc>
                <a:spcBef>
                  <a:spcPts val="600"/>
                </a:spcBef>
                <a:spcAft>
                  <a:spcPts val="600"/>
                </a:spcAft>
              </a:pPr>
              <a:r>
                <a:rPr lang="en-US" altLang="zh-CN" sz="2800" b="1" i="1" u="sng" dirty="0" smtClean="0"/>
                <a:t>2</a:t>
              </a:r>
              <a:r>
                <a:rPr lang="zh-CN" altLang="en-US" sz="2800" b="1" i="1" u="sng" dirty="0" smtClean="0"/>
                <a:t>、在实验中要遵守操作规程，认真观察，记录实验现象和实验数据；</a:t>
              </a:r>
              <a:endParaRPr lang="en-US" altLang="zh-CN" sz="2800" b="1" i="1" u="sng" dirty="0" smtClean="0"/>
            </a:p>
            <a:p>
              <a:pPr>
                <a:lnSpc>
                  <a:spcPts val="3800"/>
                </a:lnSpc>
                <a:spcBef>
                  <a:spcPts val="600"/>
                </a:spcBef>
                <a:spcAft>
                  <a:spcPts val="600"/>
                </a:spcAft>
              </a:pPr>
              <a:r>
                <a:rPr lang="en-US" altLang="zh-CN" sz="2800" b="1" i="1" u="sng" dirty="0" smtClean="0"/>
                <a:t>3</a:t>
              </a:r>
              <a:r>
                <a:rPr lang="zh-CN" altLang="en-US" sz="2800" b="1" i="1" u="sng" dirty="0" smtClean="0"/>
                <a:t>、科学的分析处理结果，共同讨论得出结论。</a:t>
              </a:r>
              <a:endParaRPr lang="zh-CN" altLang="en-US" sz="2800" b="1" i="1" u="sng" dirty="0"/>
            </a:p>
          </p:txBody>
        </p:sp>
      </p:grpSp>
      <p:sp>
        <p:nvSpPr>
          <p:cNvPr id="7" name="TextBox 6"/>
          <p:cNvSpPr txBox="1"/>
          <p:nvPr/>
        </p:nvSpPr>
        <p:spPr>
          <a:xfrm>
            <a:off x="6858016" y="1571612"/>
            <a:ext cx="1661993" cy="4786346"/>
          </a:xfrm>
          <a:prstGeom prst="rect">
            <a:avLst/>
          </a:prstGeom>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1"/>
            <a:tileRect/>
          </a:gradFill>
          <a:effectLst>
            <a:outerShdw blurRad="76200" dir="18900000" sy="23000" kx="-1200000" algn="bl" rotWithShape="0">
              <a:prstClr val="black">
                <a:alpha val="20000"/>
              </a:prstClr>
            </a:outerShdw>
          </a:effectLst>
          <a:scene3d>
            <a:camera prst="orthographicFront"/>
            <a:lightRig rig="threePt" dir="t"/>
          </a:scene3d>
          <a:sp3d>
            <a:bevelT w="139700" h="139700" prst="divot"/>
          </a:sp3d>
        </p:spPr>
        <p:txBody>
          <a:bodyPr vert="eaVert" wrap="square" rtlCol="0">
            <a:spAutoFit/>
          </a:bodyPr>
          <a:lstStyle/>
          <a:p>
            <a:r>
              <a:rPr lang="zh-CN" altLang="en-US" sz="4800" b="1" dirty="0" smtClean="0">
                <a:solidFill>
                  <a:srgbClr val="FF0000"/>
                </a:solidFill>
                <a:latin typeface="楷体_GB2312" pitchFamily="49" charset="-122"/>
                <a:ea typeface="楷体_GB2312" pitchFamily="49" charset="-122"/>
              </a:rPr>
              <a:t>遵守实验室规章制度和安全守则</a:t>
            </a:r>
            <a:endParaRPr lang="zh-CN" altLang="en-US" sz="4800" b="1" dirty="0">
              <a:solidFill>
                <a:srgbClr val="FF0000"/>
              </a:solidFill>
              <a:latin typeface="楷体_GB2312" pitchFamily="49" charset="-122"/>
              <a:ea typeface="楷体_GB2312" pitchFamily="49" charset="-122"/>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8596" y="142852"/>
            <a:ext cx="7715304" cy="646331"/>
          </a:xfrm>
          <a:prstGeom prst="rect">
            <a:avLst/>
          </a:prstGeom>
          <a:noFill/>
        </p:spPr>
        <p:txBody>
          <a:bodyPr wrap="square" rtlCol="0">
            <a:spAutoFit/>
          </a:bodyPr>
          <a:lstStyle/>
          <a:p>
            <a:r>
              <a:rPr lang="zh-CN" altLang="en-US" sz="3600" b="1" dirty="0" smtClean="0">
                <a:latin typeface="+mj-ea"/>
                <a:ea typeface="+mj-ea"/>
              </a:rPr>
              <a:t>生命科学探究的基本步骤</a:t>
            </a:r>
            <a:endParaRPr lang="zh-CN" altLang="en-US" sz="3600" b="1" dirty="0">
              <a:latin typeface="+mj-ea"/>
              <a:ea typeface="+mj-ea"/>
            </a:endParaRPr>
          </a:p>
        </p:txBody>
      </p:sp>
      <p:grpSp>
        <p:nvGrpSpPr>
          <p:cNvPr id="8" name="组合 7"/>
          <p:cNvGrpSpPr/>
          <p:nvPr/>
        </p:nvGrpSpPr>
        <p:grpSpPr>
          <a:xfrm>
            <a:off x="0" y="785794"/>
            <a:ext cx="9144000" cy="6072206"/>
            <a:chOff x="0" y="785794"/>
            <a:chExt cx="9144000" cy="6072206"/>
          </a:xfrm>
        </p:grpSpPr>
        <p:pic>
          <p:nvPicPr>
            <p:cNvPr id="7" name="图片 6" descr="信纸背景.jpg"/>
            <p:cNvPicPr>
              <a:picLocks noChangeAspect="1"/>
            </p:cNvPicPr>
            <p:nvPr/>
          </p:nvPicPr>
          <p:blipFill>
            <a:blip r:embed="rId2" cstate="print"/>
            <a:stretch>
              <a:fillRect/>
            </a:stretch>
          </p:blipFill>
          <p:spPr>
            <a:xfrm>
              <a:off x="0" y="785794"/>
              <a:ext cx="9144000" cy="6072206"/>
            </a:xfrm>
            <a:prstGeom prst="rect">
              <a:avLst/>
            </a:prstGeom>
          </p:spPr>
        </p:pic>
        <p:sp>
          <p:nvSpPr>
            <p:cNvPr id="5" name="TextBox 4"/>
            <p:cNvSpPr txBox="1"/>
            <p:nvPr/>
          </p:nvSpPr>
          <p:spPr>
            <a:xfrm>
              <a:off x="642910" y="1436003"/>
              <a:ext cx="7786742" cy="5421997"/>
            </a:xfrm>
            <a:prstGeom prst="rect">
              <a:avLst/>
            </a:prstGeom>
            <a:noFill/>
          </p:spPr>
          <p:txBody>
            <a:bodyPr wrap="square" rtlCol="0">
              <a:spAutoFit/>
            </a:bodyPr>
            <a:lstStyle/>
            <a:p>
              <a:pPr algn="ctr"/>
              <a:r>
                <a:rPr lang="zh-CN" altLang="en-US" sz="4000" b="1" dirty="0" smtClean="0"/>
                <a:t>十年诺贝尔生物学奖</a:t>
              </a:r>
              <a:endParaRPr lang="en-US" altLang="zh-CN" sz="4000" b="1" dirty="0" smtClean="0"/>
            </a:p>
            <a:p>
              <a:pPr>
                <a:lnSpc>
                  <a:spcPts val="2800"/>
                </a:lnSpc>
                <a:spcBef>
                  <a:spcPts val="400"/>
                </a:spcBef>
                <a:spcAft>
                  <a:spcPts val="600"/>
                </a:spcAft>
              </a:pPr>
              <a:r>
                <a:rPr lang="en-US" altLang="zh-CN" sz="2000" b="1" dirty="0" smtClean="0">
                  <a:solidFill>
                    <a:srgbClr val="7030A0"/>
                  </a:solidFill>
                </a:rPr>
                <a:t>2003   </a:t>
              </a:r>
              <a:r>
                <a:rPr lang="zh-CN" altLang="zh-CN" sz="2000" b="1" dirty="0" smtClean="0">
                  <a:solidFill>
                    <a:srgbClr val="7030A0"/>
                  </a:solidFill>
                </a:rPr>
                <a:t>诺贝尔生理学或医学奖授予美国科学家保罗·劳特布尔和英国科学家彼得·曼斯菲尔德，以表彰他们在核磁共振成像技术领域的突破性成就。他们的成就是医学诊断和研究领域的重大成果。 </a:t>
              </a:r>
            </a:p>
            <a:p>
              <a:pPr>
                <a:lnSpc>
                  <a:spcPts val="2800"/>
                </a:lnSpc>
                <a:spcBef>
                  <a:spcPts val="400"/>
                </a:spcBef>
                <a:spcAft>
                  <a:spcPts val="600"/>
                </a:spcAft>
              </a:pPr>
              <a:r>
                <a:rPr lang="en-US" altLang="zh-CN" sz="2000" b="1" dirty="0" smtClean="0">
                  <a:solidFill>
                    <a:srgbClr val="7030A0"/>
                  </a:solidFill>
                </a:rPr>
                <a:t>2004   </a:t>
              </a:r>
              <a:r>
                <a:rPr lang="zh-CN" altLang="zh-CN" sz="2000" b="1" dirty="0" smtClean="0">
                  <a:solidFill>
                    <a:srgbClr val="7030A0"/>
                  </a:solidFill>
                </a:rPr>
                <a:t>诺贝尔生理学或医学奖获奖人选：美国科学家理查德</a:t>
              </a:r>
              <a:r>
                <a:rPr lang="en-US" altLang="zh-CN" sz="2000" b="1" dirty="0" smtClean="0">
                  <a:solidFill>
                    <a:srgbClr val="7030A0"/>
                  </a:solidFill>
                </a:rPr>
                <a:t>-</a:t>
              </a:r>
              <a:r>
                <a:rPr lang="zh-CN" altLang="zh-CN" sz="2000" b="1" dirty="0" smtClean="0">
                  <a:solidFill>
                    <a:srgbClr val="7030A0"/>
                  </a:solidFill>
                </a:rPr>
                <a:t>阿克塞尔和琳达</a:t>
              </a:r>
              <a:r>
                <a:rPr lang="en-US" altLang="zh-CN" sz="2000" b="1" dirty="0" smtClean="0">
                  <a:solidFill>
                    <a:srgbClr val="7030A0"/>
                  </a:solidFill>
                </a:rPr>
                <a:t>-</a:t>
              </a:r>
              <a:r>
                <a:rPr lang="zh-CN" altLang="zh-CN" sz="2000" b="1" dirty="0" smtClean="0">
                  <a:solidFill>
                    <a:srgbClr val="7030A0"/>
                  </a:solidFill>
                </a:rPr>
                <a:t>巴克，以表彰两人在气味受体和嗅觉系统组织方式研究中作出的贡献。</a:t>
              </a:r>
            </a:p>
            <a:p>
              <a:pPr>
                <a:lnSpc>
                  <a:spcPts val="2800"/>
                </a:lnSpc>
                <a:spcBef>
                  <a:spcPts val="400"/>
                </a:spcBef>
                <a:spcAft>
                  <a:spcPts val="600"/>
                </a:spcAft>
              </a:pPr>
              <a:r>
                <a:rPr lang="en-US" altLang="zh-CN" sz="2000" b="1" dirty="0" smtClean="0">
                  <a:solidFill>
                    <a:srgbClr val="7030A0"/>
                  </a:solidFill>
                </a:rPr>
                <a:t>2005    </a:t>
              </a:r>
              <a:r>
                <a:rPr lang="zh-CN" altLang="zh-CN" sz="2000" b="1" dirty="0" smtClean="0">
                  <a:solidFill>
                    <a:srgbClr val="7030A0"/>
                  </a:solidFill>
                </a:rPr>
                <a:t>巴里</a:t>
              </a:r>
              <a:r>
                <a:rPr lang="en-US" altLang="zh-CN" sz="2000" b="1" dirty="0" smtClean="0">
                  <a:solidFill>
                    <a:srgbClr val="7030A0"/>
                  </a:solidFill>
                </a:rPr>
                <a:t>·</a:t>
              </a:r>
              <a:r>
                <a:rPr lang="zh-CN" altLang="zh-CN" sz="2000" b="1" dirty="0" smtClean="0">
                  <a:solidFill>
                    <a:srgbClr val="7030A0"/>
                  </a:solidFill>
                </a:rPr>
                <a:t>马歇尔与罗宾</a:t>
              </a:r>
              <a:r>
                <a:rPr lang="en-US" altLang="zh-CN" sz="2000" b="1" dirty="0" smtClean="0">
                  <a:solidFill>
                    <a:srgbClr val="7030A0"/>
                  </a:solidFill>
                </a:rPr>
                <a:t>·</a:t>
              </a:r>
              <a:r>
                <a:rPr lang="zh-CN" altLang="zh-CN" sz="2000" b="1" dirty="0" smtClean="0">
                  <a:solidFill>
                    <a:srgbClr val="7030A0"/>
                  </a:solidFill>
                </a:rPr>
                <a:t>沃伦</a:t>
              </a:r>
              <a:r>
                <a:rPr lang="en-US" altLang="zh-CN" sz="2000" b="1" dirty="0" smtClean="0">
                  <a:solidFill>
                    <a:srgbClr val="7030A0"/>
                  </a:solidFill>
                </a:rPr>
                <a:t> </a:t>
              </a:r>
              <a:r>
                <a:rPr lang="zh-CN" altLang="zh-CN" sz="2000" b="1" dirty="0" smtClean="0">
                  <a:solidFill>
                    <a:srgbClr val="7030A0"/>
                  </a:solidFill>
                </a:rPr>
                <a:t>成就：胃溃疡变成了可治愈的疾病由于巴里</a:t>
              </a:r>
              <a:r>
                <a:rPr lang="en-US" altLang="zh-CN" sz="2000" b="1" dirty="0" smtClean="0">
                  <a:solidFill>
                    <a:srgbClr val="7030A0"/>
                  </a:solidFill>
                </a:rPr>
                <a:t>·</a:t>
              </a:r>
              <a:r>
                <a:rPr lang="zh-CN" altLang="zh-CN" sz="2000" b="1" dirty="0" smtClean="0">
                  <a:solidFill>
                    <a:srgbClr val="7030A0"/>
                  </a:solidFill>
                </a:rPr>
                <a:t>马歇尔和罗宾</a:t>
              </a:r>
              <a:r>
                <a:rPr lang="en-US" altLang="zh-CN" sz="2000" b="1" dirty="0" smtClean="0">
                  <a:solidFill>
                    <a:srgbClr val="7030A0"/>
                  </a:solidFill>
                </a:rPr>
                <a:t>·</a:t>
              </a:r>
              <a:r>
                <a:rPr lang="zh-CN" altLang="zh-CN" sz="2000" b="1" dirty="0" smtClean="0">
                  <a:solidFill>
                    <a:srgbClr val="7030A0"/>
                  </a:solidFill>
                </a:rPr>
                <a:t>沃伦</a:t>
              </a:r>
              <a:r>
                <a:rPr lang="en-US" altLang="zh-CN" sz="2000" b="1" dirty="0" smtClean="0">
                  <a:solidFill>
                    <a:srgbClr val="7030A0"/>
                  </a:solidFill>
                </a:rPr>
                <a:t>1982</a:t>
              </a:r>
              <a:r>
                <a:rPr lang="zh-CN" altLang="zh-CN" sz="2000" b="1" dirty="0" smtClean="0">
                  <a:solidFill>
                    <a:srgbClr val="7030A0"/>
                  </a:solidFill>
                </a:rPr>
                <a:t>年的发现，使得原本慢性的、经常无药可救的胃溃疡变成了只需抗生素和一些其他药物短期就可治愈的疾病。</a:t>
              </a:r>
            </a:p>
            <a:p>
              <a:r>
                <a:rPr lang="en-US" altLang="zh-CN" sz="2400" dirty="0" smtClean="0"/>
                <a:t> </a:t>
              </a:r>
              <a:endParaRPr lang="zh-CN" altLang="zh-CN" sz="2400" dirty="0" smtClean="0"/>
            </a:p>
            <a:p>
              <a:endParaRPr lang="zh-CN" altLang="en-US" sz="2400" dirty="0"/>
            </a:p>
          </p:txBody>
        </p:sp>
      </p:gr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1472" y="428604"/>
            <a:ext cx="5357850" cy="646331"/>
          </a:xfrm>
          <a:prstGeom prst="rect">
            <a:avLst/>
          </a:prstGeom>
          <a:noFill/>
        </p:spPr>
        <p:txBody>
          <a:bodyPr wrap="square" rtlCol="0">
            <a:spAutoFit/>
          </a:bodyPr>
          <a:lstStyle/>
          <a:p>
            <a:r>
              <a:rPr lang="en-US" altLang="zh-CN" sz="3600" b="1" dirty="0" smtClean="0">
                <a:effectLst>
                  <a:outerShdw blurRad="38100" dist="38100" dir="2700000" algn="tl">
                    <a:srgbClr val="000000">
                      <a:alpha val="43137"/>
                    </a:srgbClr>
                  </a:outerShdw>
                </a:effectLst>
              </a:rPr>
              <a:t>1.1 </a:t>
            </a:r>
            <a:r>
              <a:rPr lang="zh-CN" altLang="en-US" sz="3600" b="1" dirty="0" smtClean="0">
                <a:effectLst>
                  <a:outerShdw blurRad="38100" dist="38100" dir="2700000" algn="tl">
                    <a:srgbClr val="000000">
                      <a:alpha val="43137"/>
                    </a:srgbClr>
                  </a:outerShdw>
                </a:effectLst>
              </a:rPr>
              <a:t>细胞的观察与测量</a:t>
            </a:r>
            <a:endParaRPr lang="zh-CN" altLang="en-US" sz="3600" b="1" dirty="0">
              <a:effectLst>
                <a:outerShdw blurRad="38100" dist="38100" dir="2700000" algn="tl">
                  <a:srgbClr val="000000">
                    <a:alpha val="43137"/>
                  </a:srgbClr>
                </a:outerShdw>
              </a:effectLst>
            </a:endParaRPr>
          </a:p>
        </p:txBody>
      </p:sp>
      <p:pic>
        <p:nvPicPr>
          <p:cNvPr id="32770" name="Picture 2" descr="http://img.35sk.com/scb/14/20.jpg"/>
          <p:cNvPicPr>
            <a:picLocks noChangeAspect="1" noChangeArrowheads="1"/>
          </p:cNvPicPr>
          <p:nvPr/>
        </p:nvPicPr>
        <p:blipFill>
          <a:blip r:embed="rId2" cstate="print"/>
          <a:srcRect/>
          <a:stretch>
            <a:fillRect/>
          </a:stretch>
        </p:blipFill>
        <p:spPr bwMode="auto">
          <a:xfrm>
            <a:off x="1857356" y="1357298"/>
            <a:ext cx="4071966" cy="5286388"/>
          </a:xfrm>
          <a:prstGeom prst="rect">
            <a:avLst/>
          </a:prstGeom>
          <a:noFill/>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显微镜的使用</a:t>
            </a:r>
            <a:endParaRPr lang="zh-CN" altLang="en-US" dirty="0"/>
          </a:p>
        </p:txBody>
      </p:sp>
      <p:sp>
        <p:nvSpPr>
          <p:cNvPr id="3" name="内容占位符 2"/>
          <p:cNvSpPr>
            <a:spLocks noGrp="1"/>
          </p:cNvSpPr>
          <p:nvPr>
            <p:ph idx="1"/>
          </p:nvPr>
        </p:nvSpPr>
        <p:spPr>
          <a:xfrm>
            <a:off x="457200" y="1600200"/>
            <a:ext cx="3757610" cy="4525963"/>
          </a:xfrm>
          <a:blipFill>
            <a:blip r:embed="rId2" cstate="print"/>
            <a:tile tx="0" ty="0" sx="100000" sy="100000" flip="none" algn="tl"/>
          </a:blipFill>
        </p:spPr>
        <p:txBody>
          <a:bodyPr/>
          <a:lstStyle/>
          <a:p>
            <a:pPr algn="ctr">
              <a:buNone/>
            </a:pPr>
            <a:r>
              <a:rPr lang="zh-CN" altLang="en-US" b="1" dirty="0" smtClean="0"/>
              <a:t>使用</a:t>
            </a:r>
            <a:endParaRPr lang="en-US" altLang="zh-CN" b="1" dirty="0" smtClean="0"/>
          </a:p>
          <a:p>
            <a:pPr>
              <a:buNone/>
            </a:pPr>
            <a:r>
              <a:rPr lang="en-US" altLang="zh-CN" b="1" dirty="0" smtClean="0"/>
              <a:t>1</a:t>
            </a:r>
            <a:r>
              <a:rPr lang="zh-CN" altLang="en-US" b="1" dirty="0" smtClean="0"/>
              <a:t>、准备</a:t>
            </a:r>
            <a:endParaRPr lang="en-US" altLang="zh-CN" b="1" dirty="0" smtClean="0"/>
          </a:p>
          <a:p>
            <a:pPr>
              <a:buNone/>
            </a:pPr>
            <a:r>
              <a:rPr lang="en-US" altLang="zh-CN" b="1" dirty="0" smtClean="0"/>
              <a:t>2</a:t>
            </a:r>
            <a:r>
              <a:rPr lang="zh-CN" altLang="en-US" b="1" dirty="0" smtClean="0"/>
              <a:t>、对光</a:t>
            </a:r>
            <a:endParaRPr lang="en-US" altLang="zh-CN" b="1" dirty="0" smtClean="0"/>
          </a:p>
          <a:p>
            <a:pPr>
              <a:buNone/>
            </a:pPr>
            <a:r>
              <a:rPr lang="en-US" altLang="zh-CN" b="1" dirty="0" smtClean="0"/>
              <a:t>3</a:t>
            </a:r>
            <a:r>
              <a:rPr lang="zh-CN" altLang="en-US" b="1" dirty="0" smtClean="0"/>
              <a:t>、低倍镜观察</a:t>
            </a:r>
            <a:endParaRPr lang="en-US" altLang="zh-CN" b="1" dirty="0" smtClean="0"/>
          </a:p>
          <a:p>
            <a:pPr>
              <a:buNone/>
            </a:pPr>
            <a:r>
              <a:rPr lang="en-US" altLang="zh-CN" b="1" dirty="0" smtClean="0"/>
              <a:t>4</a:t>
            </a:r>
            <a:r>
              <a:rPr lang="zh-CN" altLang="en-US" b="1" dirty="0" smtClean="0"/>
              <a:t>、高倍镜观察</a:t>
            </a:r>
            <a:endParaRPr lang="zh-CN" altLang="en-US" b="1" dirty="0"/>
          </a:p>
        </p:txBody>
      </p:sp>
      <p:sp>
        <p:nvSpPr>
          <p:cNvPr id="4" name="内容占位符 2"/>
          <p:cNvSpPr txBox="1">
            <a:spLocks/>
          </p:cNvSpPr>
          <p:nvPr/>
        </p:nvSpPr>
        <p:spPr>
          <a:xfrm>
            <a:off x="4786314" y="1643050"/>
            <a:ext cx="3857652" cy="4525963"/>
          </a:xfrm>
          <a:prstGeom prst="rect">
            <a:avLst/>
          </a:prstGeom>
          <a:blipFill>
            <a:blip r:embed="rId2" cstate="print"/>
            <a:tile tx="0" ty="0" sx="100000" sy="100000" flip="none" algn="tl"/>
          </a:blipFill>
        </p:spPr>
        <p:txBody>
          <a:bodyPr vert="horz" lIns="91440" tIns="45720" rIns="91440" bIns="45720" rtlCol="0">
            <a:normAutofit/>
          </a:bodyPr>
          <a:lstStyle/>
          <a:p>
            <a:pPr marL="342900" marR="0" lvl="0" indent="-342900" algn="ctr" defTabSz="914400" rtl="0" eaLnBrk="1" fontAlgn="auto" latinLnBrk="0" hangingPunct="1">
              <a:lnSpc>
                <a:spcPct val="100000"/>
              </a:lnSpc>
              <a:spcBef>
                <a:spcPct val="20000"/>
              </a:spcBef>
              <a:spcAft>
                <a:spcPts val="0"/>
              </a:spcAft>
              <a:buClrTx/>
              <a:buSzTx/>
              <a:buFont typeface="Arial" pitchFamily="34" charset="0"/>
              <a:buNone/>
              <a:tabLst/>
              <a:defRPr/>
            </a:pP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注意</a:t>
            </a:r>
            <a:endParaRPr kumimoji="0" lang="en-US" altLang="zh-CN" sz="24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altLang="zh-CN" sz="2400" b="1" i="0" u="none" strike="noStrike" kern="1200" cap="none" spc="0" normalizeH="0" baseline="0" noProof="0" dirty="0" smtClean="0">
                <a:ln>
                  <a:noFill/>
                </a:ln>
                <a:solidFill>
                  <a:schemeClr val="tx1"/>
                </a:solidFill>
                <a:effectLst/>
                <a:uLnTx/>
                <a:uFillTx/>
                <a:latin typeface="+mn-lt"/>
                <a:ea typeface="+mn-ea"/>
                <a:cs typeface="+mn-cs"/>
              </a:rPr>
              <a:t>1</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、取镜时一手握住镜壁，一手托住底座</a:t>
            </a:r>
            <a:endParaRPr kumimoji="0" lang="en-US" altLang="zh-CN" sz="24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altLang="zh-CN" sz="2400" b="1" i="0" u="none" strike="noStrike" kern="1200" cap="none" spc="0" normalizeH="0" baseline="0" noProof="0" dirty="0" smtClean="0">
                <a:ln>
                  <a:noFill/>
                </a:ln>
                <a:solidFill>
                  <a:schemeClr val="tx1"/>
                </a:solidFill>
                <a:effectLst/>
                <a:uLnTx/>
                <a:uFillTx/>
                <a:latin typeface="+mn-lt"/>
                <a:ea typeface="+mn-ea"/>
                <a:cs typeface="+mn-cs"/>
              </a:rPr>
              <a:t>2</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、擦拭目镜、物镜要用专业的擦镜纸</a:t>
            </a:r>
            <a:endParaRPr kumimoji="0" lang="en-US" altLang="zh-CN" sz="24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altLang="zh-CN" sz="2400" b="1" i="0" u="none" strike="noStrike" kern="1200" cap="none" spc="0" normalizeH="0" baseline="0" noProof="0" dirty="0" smtClean="0">
                <a:ln>
                  <a:noFill/>
                </a:ln>
                <a:solidFill>
                  <a:schemeClr val="tx1"/>
                </a:solidFill>
                <a:effectLst/>
                <a:uLnTx/>
                <a:uFillTx/>
                <a:latin typeface="+mn-lt"/>
                <a:ea typeface="+mn-ea"/>
                <a:cs typeface="+mn-cs"/>
              </a:rPr>
              <a:t>3</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、调节粗准焦螺旋，不能用力过猛</a:t>
            </a:r>
            <a:endParaRPr kumimoji="0" lang="en-US" altLang="zh-CN" sz="24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US" altLang="zh-CN" sz="2400" b="1" i="0" u="none" strike="noStrike" kern="1200" cap="none" spc="0" normalizeH="0" baseline="0" noProof="0" dirty="0" smtClean="0">
                <a:ln>
                  <a:noFill/>
                </a:ln>
                <a:solidFill>
                  <a:schemeClr val="tx1"/>
                </a:solidFill>
                <a:effectLst/>
                <a:uLnTx/>
                <a:uFillTx/>
                <a:latin typeface="+mn-lt"/>
                <a:ea typeface="+mn-ea"/>
                <a:cs typeface="+mn-cs"/>
              </a:rPr>
              <a:t>4</a:t>
            </a:r>
            <a:r>
              <a:rPr kumimoji="0" lang="zh-CN" altLang="en-US" sz="2400" b="1" i="0" u="none" strike="noStrike" kern="1200" cap="none" spc="0" normalizeH="0" baseline="0" noProof="0" dirty="0" smtClean="0">
                <a:ln>
                  <a:noFill/>
                </a:ln>
                <a:solidFill>
                  <a:schemeClr val="tx1"/>
                </a:solidFill>
                <a:effectLst/>
                <a:uLnTx/>
                <a:uFillTx/>
                <a:latin typeface="+mn-lt"/>
                <a:ea typeface="+mn-ea"/>
                <a:cs typeface="+mn-cs"/>
              </a:rPr>
              <a:t>、使用高倍镜后，先上升镜筒再取出玻片</a:t>
            </a:r>
            <a:endParaRPr kumimoji="0" lang="en-US" altLang="zh-CN" sz="2400" b="1" i="0" u="none" strike="noStrike" kern="120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lang="en-US" altLang="zh-CN" sz="2400" b="1" dirty="0" smtClean="0"/>
              <a:t>5</a:t>
            </a:r>
            <a:r>
              <a:rPr lang="zh-CN" altLang="en-US" sz="2400" b="1" dirty="0" smtClean="0"/>
              <a:t>、使用完毕，应使镜筒摆直后再复原</a:t>
            </a:r>
            <a:endParaRPr kumimoji="0" lang="zh-CN" altLang="en-US" sz="2400" b="1" i="0" u="none" strike="noStrike" kern="1200" cap="none" spc="0" normalizeH="0" baseline="0" noProof="0" dirty="0">
              <a:ln>
                <a:noFill/>
              </a:ln>
              <a:solidFill>
                <a:schemeClr val="tx1"/>
              </a:solidFill>
              <a:effectLst/>
              <a:uLnTx/>
              <a:uFillTx/>
              <a:latin typeface="+mn-lt"/>
              <a:ea typeface="+mn-ea"/>
              <a:cs typeface="+mn-cs"/>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显微测微尺的使用</a:t>
            </a:r>
            <a:endParaRPr lang="zh-CN" altLang="en-US" dirty="0"/>
          </a:p>
        </p:txBody>
      </p:sp>
      <p:sp>
        <p:nvSpPr>
          <p:cNvPr id="3" name="内容占位符 2"/>
          <p:cNvSpPr>
            <a:spLocks noGrp="1"/>
          </p:cNvSpPr>
          <p:nvPr>
            <p:ph idx="1"/>
          </p:nvPr>
        </p:nvSpPr>
        <p:spPr>
          <a:xfrm>
            <a:off x="457200" y="1600201"/>
            <a:ext cx="7472386" cy="1900238"/>
          </a:xfrm>
          <a:blipFill>
            <a:blip r:embed="rId2" cstate="print"/>
            <a:tile tx="0" ty="0" sx="100000" sy="100000" flip="none" algn="tl"/>
          </a:blipFill>
        </p:spPr>
        <p:txBody>
          <a:bodyPr>
            <a:normAutofit/>
          </a:bodyPr>
          <a:lstStyle/>
          <a:p>
            <a:pPr>
              <a:lnSpc>
                <a:spcPts val="3500"/>
              </a:lnSpc>
              <a:spcBef>
                <a:spcPts val="600"/>
              </a:spcBef>
              <a:spcAft>
                <a:spcPts val="600"/>
              </a:spcAft>
              <a:buNone/>
            </a:pPr>
            <a:r>
              <a:rPr lang="zh-CN" altLang="en-US" sz="2800" b="1" dirty="0" smtClean="0"/>
              <a:t>目镜测微尺（目微尺）</a:t>
            </a:r>
            <a:r>
              <a:rPr lang="zh-CN" altLang="en-US" sz="2800" dirty="0" smtClean="0"/>
              <a:t>：</a:t>
            </a:r>
            <a:r>
              <a:rPr lang="en-US" altLang="zh-CN" sz="2800" dirty="0" smtClean="0"/>
              <a:t>5-10mm</a:t>
            </a:r>
            <a:r>
              <a:rPr lang="zh-CN" altLang="en-US" sz="2800" dirty="0" smtClean="0"/>
              <a:t>，分成</a:t>
            </a:r>
            <a:r>
              <a:rPr lang="en-US" altLang="zh-CN" sz="2800" dirty="0" smtClean="0"/>
              <a:t>50-100</a:t>
            </a:r>
            <a:r>
              <a:rPr lang="zh-CN" altLang="en-US" sz="2800" dirty="0" smtClean="0"/>
              <a:t>小格，每</a:t>
            </a:r>
            <a:r>
              <a:rPr lang="en-US" altLang="zh-CN" sz="2800" dirty="0" smtClean="0"/>
              <a:t>5</a:t>
            </a:r>
            <a:r>
              <a:rPr lang="zh-CN" altLang="en-US" sz="2800" dirty="0" smtClean="0"/>
              <a:t>小格之间有一个长格隔开</a:t>
            </a:r>
            <a:endParaRPr lang="en-US" altLang="zh-CN" sz="2800" dirty="0" smtClean="0"/>
          </a:p>
        </p:txBody>
      </p:sp>
      <p:pic>
        <p:nvPicPr>
          <p:cNvPr id="1026" name="Picture 2" descr="http://t1.baidu.com/it/u=849892262,1393410505&amp;fm=23&amp;gp=0.jpg"/>
          <p:cNvPicPr>
            <a:picLocks noChangeAspect="1" noChangeArrowheads="1"/>
          </p:cNvPicPr>
          <p:nvPr/>
        </p:nvPicPr>
        <p:blipFill>
          <a:blip r:embed="rId3" cstate="print"/>
          <a:srcRect/>
          <a:stretch>
            <a:fillRect/>
          </a:stretch>
        </p:blipFill>
        <p:spPr bwMode="auto">
          <a:xfrm>
            <a:off x="4286248" y="4000504"/>
            <a:ext cx="3571900" cy="1571636"/>
          </a:xfrm>
          <a:prstGeom prst="rect">
            <a:avLst/>
          </a:prstGeom>
          <a:noFill/>
        </p:spPr>
      </p:pic>
      <p:sp>
        <p:nvSpPr>
          <p:cNvPr id="6" name="TextBox 5"/>
          <p:cNvSpPr txBox="1"/>
          <p:nvPr/>
        </p:nvSpPr>
        <p:spPr>
          <a:xfrm>
            <a:off x="3286116" y="5929330"/>
            <a:ext cx="1571636" cy="400110"/>
          </a:xfrm>
          <a:prstGeom prst="rect">
            <a:avLst/>
          </a:prstGeom>
          <a:noFill/>
        </p:spPr>
        <p:txBody>
          <a:bodyPr wrap="square" rtlCol="0">
            <a:spAutoFit/>
          </a:bodyPr>
          <a:lstStyle/>
          <a:p>
            <a:r>
              <a:rPr lang="zh-CN" altLang="en-US" sz="2000" b="1" dirty="0" smtClean="0"/>
              <a:t>目镜测微尺</a:t>
            </a:r>
            <a:endParaRPr lang="zh-CN" altLang="en-US" sz="2000" b="1" dirty="0"/>
          </a:p>
        </p:txBody>
      </p:sp>
      <p:pic>
        <p:nvPicPr>
          <p:cNvPr id="1030" name="Picture 6" descr="http://t3.baidu.com/it/u=1864048122,999296537&amp;fm=23&amp;gp=0.jpg"/>
          <p:cNvPicPr>
            <a:picLocks noChangeAspect="1" noChangeArrowheads="1"/>
          </p:cNvPicPr>
          <p:nvPr/>
        </p:nvPicPr>
        <p:blipFill>
          <a:blip r:embed="rId4" cstate="print"/>
          <a:srcRect/>
          <a:stretch>
            <a:fillRect/>
          </a:stretch>
        </p:blipFill>
        <p:spPr bwMode="auto">
          <a:xfrm>
            <a:off x="857224" y="3357562"/>
            <a:ext cx="2733675" cy="2686051"/>
          </a:xfrm>
          <a:prstGeom prst="rect">
            <a:avLst/>
          </a:prstGeom>
          <a:noFill/>
        </p:spPr>
      </p:pic>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Box 6"/>
          <p:cNvSpPr txBox="1"/>
          <p:nvPr/>
        </p:nvSpPr>
        <p:spPr>
          <a:xfrm>
            <a:off x="5643570" y="5286388"/>
            <a:ext cx="2071702" cy="400110"/>
          </a:xfrm>
          <a:prstGeom prst="rect">
            <a:avLst/>
          </a:prstGeom>
          <a:noFill/>
        </p:spPr>
        <p:txBody>
          <a:bodyPr wrap="square" rtlCol="0">
            <a:spAutoFit/>
          </a:bodyPr>
          <a:lstStyle/>
          <a:p>
            <a:r>
              <a:rPr lang="zh-CN" altLang="en-US" sz="2000" b="1" dirty="0" smtClean="0"/>
              <a:t>物镜测微尺</a:t>
            </a:r>
            <a:endParaRPr lang="zh-CN" altLang="en-US" sz="2000" b="1" dirty="0"/>
          </a:p>
        </p:txBody>
      </p:sp>
      <p:sp>
        <p:nvSpPr>
          <p:cNvPr id="9" name="内容占位符 2"/>
          <p:cNvSpPr>
            <a:spLocks noGrp="1"/>
          </p:cNvSpPr>
          <p:nvPr>
            <p:ph idx="1"/>
          </p:nvPr>
        </p:nvSpPr>
        <p:spPr>
          <a:xfrm>
            <a:off x="642910" y="642918"/>
            <a:ext cx="3286148" cy="5000660"/>
          </a:xfrm>
          <a:blipFill>
            <a:blip r:embed="rId2" cstate="print"/>
            <a:tile tx="0" ty="0" sx="100000" sy="100000" flip="none" algn="tl"/>
          </a:blipFill>
        </p:spPr>
        <p:txBody>
          <a:bodyPr>
            <a:normAutofit/>
          </a:bodyPr>
          <a:lstStyle/>
          <a:p>
            <a:pPr>
              <a:lnSpc>
                <a:spcPts val="3500"/>
              </a:lnSpc>
              <a:spcBef>
                <a:spcPts val="600"/>
              </a:spcBef>
              <a:spcAft>
                <a:spcPts val="600"/>
              </a:spcAft>
              <a:buNone/>
            </a:pPr>
            <a:r>
              <a:rPr lang="zh-CN" altLang="en-US" sz="2800" b="1" dirty="0" smtClean="0"/>
              <a:t>物镜测微尺（台微尺）：</a:t>
            </a:r>
            <a:endParaRPr lang="en-US" altLang="zh-CN" sz="2800" b="1" dirty="0" smtClean="0"/>
          </a:p>
          <a:p>
            <a:pPr>
              <a:lnSpc>
                <a:spcPts val="3500"/>
              </a:lnSpc>
              <a:spcBef>
                <a:spcPts val="600"/>
              </a:spcBef>
              <a:spcAft>
                <a:spcPts val="600"/>
              </a:spcAft>
              <a:buNone/>
            </a:pPr>
            <a:r>
              <a:rPr lang="zh-CN" altLang="en-US" sz="2800" dirty="0" smtClean="0"/>
              <a:t>尺全长</a:t>
            </a:r>
            <a:r>
              <a:rPr lang="en-US" altLang="zh-CN" sz="2800" dirty="0" smtClean="0"/>
              <a:t>1mm</a:t>
            </a:r>
            <a:r>
              <a:rPr lang="zh-CN" altLang="en-US" sz="2800" dirty="0" smtClean="0"/>
              <a:t>，分成</a:t>
            </a:r>
            <a:r>
              <a:rPr lang="en-US" altLang="zh-CN" sz="2800" dirty="0" smtClean="0"/>
              <a:t>10</a:t>
            </a:r>
            <a:r>
              <a:rPr lang="zh-CN" altLang="en-US" sz="2800" dirty="0" smtClean="0"/>
              <a:t>大格，每一大格又分为</a:t>
            </a:r>
            <a:r>
              <a:rPr lang="en-US" altLang="zh-CN" sz="2800" dirty="0" smtClean="0"/>
              <a:t>10</a:t>
            </a:r>
            <a:r>
              <a:rPr lang="zh-CN" altLang="en-US" sz="2800" dirty="0" smtClean="0"/>
              <a:t>小格，每一小格为</a:t>
            </a:r>
            <a:r>
              <a:rPr lang="en-US" altLang="zh-CN" sz="2800" dirty="0" smtClean="0"/>
              <a:t>0.01mm</a:t>
            </a:r>
            <a:r>
              <a:rPr lang="zh-CN" altLang="en-US" sz="2800" dirty="0" smtClean="0"/>
              <a:t>即</a:t>
            </a:r>
            <a:r>
              <a:rPr lang="en-US" altLang="zh-CN" sz="2800" dirty="0" smtClean="0"/>
              <a:t>10μm</a:t>
            </a:r>
            <a:endParaRPr lang="zh-CN" altLang="en-US" sz="2800" dirty="0"/>
          </a:p>
        </p:txBody>
      </p:sp>
      <p:pic>
        <p:nvPicPr>
          <p:cNvPr id="44038" name="Picture 6" descr="http://t2.baidu.com/it/u=2927442487,2381000659&amp;fm=23&amp;gp=0.jpg"/>
          <p:cNvPicPr>
            <a:picLocks noChangeAspect="1" noChangeArrowheads="1"/>
          </p:cNvPicPr>
          <p:nvPr/>
        </p:nvPicPr>
        <p:blipFill>
          <a:blip r:embed="rId3" cstate="print"/>
          <a:srcRect/>
          <a:stretch>
            <a:fillRect/>
          </a:stretch>
        </p:blipFill>
        <p:spPr bwMode="auto">
          <a:xfrm>
            <a:off x="4643438" y="928670"/>
            <a:ext cx="3714776" cy="3757450"/>
          </a:xfrm>
          <a:prstGeom prst="rect">
            <a:avLst/>
          </a:prstGeom>
          <a:noFill/>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60" name="Picture 4" descr="http://shiyan.bioon.com.cn/data/upload/20120224153440e1.jpg"/>
          <p:cNvPicPr>
            <a:picLocks noChangeAspect="1" noChangeArrowheads="1"/>
          </p:cNvPicPr>
          <p:nvPr/>
        </p:nvPicPr>
        <p:blipFill>
          <a:blip r:embed="rId2" cstate="print"/>
          <a:srcRect/>
          <a:stretch>
            <a:fillRect/>
          </a:stretch>
        </p:blipFill>
        <p:spPr bwMode="auto">
          <a:xfrm>
            <a:off x="285720" y="785794"/>
            <a:ext cx="8537409" cy="2643206"/>
          </a:xfrm>
          <a:prstGeom prst="rect">
            <a:avLst/>
          </a:prstGeom>
          <a:noFill/>
        </p:spPr>
      </p:pic>
      <p:sp>
        <p:nvSpPr>
          <p:cNvPr id="6" name="TextBox 5"/>
          <p:cNvSpPr txBox="1"/>
          <p:nvPr/>
        </p:nvSpPr>
        <p:spPr>
          <a:xfrm>
            <a:off x="3643306" y="3643314"/>
            <a:ext cx="1785950" cy="461665"/>
          </a:xfrm>
          <a:prstGeom prst="rect">
            <a:avLst/>
          </a:prstGeom>
          <a:noFill/>
        </p:spPr>
        <p:txBody>
          <a:bodyPr wrap="square" rtlCol="0">
            <a:spAutoFit/>
          </a:bodyPr>
          <a:lstStyle/>
          <a:p>
            <a:r>
              <a:rPr lang="zh-CN" altLang="en-US" sz="2400" b="1" dirty="0" smtClean="0"/>
              <a:t>两镜校正</a:t>
            </a:r>
            <a:endParaRPr lang="zh-CN" altLang="en-US" sz="2400" b="1" dirty="0"/>
          </a:p>
        </p:txBody>
      </p:sp>
      <p:sp>
        <p:nvSpPr>
          <p:cNvPr id="7" name="TextBox 6"/>
          <p:cNvSpPr txBox="1"/>
          <p:nvPr/>
        </p:nvSpPr>
        <p:spPr>
          <a:xfrm>
            <a:off x="1357290" y="4429132"/>
            <a:ext cx="7072362" cy="830997"/>
          </a:xfrm>
          <a:prstGeom prst="rect">
            <a:avLst/>
          </a:prstGeom>
          <a:noFill/>
        </p:spPr>
        <p:txBody>
          <a:bodyPr wrap="square" rtlCol="0">
            <a:spAutoFit/>
          </a:bodyPr>
          <a:lstStyle/>
          <a:p>
            <a:r>
              <a:rPr lang="zh-CN" altLang="en-US" sz="2400" dirty="0" smtClean="0"/>
              <a:t>目镜每小格的长度（</a:t>
            </a:r>
            <a:r>
              <a:rPr lang="en-US" altLang="zh-CN" sz="2400" dirty="0" err="1" smtClean="0"/>
              <a:t>μm</a:t>
            </a:r>
            <a:r>
              <a:rPr lang="zh-CN" altLang="en-US" sz="2400" dirty="0" smtClean="0"/>
              <a:t>）</a:t>
            </a:r>
            <a:r>
              <a:rPr lang="en-US" altLang="zh-CN" dirty="0" smtClean="0"/>
              <a:t>=</a:t>
            </a:r>
            <a:r>
              <a:rPr lang="zh-CN" altLang="en-US" sz="2400" b="1" dirty="0" smtClean="0"/>
              <a:t>（重合的台微尺的</a:t>
            </a:r>
            <a:r>
              <a:rPr lang="zh-CN" altLang="en-US" sz="2400" b="1" smtClean="0"/>
              <a:t>小格  数</a:t>
            </a:r>
            <a:r>
              <a:rPr lang="zh-CN" altLang="en-US" sz="2400" b="1" dirty="0" smtClean="0"/>
              <a:t>*</a:t>
            </a:r>
            <a:r>
              <a:rPr lang="en-US" altLang="zh-CN" sz="2400" b="1" dirty="0" smtClean="0"/>
              <a:t>10μm</a:t>
            </a:r>
            <a:r>
              <a:rPr lang="zh-CN" altLang="en-US" sz="2400" b="1" dirty="0" smtClean="0"/>
              <a:t>）</a:t>
            </a:r>
            <a:r>
              <a:rPr lang="en-US" altLang="zh-CN" sz="2400" b="1" dirty="0" smtClean="0"/>
              <a:t>/</a:t>
            </a:r>
            <a:r>
              <a:rPr lang="zh-CN" altLang="en-US" sz="2400" b="1" dirty="0" smtClean="0"/>
              <a:t>重合的目微尺的小格数</a:t>
            </a:r>
            <a:endParaRPr lang="en-US" altLang="zh-CN" sz="2400" b="1" dirty="0" smtClean="0"/>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1472" y="428604"/>
            <a:ext cx="8001056" cy="646331"/>
          </a:xfrm>
          <a:prstGeom prst="rect">
            <a:avLst/>
          </a:prstGeom>
          <a:noFill/>
        </p:spPr>
        <p:txBody>
          <a:bodyPr wrap="square" rtlCol="0">
            <a:spAutoFit/>
          </a:bodyPr>
          <a:lstStyle/>
          <a:p>
            <a:pPr algn="ctr"/>
            <a:r>
              <a:rPr lang="zh-CN" altLang="en-US" sz="3600" b="1" dirty="0" smtClean="0">
                <a:effectLst>
                  <a:outerShdw blurRad="38100" dist="38100" dir="2700000" algn="tl">
                    <a:srgbClr val="000000">
                      <a:alpha val="43137"/>
                    </a:srgbClr>
                  </a:outerShdw>
                </a:effectLst>
              </a:rPr>
              <a:t>练一练</a:t>
            </a:r>
            <a:endParaRPr lang="zh-CN" altLang="en-US" sz="3600" b="1" dirty="0">
              <a:effectLst>
                <a:outerShdw blurRad="38100" dist="38100" dir="2700000" algn="tl">
                  <a:srgbClr val="000000">
                    <a:alpha val="43137"/>
                  </a:srgbClr>
                </a:outerShdw>
              </a:effectLst>
            </a:endParaRPr>
          </a:p>
        </p:txBody>
      </p:sp>
      <p:pic>
        <p:nvPicPr>
          <p:cNvPr id="36867" name="Picture 3" descr="C:\Documents and Settings\Administrator\Application Data\Tencent\Users\240068547\QQ\WinTemp\RichOle\F]OWQ]OG@I67}2ZH[0CO617.jpg"/>
          <p:cNvPicPr>
            <a:picLocks noChangeAspect="1" noChangeArrowheads="1"/>
          </p:cNvPicPr>
          <p:nvPr/>
        </p:nvPicPr>
        <p:blipFill>
          <a:blip r:embed="rId2" cstate="print"/>
          <a:srcRect/>
          <a:stretch>
            <a:fillRect/>
          </a:stretch>
        </p:blipFill>
        <p:spPr bwMode="auto">
          <a:xfrm>
            <a:off x="285720" y="1785926"/>
            <a:ext cx="8572561" cy="3071834"/>
          </a:xfrm>
          <a:prstGeom prst="rect">
            <a:avLst/>
          </a:prstGeom>
          <a:noFill/>
        </p:spPr>
      </p:pic>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1472" y="428604"/>
            <a:ext cx="8001056" cy="646331"/>
          </a:xfrm>
          <a:prstGeom prst="rect">
            <a:avLst/>
          </a:prstGeom>
          <a:noFill/>
        </p:spPr>
        <p:txBody>
          <a:bodyPr wrap="square" rtlCol="0">
            <a:spAutoFit/>
          </a:bodyPr>
          <a:lstStyle/>
          <a:p>
            <a:pPr algn="ctr"/>
            <a:r>
              <a:rPr lang="zh-CN" altLang="en-US" sz="3600" b="1" dirty="0" smtClean="0">
                <a:effectLst>
                  <a:outerShdw blurRad="38100" dist="38100" dir="2700000" algn="tl">
                    <a:srgbClr val="000000">
                      <a:alpha val="43137"/>
                    </a:srgbClr>
                  </a:outerShdw>
                </a:effectLst>
              </a:rPr>
              <a:t>练一练</a:t>
            </a:r>
            <a:endParaRPr lang="zh-CN" altLang="en-US" sz="3600" b="1" dirty="0">
              <a:effectLst>
                <a:outerShdw blurRad="38100" dist="38100" dir="2700000" algn="tl">
                  <a:srgbClr val="000000">
                    <a:alpha val="43137"/>
                  </a:srgbClr>
                </a:outerShdw>
              </a:effectLst>
            </a:endParaRPr>
          </a:p>
        </p:txBody>
      </p:sp>
      <p:sp>
        <p:nvSpPr>
          <p:cNvPr id="7" name="TextBox 6"/>
          <p:cNvSpPr txBox="1"/>
          <p:nvPr/>
        </p:nvSpPr>
        <p:spPr>
          <a:xfrm>
            <a:off x="571472" y="1214422"/>
            <a:ext cx="7715304" cy="5068054"/>
          </a:xfrm>
          <a:prstGeom prst="rect">
            <a:avLst/>
          </a:prstGeom>
          <a:noFill/>
        </p:spPr>
        <p:txBody>
          <a:bodyPr wrap="square" rtlCol="0">
            <a:spAutoFit/>
          </a:bodyPr>
          <a:lstStyle/>
          <a:p>
            <a:pPr>
              <a:lnSpc>
                <a:spcPts val="3400"/>
              </a:lnSpc>
              <a:spcBef>
                <a:spcPts val="600"/>
              </a:spcBef>
              <a:spcAft>
                <a:spcPts val="600"/>
              </a:spcAft>
            </a:pPr>
            <a:r>
              <a:rPr lang="zh-CN" altLang="en-US" sz="2400" b="1" dirty="0" smtClean="0"/>
              <a:t>例题 </a:t>
            </a:r>
            <a:r>
              <a:rPr lang="zh-CN" altLang="en-US" sz="2400" dirty="0" smtClean="0"/>
              <a:t>在“研究柳条鱼在</a:t>
            </a:r>
            <a:r>
              <a:rPr lang="en-US" altLang="zh-CN" sz="2400" dirty="0" smtClean="0"/>
              <a:t>4</a:t>
            </a:r>
            <a:r>
              <a:rPr lang="zh-CN" altLang="en-US" sz="2400" dirty="0" smtClean="0"/>
              <a:t>月中旬产仔原因”实验中，下列符合要求的是                             （   ）</a:t>
            </a:r>
            <a:endParaRPr lang="en-US" altLang="zh-CN" sz="2400" dirty="0" smtClean="0"/>
          </a:p>
          <a:p>
            <a:pPr>
              <a:lnSpc>
                <a:spcPts val="3400"/>
              </a:lnSpc>
              <a:spcBef>
                <a:spcPts val="600"/>
              </a:spcBef>
              <a:spcAft>
                <a:spcPts val="600"/>
              </a:spcAft>
            </a:pPr>
            <a:r>
              <a:rPr lang="en-US" altLang="zh-CN" sz="2400" dirty="0" smtClean="0"/>
              <a:t>A</a:t>
            </a:r>
            <a:r>
              <a:rPr lang="zh-CN" altLang="en-US" sz="2400" dirty="0" smtClean="0"/>
              <a:t>、调节</a:t>
            </a:r>
            <a:r>
              <a:rPr lang="en-US" altLang="zh-CN" sz="2400" dirty="0" smtClean="0"/>
              <a:t>4</a:t>
            </a:r>
            <a:r>
              <a:rPr lang="zh-CN" altLang="en-US" sz="2400" dirty="0" smtClean="0"/>
              <a:t>只水族箱的水温并保持一致，分别放入不同数量的雌雄柳条鱼</a:t>
            </a:r>
            <a:endParaRPr lang="en-US" altLang="zh-CN" sz="2400" dirty="0" smtClean="0"/>
          </a:p>
          <a:p>
            <a:pPr>
              <a:lnSpc>
                <a:spcPts val="3400"/>
              </a:lnSpc>
              <a:spcBef>
                <a:spcPts val="600"/>
              </a:spcBef>
              <a:spcAft>
                <a:spcPts val="600"/>
              </a:spcAft>
            </a:pPr>
            <a:r>
              <a:rPr lang="en-US" altLang="zh-CN" sz="2400" dirty="0" smtClean="0"/>
              <a:t>B</a:t>
            </a:r>
            <a:r>
              <a:rPr lang="zh-CN" altLang="en-US" sz="2400" dirty="0" smtClean="0"/>
              <a:t>、调节</a:t>
            </a:r>
            <a:r>
              <a:rPr lang="en-US" altLang="zh-CN" sz="2400" dirty="0" smtClean="0"/>
              <a:t>4</a:t>
            </a:r>
            <a:r>
              <a:rPr lang="zh-CN" altLang="en-US" sz="2400" dirty="0" smtClean="0"/>
              <a:t>只水族箱的水温并保持一致，分别放入相同数量的雌雄柳条鱼</a:t>
            </a:r>
            <a:endParaRPr lang="en-US" altLang="zh-CN" sz="2400" dirty="0" smtClean="0"/>
          </a:p>
          <a:p>
            <a:pPr>
              <a:lnSpc>
                <a:spcPts val="3400"/>
              </a:lnSpc>
              <a:spcBef>
                <a:spcPts val="600"/>
              </a:spcBef>
              <a:spcAft>
                <a:spcPts val="600"/>
              </a:spcAft>
            </a:pPr>
            <a:r>
              <a:rPr lang="en-US" altLang="zh-CN" sz="2400" dirty="0" smtClean="0"/>
              <a:t>C</a:t>
            </a:r>
            <a:r>
              <a:rPr lang="zh-CN" altLang="en-US" sz="2400" dirty="0" smtClean="0"/>
              <a:t>、调节</a:t>
            </a:r>
            <a:r>
              <a:rPr lang="en-US" altLang="zh-CN" sz="2400" dirty="0" smtClean="0"/>
              <a:t>4</a:t>
            </a:r>
            <a:r>
              <a:rPr lang="zh-CN" altLang="en-US" sz="2400" dirty="0" smtClean="0"/>
              <a:t>只水族箱的水温，并保持四种不同的温度，分别放入不同数量的雌雄柳条鱼</a:t>
            </a:r>
            <a:endParaRPr lang="en-US" altLang="zh-CN" sz="2400" dirty="0" smtClean="0"/>
          </a:p>
          <a:p>
            <a:pPr>
              <a:lnSpc>
                <a:spcPts val="3400"/>
              </a:lnSpc>
              <a:spcBef>
                <a:spcPts val="600"/>
              </a:spcBef>
              <a:spcAft>
                <a:spcPts val="600"/>
              </a:spcAft>
            </a:pPr>
            <a:r>
              <a:rPr lang="en-US" altLang="zh-CN" sz="2400" dirty="0" smtClean="0"/>
              <a:t>D</a:t>
            </a:r>
            <a:r>
              <a:rPr lang="zh-CN" altLang="en-US" sz="2400" dirty="0" smtClean="0"/>
              <a:t>、调节</a:t>
            </a:r>
            <a:r>
              <a:rPr lang="en-US" altLang="zh-CN" sz="2400" dirty="0" smtClean="0"/>
              <a:t>4</a:t>
            </a:r>
            <a:r>
              <a:rPr lang="zh-CN" altLang="en-US" sz="2400" dirty="0" smtClean="0"/>
              <a:t>只水族箱的水温，并保持四种不同的温度，分别放入相同数量的雌雄柳条鱼</a:t>
            </a:r>
            <a:endParaRPr lang="zh-CN" altLang="en-US" sz="2400" dirty="0"/>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1472" y="428604"/>
            <a:ext cx="5357850" cy="646331"/>
          </a:xfrm>
          <a:prstGeom prst="rect">
            <a:avLst/>
          </a:prstGeom>
          <a:noFill/>
        </p:spPr>
        <p:txBody>
          <a:bodyPr wrap="square" rtlCol="0">
            <a:spAutoFit/>
          </a:bodyPr>
          <a:lstStyle/>
          <a:p>
            <a:r>
              <a:rPr lang="en-US" altLang="zh-CN" sz="3600" b="1" dirty="0" smtClean="0">
                <a:effectLst>
                  <a:outerShdw blurRad="38100" dist="38100" dir="2700000" algn="tl">
                    <a:srgbClr val="000000">
                      <a:alpha val="43137"/>
                    </a:srgbClr>
                  </a:outerShdw>
                </a:effectLst>
              </a:rPr>
              <a:t>1.1 </a:t>
            </a:r>
            <a:r>
              <a:rPr lang="zh-CN" altLang="en-US" sz="3600" b="1" dirty="0" smtClean="0">
                <a:effectLst>
                  <a:outerShdw blurRad="38100" dist="38100" dir="2700000" algn="tl">
                    <a:srgbClr val="000000">
                      <a:alpha val="43137"/>
                    </a:srgbClr>
                  </a:outerShdw>
                </a:effectLst>
              </a:rPr>
              <a:t>细胞的观察与测量</a:t>
            </a:r>
            <a:endParaRPr lang="zh-CN" altLang="en-US" sz="3600" b="1" dirty="0">
              <a:effectLst>
                <a:outerShdw blurRad="38100" dist="38100" dir="2700000" algn="tl">
                  <a:srgbClr val="000000">
                    <a:alpha val="43137"/>
                  </a:srgbClr>
                </a:outerShdw>
              </a:effectLst>
            </a:endParaRPr>
          </a:p>
        </p:txBody>
      </p:sp>
      <p:sp>
        <p:nvSpPr>
          <p:cNvPr id="5" name="TextBox 4"/>
          <p:cNvSpPr txBox="1"/>
          <p:nvPr/>
        </p:nvSpPr>
        <p:spPr>
          <a:xfrm>
            <a:off x="857224" y="1500174"/>
            <a:ext cx="7715304" cy="2144177"/>
          </a:xfrm>
          <a:prstGeom prst="rect">
            <a:avLst/>
          </a:prstGeom>
          <a:noFill/>
        </p:spPr>
        <p:txBody>
          <a:bodyPr wrap="square" rtlCol="0">
            <a:spAutoFit/>
          </a:bodyPr>
          <a:lstStyle/>
          <a:p>
            <a:pPr indent="457200">
              <a:lnSpc>
                <a:spcPts val="3400"/>
              </a:lnSpc>
              <a:spcBef>
                <a:spcPts val="600"/>
              </a:spcBef>
              <a:spcAft>
                <a:spcPts val="600"/>
              </a:spcAft>
              <a:buClr>
                <a:srgbClr val="00B050"/>
              </a:buClr>
              <a:buFont typeface="Wingdings" pitchFamily="2" charset="2"/>
              <a:buChar char="l"/>
            </a:pPr>
            <a:r>
              <a:rPr lang="zh-CN" altLang="en-US" sz="2400" b="1" dirty="0" smtClean="0"/>
              <a:t>材料选择  蚕豆叶下表皮永久装片</a:t>
            </a:r>
            <a:endParaRPr lang="en-US" altLang="zh-CN" sz="2400" b="1" dirty="0" smtClean="0"/>
          </a:p>
          <a:p>
            <a:pPr indent="457200">
              <a:lnSpc>
                <a:spcPts val="3400"/>
              </a:lnSpc>
              <a:spcBef>
                <a:spcPts val="600"/>
              </a:spcBef>
              <a:spcAft>
                <a:spcPts val="600"/>
              </a:spcAft>
              <a:buClr>
                <a:srgbClr val="00B050"/>
              </a:buClr>
              <a:buFont typeface="Wingdings" pitchFamily="2" charset="2"/>
              <a:buChar char="l"/>
            </a:pPr>
            <a:r>
              <a:rPr lang="zh-CN" altLang="en-US" sz="2400" b="1" dirty="0" smtClean="0"/>
              <a:t>仪器和用具  显微镜、擦镜纸、纱布、显微镜目镜测微尺、物镜测微尺</a:t>
            </a:r>
            <a:endParaRPr lang="en-US" altLang="zh-CN" sz="2400" b="1" dirty="0" smtClean="0"/>
          </a:p>
          <a:p>
            <a:pPr indent="457200">
              <a:lnSpc>
                <a:spcPts val="3400"/>
              </a:lnSpc>
              <a:spcBef>
                <a:spcPts val="600"/>
              </a:spcBef>
              <a:spcAft>
                <a:spcPts val="600"/>
              </a:spcAft>
              <a:buClr>
                <a:srgbClr val="00B050"/>
              </a:buClr>
              <a:buFont typeface="Wingdings" pitchFamily="2" charset="2"/>
              <a:buChar char="l"/>
            </a:pPr>
            <a:r>
              <a:rPr lang="zh-CN" altLang="en-US" sz="2400" b="1" dirty="0" smtClean="0"/>
              <a:t>实验方法</a:t>
            </a:r>
            <a:endParaRPr lang="zh-CN" altLang="en-US" sz="2400" b="1" dirty="0"/>
          </a:p>
        </p:txBody>
      </p:sp>
      <p:sp>
        <p:nvSpPr>
          <p:cNvPr id="6" name="TextBox 5"/>
          <p:cNvSpPr txBox="1"/>
          <p:nvPr/>
        </p:nvSpPr>
        <p:spPr>
          <a:xfrm>
            <a:off x="785786" y="3571876"/>
            <a:ext cx="5072098" cy="898644"/>
          </a:xfrm>
          <a:prstGeom prst="rect">
            <a:avLst/>
          </a:prstGeom>
          <a:noFill/>
        </p:spPr>
        <p:txBody>
          <a:bodyPr wrap="square" rtlCol="0">
            <a:spAutoFit/>
          </a:bodyPr>
          <a:lstStyle/>
          <a:p>
            <a:pPr>
              <a:lnSpc>
                <a:spcPts val="3400"/>
              </a:lnSpc>
            </a:pPr>
            <a:r>
              <a:rPr lang="zh-CN" altLang="en-US" sz="2000" dirty="0" smtClean="0"/>
              <a:t>（一） 蚕豆叶下表皮细胞形态结构观察</a:t>
            </a:r>
            <a:endParaRPr lang="en-US" altLang="zh-CN" sz="2000" dirty="0" smtClean="0"/>
          </a:p>
          <a:p>
            <a:pPr>
              <a:lnSpc>
                <a:spcPts val="3400"/>
              </a:lnSpc>
            </a:pPr>
            <a:r>
              <a:rPr lang="en-US" altLang="zh-CN" sz="2000" dirty="0" smtClean="0"/>
              <a:t>1</a:t>
            </a:r>
            <a:r>
              <a:rPr lang="zh-CN" altLang="en-US" sz="2000" dirty="0" smtClean="0"/>
              <a:t>、低倍镜观察</a:t>
            </a:r>
            <a:endParaRPr lang="zh-CN" altLang="en-US" sz="2000" dirty="0"/>
          </a:p>
        </p:txBody>
      </p:sp>
      <p:pic>
        <p:nvPicPr>
          <p:cNvPr id="34818" name="Picture 2" descr="http://t3.baidu.com/it/u=501429224,3646083363&amp;fm=23&amp;gp=0.jpg"/>
          <p:cNvPicPr>
            <a:picLocks noChangeAspect="1" noChangeArrowheads="1"/>
          </p:cNvPicPr>
          <p:nvPr/>
        </p:nvPicPr>
        <p:blipFill>
          <a:blip r:embed="rId2" cstate="print"/>
          <a:srcRect/>
          <a:stretch>
            <a:fillRect/>
          </a:stretch>
        </p:blipFill>
        <p:spPr bwMode="auto">
          <a:xfrm>
            <a:off x="3000364" y="4143380"/>
            <a:ext cx="5429288" cy="2714620"/>
          </a:xfrm>
          <a:prstGeom prst="rect">
            <a:avLst/>
          </a:prstGeom>
          <a:noFill/>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1472" y="428604"/>
            <a:ext cx="5357850" cy="646331"/>
          </a:xfrm>
          <a:prstGeom prst="rect">
            <a:avLst/>
          </a:prstGeom>
          <a:noFill/>
        </p:spPr>
        <p:txBody>
          <a:bodyPr wrap="square" rtlCol="0">
            <a:spAutoFit/>
          </a:bodyPr>
          <a:lstStyle/>
          <a:p>
            <a:r>
              <a:rPr lang="en-US" altLang="zh-CN" sz="3600" b="1" dirty="0" smtClean="0">
                <a:effectLst>
                  <a:outerShdw blurRad="38100" dist="38100" dir="2700000" algn="tl">
                    <a:srgbClr val="000000">
                      <a:alpha val="43137"/>
                    </a:srgbClr>
                  </a:outerShdw>
                </a:effectLst>
              </a:rPr>
              <a:t>1.1 </a:t>
            </a:r>
            <a:r>
              <a:rPr lang="zh-CN" altLang="en-US" sz="3600" b="1" dirty="0" smtClean="0">
                <a:effectLst>
                  <a:outerShdw blurRad="38100" dist="38100" dir="2700000" algn="tl">
                    <a:srgbClr val="000000">
                      <a:alpha val="43137"/>
                    </a:srgbClr>
                  </a:outerShdw>
                </a:effectLst>
              </a:rPr>
              <a:t>细胞的观察与测量</a:t>
            </a:r>
            <a:endParaRPr lang="zh-CN" altLang="en-US" sz="3600" b="1" dirty="0">
              <a:effectLst>
                <a:outerShdw blurRad="38100" dist="38100" dir="2700000" algn="tl">
                  <a:srgbClr val="000000">
                    <a:alpha val="43137"/>
                  </a:srgbClr>
                </a:outerShdw>
              </a:effectLst>
            </a:endParaRPr>
          </a:p>
        </p:txBody>
      </p:sp>
      <p:sp>
        <p:nvSpPr>
          <p:cNvPr id="7" name="TextBox 6"/>
          <p:cNvSpPr txBox="1"/>
          <p:nvPr/>
        </p:nvSpPr>
        <p:spPr>
          <a:xfrm>
            <a:off x="714348" y="1285860"/>
            <a:ext cx="4214842" cy="646331"/>
          </a:xfrm>
          <a:prstGeom prst="rect">
            <a:avLst/>
          </a:prstGeom>
          <a:noFill/>
        </p:spPr>
        <p:txBody>
          <a:bodyPr wrap="square" rtlCol="0">
            <a:spAutoFit/>
          </a:bodyPr>
          <a:lstStyle/>
          <a:p>
            <a:r>
              <a:rPr lang="en-US" altLang="zh-CN" dirty="0" smtClean="0"/>
              <a:t>2</a:t>
            </a:r>
            <a:r>
              <a:rPr lang="zh-CN" altLang="en-US" dirty="0" smtClean="0"/>
              <a:t>、高倍镜的使用</a:t>
            </a:r>
            <a:endParaRPr lang="en-US" altLang="zh-CN" dirty="0" smtClean="0"/>
          </a:p>
          <a:p>
            <a:endParaRPr lang="zh-CN" altLang="en-US" dirty="0"/>
          </a:p>
        </p:txBody>
      </p:sp>
      <p:pic>
        <p:nvPicPr>
          <p:cNvPr id="35842" name="Picture 2" descr="http://t3.baidu.com/it/u=219053998,527166421&amp;fm=29&amp;gp=0.jpg"/>
          <p:cNvPicPr>
            <a:picLocks noChangeAspect="1" noChangeArrowheads="1"/>
          </p:cNvPicPr>
          <p:nvPr/>
        </p:nvPicPr>
        <p:blipFill>
          <a:blip r:embed="rId2" cstate="print"/>
          <a:srcRect/>
          <a:stretch>
            <a:fillRect/>
          </a:stretch>
        </p:blipFill>
        <p:spPr bwMode="auto">
          <a:xfrm>
            <a:off x="428596" y="2071678"/>
            <a:ext cx="4071966" cy="3795901"/>
          </a:xfrm>
          <a:prstGeom prst="rect">
            <a:avLst/>
          </a:prstGeom>
          <a:noFill/>
        </p:spPr>
      </p:pic>
      <p:pic>
        <p:nvPicPr>
          <p:cNvPr id="35844" name="Picture 4" descr="http://t3.baidu.com/it/u=3341654162,162657147&amp;fm=23&amp;gp=0.jpg"/>
          <p:cNvPicPr>
            <a:picLocks noChangeAspect="1" noChangeArrowheads="1"/>
          </p:cNvPicPr>
          <p:nvPr/>
        </p:nvPicPr>
        <p:blipFill>
          <a:blip r:embed="rId3" cstate="print"/>
          <a:srcRect/>
          <a:stretch>
            <a:fillRect/>
          </a:stretch>
        </p:blipFill>
        <p:spPr bwMode="auto">
          <a:xfrm>
            <a:off x="5000628" y="2214554"/>
            <a:ext cx="3429024" cy="3214710"/>
          </a:xfrm>
          <a:prstGeom prst="rect">
            <a:avLst/>
          </a:prstGeom>
          <a:noFill/>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1472" y="428604"/>
            <a:ext cx="5357850" cy="646331"/>
          </a:xfrm>
          <a:prstGeom prst="rect">
            <a:avLst/>
          </a:prstGeom>
          <a:noFill/>
        </p:spPr>
        <p:txBody>
          <a:bodyPr wrap="square" rtlCol="0">
            <a:spAutoFit/>
          </a:bodyPr>
          <a:lstStyle/>
          <a:p>
            <a:r>
              <a:rPr lang="en-US" altLang="zh-CN" sz="3600" b="1" dirty="0" smtClean="0">
                <a:effectLst>
                  <a:outerShdw blurRad="38100" dist="38100" dir="2700000" algn="tl">
                    <a:srgbClr val="000000">
                      <a:alpha val="43137"/>
                    </a:srgbClr>
                  </a:outerShdw>
                </a:effectLst>
              </a:rPr>
              <a:t>1.1 </a:t>
            </a:r>
            <a:r>
              <a:rPr lang="zh-CN" altLang="en-US" sz="3600" b="1" dirty="0" smtClean="0">
                <a:effectLst>
                  <a:outerShdw blurRad="38100" dist="38100" dir="2700000" algn="tl">
                    <a:srgbClr val="000000">
                      <a:alpha val="43137"/>
                    </a:srgbClr>
                  </a:outerShdw>
                </a:effectLst>
              </a:rPr>
              <a:t>细胞的观察与测量</a:t>
            </a:r>
            <a:endParaRPr lang="zh-CN" altLang="en-US" sz="3600" b="1" dirty="0">
              <a:effectLst>
                <a:outerShdw blurRad="38100" dist="38100" dir="2700000" algn="tl">
                  <a:srgbClr val="000000">
                    <a:alpha val="43137"/>
                  </a:srgbClr>
                </a:outerShdw>
              </a:effectLst>
            </a:endParaRPr>
          </a:p>
        </p:txBody>
      </p:sp>
      <p:sp>
        <p:nvSpPr>
          <p:cNvPr id="7" name="TextBox 6"/>
          <p:cNvSpPr txBox="1"/>
          <p:nvPr/>
        </p:nvSpPr>
        <p:spPr>
          <a:xfrm>
            <a:off x="928662" y="1428736"/>
            <a:ext cx="4214842" cy="1642437"/>
          </a:xfrm>
          <a:prstGeom prst="rect">
            <a:avLst/>
          </a:prstGeom>
          <a:noFill/>
        </p:spPr>
        <p:txBody>
          <a:bodyPr wrap="square" rtlCol="0">
            <a:spAutoFit/>
          </a:bodyPr>
          <a:lstStyle/>
          <a:p>
            <a:pPr>
              <a:lnSpc>
                <a:spcPts val="3400"/>
              </a:lnSpc>
              <a:spcBef>
                <a:spcPts val="600"/>
              </a:spcBef>
              <a:spcAft>
                <a:spcPts val="600"/>
              </a:spcAft>
            </a:pPr>
            <a:r>
              <a:rPr lang="zh-CN" altLang="en-US" sz="2000" dirty="0" smtClean="0"/>
              <a:t>（二） 保卫细胞大小的测量</a:t>
            </a:r>
            <a:endParaRPr lang="en-US" altLang="zh-CN" sz="2000" dirty="0" smtClean="0"/>
          </a:p>
          <a:p>
            <a:pPr>
              <a:lnSpc>
                <a:spcPts val="3400"/>
              </a:lnSpc>
              <a:spcBef>
                <a:spcPts val="600"/>
              </a:spcBef>
              <a:spcAft>
                <a:spcPts val="600"/>
              </a:spcAft>
            </a:pPr>
            <a:r>
              <a:rPr lang="en-US" altLang="zh-CN" sz="2000" dirty="0" smtClean="0"/>
              <a:t>1</a:t>
            </a:r>
            <a:r>
              <a:rPr lang="zh-CN" altLang="en-US" sz="2000" dirty="0" smtClean="0"/>
              <a:t>、显微镜测微尺的使用</a:t>
            </a:r>
            <a:endParaRPr lang="en-US" altLang="zh-CN" sz="2000" dirty="0" smtClean="0"/>
          </a:p>
          <a:p>
            <a:pPr>
              <a:lnSpc>
                <a:spcPts val="3400"/>
              </a:lnSpc>
              <a:spcBef>
                <a:spcPts val="600"/>
              </a:spcBef>
              <a:spcAft>
                <a:spcPts val="600"/>
              </a:spcAft>
            </a:pPr>
            <a:r>
              <a:rPr lang="en-US" altLang="zh-CN" sz="2000" dirty="0" smtClean="0"/>
              <a:t>2</a:t>
            </a:r>
            <a:r>
              <a:rPr lang="zh-CN" altLang="en-US" sz="2000" dirty="0" smtClean="0"/>
              <a:t>、保卫细胞大小的测量</a:t>
            </a:r>
            <a:endParaRPr lang="zh-CN" altLang="en-US" sz="2000" dirty="0"/>
          </a:p>
        </p:txBody>
      </p:sp>
      <p:pic>
        <p:nvPicPr>
          <p:cNvPr id="6" name="图片 5" descr="思考背景1.jpg"/>
          <p:cNvPicPr>
            <a:picLocks noChangeAspect="1"/>
          </p:cNvPicPr>
          <p:nvPr/>
        </p:nvPicPr>
        <p:blipFill>
          <a:blip r:embed="rId2" cstate="print"/>
          <a:stretch>
            <a:fillRect/>
          </a:stretch>
        </p:blipFill>
        <p:spPr>
          <a:xfrm>
            <a:off x="7215206" y="4429132"/>
            <a:ext cx="1599498" cy="2095496"/>
          </a:xfrm>
          <a:prstGeom prst="rect">
            <a:avLst/>
          </a:prstGeom>
        </p:spPr>
      </p:pic>
      <p:grpSp>
        <p:nvGrpSpPr>
          <p:cNvPr id="10" name="组合 9"/>
          <p:cNvGrpSpPr/>
          <p:nvPr/>
        </p:nvGrpSpPr>
        <p:grpSpPr>
          <a:xfrm>
            <a:off x="1142976" y="3429000"/>
            <a:ext cx="6143668" cy="2667000"/>
            <a:chOff x="1142976" y="3429000"/>
            <a:chExt cx="6143668" cy="2667000"/>
          </a:xfrm>
        </p:grpSpPr>
        <p:pic>
          <p:nvPicPr>
            <p:cNvPr id="8" name="图片 7" descr="信纸背景.jpg"/>
            <p:cNvPicPr>
              <a:picLocks noChangeAspect="1"/>
            </p:cNvPicPr>
            <p:nvPr/>
          </p:nvPicPr>
          <p:blipFill>
            <a:blip r:embed="rId3" cstate="print"/>
            <a:stretch>
              <a:fillRect/>
            </a:stretch>
          </p:blipFill>
          <p:spPr>
            <a:xfrm>
              <a:off x="1142976" y="3429000"/>
              <a:ext cx="6143668" cy="2667000"/>
            </a:xfrm>
            <a:prstGeom prst="rect">
              <a:avLst/>
            </a:prstGeom>
          </p:spPr>
        </p:pic>
        <p:sp>
          <p:nvSpPr>
            <p:cNvPr id="9" name="矩形 8"/>
            <p:cNvSpPr/>
            <p:nvPr/>
          </p:nvSpPr>
          <p:spPr>
            <a:xfrm>
              <a:off x="1643042" y="4000504"/>
              <a:ext cx="5134739" cy="1569660"/>
            </a:xfrm>
            <a:prstGeom prst="rect">
              <a:avLst/>
            </a:prstGeom>
            <a:noFill/>
          </p:spPr>
          <p:txBody>
            <a:bodyPr wrap="none" lIns="91440" tIns="45720" rIns="91440" bIns="45720">
              <a:spAutoFit/>
            </a:bodyPr>
            <a:lstStyle/>
            <a:p>
              <a:pPr algn="ctr"/>
              <a:r>
                <a:rPr lang="zh-CN" altLang="en-US" sz="4800" b="1" cap="none" spc="0" dirty="0" smtClean="0">
                  <a:ln w="17780" cmpd="sng">
                    <a:solidFill>
                      <a:srgbClr val="FFFFFF"/>
                    </a:solidFill>
                    <a:prstDash val="solid"/>
                    <a:miter lim="800000"/>
                  </a:ln>
                  <a:effectLst>
                    <a:outerShdw blurRad="50800" algn="tl" rotWithShape="0">
                      <a:srgbClr val="000000"/>
                    </a:outerShdw>
                  </a:effectLst>
                  <a:latin typeface="楷体_GB2312" pitchFamily="49" charset="-122"/>
                  <a:ea typeface="楷体_GB2312" pitchFamily="49" charset="-122"/>
                </a:rPr>
                <a:t>教材中，保卫细</a:t>
              </a:r>
              <a:endParaRPr lang="en-US" altLang="zh-CN" sz="4800" b="1" cap="none" spc="0" dirty="0" smtClean="0">
                <a:ln w="17780" cmpd="sng">
                  <a:solidFill>
                    <a:srgbClr val="FFFFFF"/>
                  </a:solidFill>
                  <a:prstDash val="solid"/>
                  <a:miter lim="800000"/>
                </a:ln>
                <a:effectLst>
                  <a:outerShdw blurRad="50800" algn="tl" rotWithShape="0">
                    <a:srgbClr val="000000"/>
                  </a:outerShdw>
                </a:effectLst>
                <a:latin typeface="楷体_GB2312" pitchFamily="49" charset="-122"/>
                <a:ea typeface="楷体_GB2312" pitchFamily="49" charset="-122"/>
              </a:endParaRPr>
            </a:p>
            <a:p>
              <a:pPr algn="ctr"/>
              <a:r>
                <a:rPr lang="zh-CN" altLang="en-US" sz="4800" b="1" cap="none" spc="0" dirty="0" smtClean="0">
                  <a:ln w="17780" cmpd="sng">
                    <a:solidFill>
                      <a:srgbClr val="FFFFFF"/>
                    </a:solidFill>
                    <a:prstDash val="solid"/>
                    <a:miter lim="800000"/>
                  </a:ln>
                  <a:effectLst>
                    <a:outerShdw blurRad="50800" algn="tl" rotWithShape="0">
                      <a:srgbClr val="000000"/>
                    </a:outerShdw>
                  </a:effectLst>
                  <a:latin typeface="楷体_GB2312" pitchFamily="49" charset="-122"/>
                  <a:ea typeface="楷体_GB2312" pitchFamily="49" charset="-122"/>
                </a:rPr>
                <a:t>胞的长度是多少？</a:t>
              </a:r>
              <a:endParaRPr lang="zh-CN" altLang="en-US" sz="4800" b="1" cap="none" spc="0" dirty="0">
                <a:ln w="17780" cmpd="sng">
                  <a:solidFill>
                    <a:srgbClr val="FFFFFF"/>
                  </a:solidFill>
                  <a:prstDash val="solid"/>
                  <a:miter lim="800000"/>
                </a:ln>
                <a:effectLst>
                  <a:outerShdw blurRad="50800" algn="tl" rotWithShape="0">
                    <a:srgbClr val="000000"/>
                  </a:outerShdw>
                </a:effectLst>
                <a:latin typeface="楷体_GB2312" pitchFamily="49" charset="-122"/>
                <a:ea typeface="楷体_GB2312" pitchFamily="49" charset="-122"/>
              </a:endParaRPr>
            </a:p>
          </p:txBody>
        </p:sp>
      </p:gr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8596" y="142852"/>
            <a:ext cx="7715304" cy="646331"/>
          </a:xfrm>
          <a:prstGeom prst="rect">
            <a:avLst/>
          </a:prstGeom>
          <a:noFill/>
        </p:spPr>
        <p:txBody>
          <a:bodyPr wrap="square" rtlCol="0">
            <a:spAutoFit/>
          </a:bodyPr>
          <a:lstStyle/>
          <a:p>
            <a:r>
              <a:rPr lang="zh-CN" altLang="en-US" sz="3600" b="1" dirty="0" smtClean="0">
                <a:latin typeface="+mj-ea"/>
                <a:ea typeface="+mj-ea"/>
              </a:rPr>
              <a:t>生命科学探究的基本步骤</a:t>
            </a:r>
            <a:endParaRPr lang="zh-CN" altLang="en-US" sz="3600" b="1" dirty="0">
              <a:latin typeface="+mj-ea"/>
              <a:ea typeface="+mj-ea"/>
            </a:endParaRPr>
          </a:p>
        </p:txBody>
      </p:sp>
      <p:grpSp>
        <p:nvGrpSpPr>
          <p:cNvPr id="6" name="组合 5"/>
          <p:cNvGrpSpPr/>
          <p:nvPr/>
        </p:nvGrpSpPr>
        <p:grpSpPr>
          <a:xfrm>
            <a:off x="0" y="785794"/>
            <a:ext cx="9144000" cy="6493567"/>
            <a:chOff x="0" y="785794"/>
            <a:chExt cx="9144000" cy="6493567"/>
          </a:xfrm>
        </p:grpSpPr>
        <p:pic>
          <p:nvPicPr>
            <p:cNvPr id="7" name="图片 6" descr="信纸背景.jpg"/>
            <p:cNvPicPr>
              <a:picLocks noChangeAspect="1"/>
            </p:cNvPicPr>
            <p:nvPr/>
          </p:nvPicPr>
          <p:blipFill>
            <a:blip r:embed="rId2" cstate="print"/>
            <a:stretch>
              <a:fillRect/>
            </a:stretch>
          </p:blipFill>
          <p:spPr>
            <a:xfrm>
              <a:off x="0" y="785794"/>
              <a:ext cx="9144000" cy="6072206"/>
            </a:xfrm>
            <a:prstGeom prst="rect">
              <a:avLst/>
            </a:prstGeom>
          </p:spPr>
        </p:pic>
        <p:sp>
          <p:nvSpPr>
            <p:cNvPr id="5" name="TextBox 4"/>
            <p:cNvSpPr txBox="1"/>
            <p:nvPr/>
          </p:nvSpPr>
          <p:spPr>
            <a:xfrm>
              <a:off x="642910" y="1857364"/>
              <a:ext cx="7786742" cy="5421997"/>
            </a:xfrm>
            <a:prstGeom prst="rect">
              <a:avLst/>
            </a:prstGeom>
            <a:noFill/>
          </p:spPr>
          <p:txBody>
            <a:bodyPr wrap="square" rtlCol="0">
              <a:spAutoFit/>
            </a:bodyPr>
            <a:lstStyle/>
            <a:p>
              <a:pPr>
                <a:lnSpc>
                  <a:spcPts val="2800"/>
                </a:lnSpc>
                <a:spcBef>
                  <a:spcPts val="400"/>
                </a:spcBef>
                <a:spcAft>
                  <a:spcPts val="600"/>
                </a:spcAft>
              </a:pPr>
              <a:r>
                <a:rPr lang="en-US" altLang="zh-CN" sz="2000" b="1" dirty="0" smtClean="0">
                  <a:solidFill>
                    <a:srgbClr val="7030A0"/>
                  </a:solidFill>
                </a:rPr>
                <a:t>2006  </a:t>
              </a:r>
              <a:r>
                <a:rPr lang="zh-CN" altLang="zh-CN" sz="2000" b="1" dirty="0" smtClean="0">
                  <a:solidFill>
                    <a:srgbClr val="7030A0"/>
                  </a:solidFill>
                </a:rPr>
                <a:t>诺贝尔生理学或医学奖授予两名美国科学家安德鲁一费里和克拉格</a:t>
              </a:r>
              <a:r>
                <a:rPr lang="en-US" altLang="zh-CN" sz="2000" b="1" dirty="0" smtClean="0">
                  <a:solidFill>
                    <a:srgbClr val="7030A0"/>
                  </a:solidFill>
                </a:rPr>
                <a:t>-</a:t>
              </a:r>
              <a:r>
                <a:rPr lang="zh-CN" altLang="zh-CN" sz="2000" b="1" dirty="0" smtClean="0">
                  <a:solidFill>
                    <a:srgbClr val="7030A0"/>
                  </a:solidFill>
                </a:rPr>
                <a:t>米洛，以表彰他们发现了</a:t>
              </a:r>
              <a:r>
                <a:rPr lang="en-US" altLang="zh-CN" sz="2000" b="1" dirty="0" smtClean="0">
                  <a:solidFill>
                    <a:srgbClr val="7030A0"/>
                  </a:solidFill>
                </a:rPr>
                <a:t>RNA</a:t>
              </a:r>
              <a:r>
                <a:rPr lang="zh-CN" altLang="zh-CN" sz="2000" b="1" dirty="0" smtClean="0">
                  <a:solidFill>
                    <a:srgbClr val="7030A0"/>
                  </a:solidFill>
                </a:rPr>
                <a:t>干扰现象。</a:t>
              </a:r>
              <a:r>
                <a:rPr lang="en-US" altLang="zh-CN" sz="2000" b="1" dirty="0" smtClean="0">
                  <a:solidFill>
                    <a:srgbClr val="7030A0"/>
                  </a:solidFill>
                </a:rPr>
                <a:t>RNA</a:t>
              </a:r>
              <a:r>
                <a:rPr lang="zh-CN" altLang="zh-CN" sz="2000" b="1" dirty="0" smtClean="0">
                  <a:solidFill>
                    <a:srgbClr val="7030A0"/>
                  </a:solidFill>
                </a:rPr>
                <a:t>干扰现象是近年新发现的一种自然存在的生物学现象</a:t>
              </a:r>
              <a:r>
                <a:rPr lang="en-US" altLang="zh-CN" sz="2000" b="1" dirty="0" smtClean="0">
                  <a:solidFill>
                    <a:srgbClr val="7030A0"/>
                  </a:solidFill>
                </a:rPr>
                <a:t>,</a:t>
              </a:r>
              <a:r>
                <a:rPr lang="zh-CN" altLang="zh-CN" sz="2000" b="1" dirty="0" smtClean="0">
                  <a:solidFill>
                    <a:srgbClr val="7030A0"/>
                  </a:solidFill>
                </a:rPr>
                <a:t>它是指由与靶</a:t>
              </a:r>
              <a:r>
                <a:rPr lang="en-US" altLang="zh-CN" sz="2000" b="1" dirty="0" smtClean="0">
                  <a:solidFill>
                    <a:srgbClr val="7030A0"/>
                  </a:solidFill>
                </a:rPr>
                <a:t>mRNA</a:t>
              </a:r>
              <a:r>
                <a:rPr lang="zh-CN" altLang="zh-CN" sz="2000" b="1" dirty="0" smtClean="0">
                  <a:solidFill>
                    <a:srgbClr val="7030A0"/>
                  </a:solidFill>
                </a:rPr>
                <a:t>序列相互补的双链</a:t>
              </a:r>
              <a:r>
                <a:rPr lang="en-US" altLang="zh-CN" sz="2000" b="1" dirty="0" smtClean="0">
                  <a:solidFill>
                    <a:srgbClr val="7030A0"/>
                  </a:solidFill>
                </a:rPr>
                <a:t>RNA</a:t>
              </a:r>
              <a:r>
                <a:rPr lang="zh-CN" altLang="zh-CN" sz="2000" b="1" dirty="0" smtClean="0">
                  <a:solidFill>
                    <a:srgbClr val="7030A0"/>
                  </a:solidFill>
                </a:rPr>
                <a:t>介导的使</a:t>
              </a:r>
              <a:r>
                <a:rPr lang="en-US" altLang="zh-CN" sz="2000" b="1" dirty="0" smtClean="0">
                  <a:solidFill>
                    <a:srgbClr val="7030A0"/>
                  </a:solidFill>
                </a:rPr>
                <a:t>mRNA</a:t>
              </a:r>
              <a:r>
                <a:rPr lang="zh-CN" altLang="zh-CN" sz="2000" b="1" dirty="0" smtClean="0">
                  <a:solidFill>
                    <a:srgbClr val="7030A0"/>
                  </a:solidFill>
                </a:rPr>
                <a:t>降解，并导致转录后基因沉默的一种</a:t>
              </a:r>
              <a:r>
                <a:rPr lang="zh-CN" altLang="en-US" sz="2000" b="1" dirty="0" smtClean="0">
                  <a:solidFill>
                    <a:srgbClr val="7030A0"/>
                  </a:solidFill>
                </a:rPr>
                <a:t>机</a:t>
              </a:r>
              <a:r>
                <a:rPr lang="zh-CN" altLang="zh-CN" sz="2000" b="1" dirty="0" smtClean="0">
                  <a:solidFill>
                    <a:srgbClr val="7030A0"/>
                  </a:solidFill>
                </a:rPr>
                <a:t>制。 </a:t>
              </a:r>
              <a:r>
                <a:rPr lang="en-US" altLang="zh-CN" sz="2000" b="1" dirty="0" smtClean="0">
                  <a:solidFill>
                    <a:srgbClr val="7030A0"/>
                  </a:solidFill>
                </a:rPr>
                <a:t> </a:t>
              </a:r>
              <a:endParaRPr lang="zh-CN" altLang="zh-CN" sz="2000" b="1" dirty="0" smtClean="0">
                <a:solidFill>
                  <a:srgbClr val="7030A0"/>
                </a:solidFill>
              </a:endParaRPr>
            </a:p>
            <a:p>
              <a:pPr>
                <a:lnSpc>
                  <a:spcPts val="2800"/>
                </a:lnSpc>
                <a:spcBef>
                  <a:spcPts val="400"/>
                </a:spcBef>
                <a:spcAft>
                  <a:spcPts val="600"/>
                </a:spcAft>
              </a:pPr>
              <a:r>
                <a:rPr lang="en-US" altLang="zh-CN" sz="2000" b="1" dirty="0" smtClean="0">
                  <a:solidFill>
                    <a:srgbClr val="7030A0"/>
                  </a:solidFill>
                </a:rPr>
                <a:t>2007  </a:t>
              </a:r>
              <a:r>
                <a:rPr lang="zh-CN" altLang="zh-CN" sz="2000" b="1" dirty="0" smtClean="0">
                  <a:solidFill>
                    <a:srgbClr val="7030A0"/>
                  </a:solidFill>
                </a:rPr>
                <a:t>诺贝尔生理学或医学奖分别授予两名美国人马里奥</a:t>
              </a:r>
              <a:r>
                <a:rPr lang="en-US" altLang="zh-CN" sz="2000" b="1" dirty="0" smtClean="0">
                  <a:solidFill>
                    <a:srgbClr val="7030A0"/>
                  </a:solidFill>
                </a:rPr>
                <a:t>·</a:t>
              </a:r>
              <a:r>
                <a:rPr lang="zh-CN" altLang="zh-CN" sz="2000" b="1" dirty="0" smtClean="0">
                  <a:solidFill>
                    <a:srgbClr val="7030A0"/>
                  </a:solidFill>
                </a:rPr>
                <a:t>卡佩基、奥利弗</a:t>
              </a:r>
              <a:r>
                <a:rPr lang="en-US" altLang="zh-CN" sz="2000" b="1" dirty="0" smtClean="0">
                  <a:solidFill>
                    <a:srgbClr val="7030A0"/>
                  </a:solidFill>
                </a:rPr>
                <a:t>·</a:t>
              </a:r>
              <a:r>
                <a:rPr lang="zh-CN" altLang="zh-CN" sz="2000" b="1" dirty="0" smtClean="0">
                  <a:solidFill>
                    <a:srgbClr val="7030A0"/>
                  </a:solidFill>
                </a:rPr>
                <a:t>史密斯和一名英国人马丁</a:t>
              </a:r>
              <a:r>
                <a:rPr lang="en-US" altLang="zh-CN" sz="2000" b="1" dirty="0" smtClean="0">
                  <a:solidFill>
                    <a:srgbClr val="7030A0"/>
                  </a:solidFill>
                </a:rPr>
                <a:t>·</a:t>
              </a:r>
              <a:r>
                <a:rPr lang="zh-CN" altLang="zh-CN" sz="2000" b="1" dirty="0" smtClean="0">
                  <a:solidFill>
                    <a:srgbClr val="7030A0"/>
                  </a:solidFill>
                </a:rPr>
                <a:t>埃文斯。他们的获奖原因是其研究为</a:t>
              </a:r>
              <a:r>
                <a:rPr lang="en-US" altLang="zh-CN" sz="2000" b="1" dirty="0" smtClean="0">
                  <a:solidFill>
                    <a:srgbClr val="7030A0"/>
                  </a:solidFill>
                </a:rPr>
                <a:t>“</a:t>
              </a:r>
              <a:r>
                <a:rPr lang="zh-CN" altLang="zh-CN" sz="2000" b="1" dirty="0" smtClean="0">
                  <a:solidFill>
                    <a:srgbClr val="7030A0"/>
                  </a:solidFill>
                </a:rPr>
                <a:t>基因靶向</a:t>
              </a:r>
              <a:r>
                <a:rPr lang="en-US" altLang="zh-CN" sz="2000" b="1" dirty="0" smtClean="0">
                  <a:solidFill>
                    <a:srgbClr val="7030A0"/>
                  </a:solidFill>
                </a:rPr>
                <a:t>”</a:t>
              </a:r>
              <a:r>
                <a:rPr lang="zh-CN" altLang="zh-CN" sz="2000" b="1" dirty="0" smtClean="0">
                  <a:solidFill>
                    <a:srgbClr val="7030A0"/>
                  </a:solidFill>
                </a:rPr>
                <a:t>技术的发展奠定了基础。这种技术利用胚胎干细胞，改造老鼠体内的特定基因。</a:t>
              </a:r>
            </a:p>
            <a:p>
              <a:pPr>
                <a:lnSpc>
                  <a:spcPts val="2800"/>
                </a:lnSpc>
                <a:spcBef>
                  <a:spcPts val="400"/>
                </a:spcBef>
                <a:spcAft>
                  <a:spcPts val="600"/>
                </a:spcAft>
              </a:pPr>
              <a:r>
                <a:rPr lang="en-US" altLang="zh-CN" sz="2000" b="1" dirty="0" smtClean="0">
                  <a:solidFill>
                    <a:srgbClr val="7030A0"/>
                  </a:solidFill>
                </a:rPr>
                <a:t>2008  </a:t>
              </a:r>
              <a:r>
                <a:rPr lang="zh-CN" altLang="zh-CN" sz="2000" b="1" dirty="0" smtClean="0">
                  <a:solidFill>
                    <a:srgbClr val="7030A0"/>
                  </a:solidFill>
                </a:rPr>
                <a:t>法国科学家西诺西（</a:t>
              </a:r>
              <a:r>
                <a:rPr lang="en-US" altLang="zh-CN" sz="2000" b="1" dirty="0" smtClean="0">
                  <a:solidFill>
                    <a:srgbClr val="7030A0"/>
                  </a:solidFill>
                </a:rPr>
                <a:t>Francoise </a:t>
              </a:r>
              <a:r>
                <a:rPr lang="en-US" altLang="zh-CN" sz="2000" b="1" dirty="0" err="1" smtClean="0">
                  <a:solidFill>
                    <a:srgbClr val="7030A0"/>
                  </a:solidFill>
                </a:rPr>
                <a:t>Barre-Sinoussi</a:t>
              </a:r>
              <a:r>
                <a:rPr lang="zh-CN" altLang="zh-CN" sz="2000" b="1" dirty="0" smtClean="0">
                  <a:solidFill>
                    <a:srgbClr val="7030A0"/>
                  </a:solidFill>
                </a:rPr>
                <a:t>）和蒙塔尼（</a:t>
              </a:r>
              <a:r>
                <a:rPr lang="en-US" altLang="zh-CN" sz="2000" b="1" dirty="0" smtClean="0">
                  <a:solidFill>
                    <a:srgbClr val="7030A0"/>
                  </a:solidFill>
                </a:rPr>
                <a:t>Luc </a:t>
              </a:r>
              <a:r>
                <a:rPr lang="en-US" altLang="zh-CN" sz="2000" b="1" dirty="0" err="1" smtClean="0">
                  <a:solidFill>
                    <a:srgbClr val="7030A0"/>
                  </a:solidFill>
                </a:rPr>
                <a:t>Montagnier</a:t>
              </a:r>
              <a:r>
                <a:rPr lang="zh-CN" altLang="zh-CN" sz="2000" b="1" dirty="0" smtClean="0">
                  <a:solidFill>
                    <a:srgbClr val="7030A0"/>
                  </a:solidFill>
                </a:rPr>
                <a:t>）：发现了人乳头状瘤病毒和艾滋病病毒</a:t>
              </a:r>
            </a:p>
            <a:p>
              <a:r>
                <a:rPr lang="en-US" altLang="zh-CN" sz="2000" dirty="0" smtClean="0"/>
                <a:t> </a:t>
              </a:r>
              <a:endParaRPr lang="zh-CN" altLang="zh-CN" sz="2000" dirty="0" smtClean="0"/>
            </a:p>
            <a:p>
              <a:r>
                <a:rPr lang="en-US" altLang="zh-CN" sz="2400" dirty="0" smtClean="0"/>
                <a:t> </a:t>
              </a:r>
              <a:endParaRPr lang="zh-CN" altLang="zh-CN" sz="2400" dirty="0" smtClean="0"/>
            </a:p>
            <a:p>
              <a:endParaRPr lang="zh-CN" altLang="en-US" sz="2400" dirty="0"/>
            </a:p>
          </p:txBody>
        </p:sp>
      </p:gr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1472" y="428604"/>
            <a:ext cx="5357850" cy="646331"/>
          </a:xfrm>
          <a:prstGeom prst="rect">
            <a:avLst/>
          </a:prstGeom>
          <a:noFill/>
        </p:spPr>
        <p:txBody>
          <a:bodyPr wrap="square" rtlCol="0">
            <a:spAutoFit/>
          </a:bodyPr>
          <a:lstStyle/>
          <a:p>
            <a:r>
              <a:rPr lang="en-US" altLang="zh-CN" sz="3600" b="1" dirty="0" smtClean="0">
                <a:effectLst>
                  <a:outerShdw blurRad="38100" dist="38100" dir="2700000" algn="tl">
                    <a:srgbClr val="000000">
                      <a:alpha val="43137"/>
                    </a:srgbClr>
                  </a:outerShdw>
                </a:effectLst>
              </a:rPr>
              <a:t>1.1 </a:t>
            </a:r>
            <a:r>
              <a:rPr lang="zh-CN" altLang="en-US" sz="3600" b="1" dirty="0" smtClean="0">
                <a:effectLst>
                  <a:outerShdw blurRad="38100" dist="38100" dir="2700000" algn="tl">
                    <a:srgbClr val="000000">
                      <a:alpha val="43137"/>
                    </a:srgbClr>
                  </a:outerShdw>
                </a:effectLst>
              </a:rPr>
              <a:t>细胞的观察与测量</a:t>
            </a:r>
            <a:endParaRPr lang="zh-CN" altLang="en-US" sz="3600" b="1" dirty="0">
              <a:effectLst>
                <a:outerShdw blurRad="38100" dist="38100" dir="2700000" algn="tl">
                  <a:srgbClr val="000000">
                    <a:alpha val="43137"/>
                  </a:srgbClr>
                </a:outerShdw>
              </a:effectLst>
            </a:endParaRPr>
          </a:p>
        </p:txBody>
      </p:sp>
      <p:grpSp>
        <p:nvGrpSpPr>
          <p:cNvPr id="6" name="组合 5"/>
          <p:cNvGrpSpPr/>
          <p:nvPr/>
        </p:nvGrpSpPr>
        <p:grpSpPr>
          <a:xfrm>
            <a:off x="214282" y="1071546"/>
            <a:ext cx="8715436" cy="5561553"/>
            <a:chOff x="214282" y="1071546"/>
            <a:chExt cx="8715436" cy="5561553"/>
          </a:xfrm>
        </p:grpSpPr>
        <p:pic>
          <p:nvPicPr>
            <p:cNvPr id="40962" name="Picture 2" descr="http://t12.baidu.com/it/u=2619138563,1812030612&amp;fm=59"/>
            <p:cNvPicPr>
              <a:picLocks noChangeAspect="1" noChangeArrowheads="1"/>
            </p:cNvPicPr>
            <p:nvPr/>
          </p:nvPicPr>
          <p:blipFill>
            <a:blip r:embed="rId2" cstate="print"/>
            <a:srcRect/>
            <a:stretch>
              <a:fillRect/>
            </a:stretch>
          </p:blipFill>
          <p:spPr bwMode="auto">
            <a:xfrm>
              <a:off x="214282" y="1071546"/>
              <a:ext cx="8715436" cy="5561553"/>
            </a:xfrm>
            <a:prstGeom prst="rect">
              <a:avLst/>
            </a:prstGeom>
            <a:noFill/>
          </p:spPr>
        </p:pic>
        <p:sp>
          <p:nvSpPr>
            <p:cNvPr id="5" name="TextBox 4"/>
            <p:cNvSpPr txBox="1"/>
            <p:nvPr/>
          </p:nvSpPr>
          <p:spPr>
            <a:xfrm>
              <a:off x="571472" y="1714488"/>
              <a:ext cx="8072494" cy="4549964"/>
            </a:xfrm>
            <a:prstGeom prst="rect">
              <a:avLst/>
            </a:prstGeom>
            <a:noFill/>
          </p:spPr>
          <p:txBody>
            <a:bodyPr wrap="square" rtlCol="0">
              <a:spAutoFit/>
            </a:bodyPr>
            <a:lstStyle/>
            <a:p>
              <a:pPr>
                <a:lnSpc>
                  <a:spcPts val="3400"/>
                </a:lnSpc>
                <a:spcBef>
                  <a:spcPts val="600"/>
                </a:spcBef>
                <a:spcAft>
                  <a:spcPts val="600"/>
                </a:spcAft>
              </a:pPr>
              <a:r>
                <a:rPr lang="zh-CN" altLang="zh-CN" sz="2400" dirty="0" smtClean="0"/>
                <a:t>一、显微镜结构</a:t>
              </a:r>
            </a:p>
            <a:p>
              <a:pPr>
                <a:lnSpc>
                  <a:spcPts val="3400"/>
                </a:lnSpc>
                <a:spcBef>
                  <a:spcPts val="600"/>
                </a:spcBef>
                <a:spcAft>
                  <a:spcPts val="600"/>
                </a:spcAft>
              </a:pPr>
              <a:r>
                <a:rPr lang="zh-CN" altLang="zh-CN" sz="2400" dirty="0" smtClean="0"/>
                <a:t>遮光器：有大小不等的光圈，用来调节光线强弱。光强时用较小光圈，光弱时，用较大光圈。</a:t>
              </a:r>
            </a:p>
            <a:p>
              <a:pPr>
                <a:lnSpc>
                  <a:spcPts val="3400"/>
                </a:lnSpc>
                <a:spcBef>
                  <a:spcPts val="600"/>
                </a:spcBef>
                <a:spcAft>
                  <a:spcPts val="600"/>
                </a:spcAft>
              </a:pPr>
              <a:r>
                <a:rPr lang="zh-CN" altLang="zh-CN" sz="2400" dirty="0" smtClean="0"/>
                <a:t>反光镜：有平面镜和凹面镜。光强时使用平面镜，光弱时使用凹面镜。</a:t>
              </a:r>
            </a:p>
            <a:p>
              <a:pPr>
                <a:lnSpc>
                  <a:spcPts val="3400"/>
                </a:lnSpc>
                <a:spcBef>
                  <a:spcPts val="600"/>
                </a:spcBef>
                <a:spcAft>
                  <a:spcPts val="600"/>
                </a:spcAft>
              </a:pPr>
              <a:r>
                <a:rPr lang="zh-CN" altLang="zh-CN" sz="2400" dirty="0" smtClean="0"/>
                <a:t>粗准焦螺旋：转动时，可以大幅度升降镜筒；</a:t>
              </a:r>
              <a:endParaRPr lang="en-US" altLang="zh-CN" sz="2400" dirty="0" smtClean="0"/>
            </a:p>
            <a:p>
              <a:pPr>
                <a:lnSpc>
                  <a:spcPts val="3400"/>
                </a:lnSpc>
                <a:spcBef>
                  <a:spcPts val="600"/>
                </a:spcBef>
                <a:spcAft>
                  <a:spcPts val="600"/>
                </a:spcAft>
              </a:pPr>
              <a:r>
                <a:rPr lang="zh-CN" altLang="zh-CN" sz="2400" dirty="0" smtClean="0"/>
                <a:t>细准焦螺旋：转动时，镜筒升降幅度较小，在找到物象后，为了使物象更清晰，、转动细准焦螺旋。</a:t>
              </a:r>
            </a:p>
            <a:p>
              <a:endParaRPr lang="zh-CN" altLang="en-US" dirty="0"/>
            </a:p>
          </p:txBody>
        </p:sp>
      </p:gr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71472" y="428604"/>
            <a:ext cx="5357850" cy="646331"/>
          </a:xfrm>
          <a:prstGeom prst="rect">
            <a:avLst/>
          </a:prstGeom>
          <a:noFill/>
        </p:spPr>
        <p:txBody>
          <a:bodyPr wrap="square" rtlCol="0">
            <a:spAutoFit/>
          </a:bodyPr>
          <a:lstStyle/>
          <a:p>
            <a:r>
              <a:rPr lang="en-US" altLang="zh-CN" sz="3600" b="1" dirty="0" smtClean="0">
                <a:effectLst>
                  <a:outerShdw blurRad="38100" dist="38100" dir="2700000" algn="tl">
                    <a:srgbClr val="000000">
                      <a:alpha val="43137"/>
                    </a:srgbClr>
                  </a:outerShdw>
                </a:effectLst>
              </a:rPr>
              <a:t>1.1 </a:t>
            </a:r>
            <a:r>
              <a:rPr lang="zh-CN" altLang="en-US" sz="3600" b="1" dirty="0" smtClean="0">
                <a:effectLst>
                  <a:outerShdw blurRad="38100" dist="38100" dir="2700000" algn="tl">
                    <a:srgbClr val="000000">
                      <a:alpha val="43137"/>
                    </a:srgbClr>
                  </a:outerShdw>
                </a:effectLst>
              </a:rPr>
              <a:t>细胞的观察与测量</a:t>
            </a:r>
            <a:endParaRPr lang="zh-CN" altLang="en-US" sz="3600" b="1" dirty="0">
              <a:effectLst>
                <a:outerShdw blurRad="38100" dist="38100" dir="2700000" algn="tl">
                  <a:srgbClr val="000000">
                    <a:alpha val="43137"/>
                  </a:srgbClr>
                </a:outerShdw>
              </a:effectLst>
            </a:endParaRPr>
          </a:p>
        </p:txBody>
      </p:sp>
      <p:grpSp>
        <p:nvGrpSpPr>
          <p:cNvPr id="6" name="组合 5"/>
          <p:cNvGrpSpPr/>
          <p:nvPr/>
        </p:nvGrpSpPr>
        <p:grpSpPr>
          <a:xfrm>
            <a:off x="214282" y="1071546"/>
            <a:ext cx="8715436" cy="5579132"/>
            <a:chOff x="214282" y="1071546"/>
            <a:chExt cx="8715436" cy="5579132"/>
          </a:xfrm>
        </p:grpSpPr>
        <p:pic>
          <p:nvPicPr>
            <p:cNvPr id="40962" name="Picture 2" descr="http://t12.baidu.com/it/u=2619138563,1812030612&amp;fm=59"/>
            <p:cNvPicPr>
              <a:picLocks noChangeAspect="1" noChangeArrowheads="1"/>
            </p:cNvPicPr>
            <p:nvPr/>
          </p:nvPicPr>
          <p:blipFill>
            <a:blip r:embed="rId2" cstate="print"/>
            <a:srcRect/>
            <a:stretch>
              <a:fillRect/>
            </a:stretch>
          </p:blipFill>
          <p:spPr bwMode="auto">
            <a:xfrm>
              <a:off x="214282" y="1071546"/>
              <a:ext cx="8715436" cy="5561553"/>
            </a:xfrm>
            <a:prstGeom prst="rect">
              <a:avLst/>
            </a:prstGeom>
            <a:noFill/>
          </p:spPr>
        </p:pic>
        <p:sp>
          <p:nvSpPr>
            <p:cNvPr id="5" name="TextBox 4"/>
            <p:cNvSpPr txBox="1"/>
            <p:nvPr/>
          </p:nvSpPr>
          <p:spPr>
            <a:xfrm>
              <a:off x="714348" y="1428736"/>
              <a:ext cx="7643866" cy="5221942"/>
            </a:xfrm>
            <a:prstGeom prst="rect">
              <a:avLst/>
            </a:prstGeom>
            <a:noFill/>
          </p:spPr>
          <p:txBody>
            <a:bodyPr wrap="square" rtlCol="0">
              <a:spAutoFit/>
            </a:bodyPr>
            <a:lstStyle/>
            <a:p>
              <a:pPr>
                <a:lnSpc>
                  <a:spcPts val="3400"/>
                </a:lnSpc>
                <a:spcBef>
                  <a:spcPts val="600"/>
                </a:spcBef>
                <a:spcAft>
                  <a:spcPts val="600"/>
                </a:spcAft>
              </a:pPr>
              <a:r>
                <a:rPr lang="zh-CN" altLang="zh-CN" sz="2400" dirty="0" smtClean="0"/>
                <a:t>二、显微镜的使用</a:t>
              </a:r>
            </a:p>
            <a:p>
              <a:pPr>
                <a:lnSpc>
                  <a:spcPts val="3400"/>
                </a:lnSpc>
                <a:spcBef>
                  <a:spcPts val="600"/>
                </a:spcBef>
                <a:spcAft>
                  <a:spcPts val="600"/>
                </a:spcAft>
              </a:pPr>
              <a:r>
                <a:rPr lang="zh-CN" altLang="zh-CN" sz="2400" b="1" dirty="0" smtClean="0">
                  <a:solidFill>
                    <a:srgbClr val="FF0000"/>
                  </a:solidFill>
                </a:rPr>
                <a:t>1、从目镜内看到的物像是倒像。</a:t>
              </a:r>
              <a:r>
                <a:rPr lang="zh-CN" altLang="zh-CN" sz="2400" dirty="0" smtClean="0"/>
                <a:t>例：在显微镜视野中看到一个“d”，在透明纸上写的是“p”</a:t>
              </a:r>
            </a:p>
            <a:p>
              <a:pPr>
                <a:lnSpc>
                  <a:spcPts val="3400"/>
                </a:lnSpc>
                <a:spcBef>
                  <a:spcPts val="600"/>
                </a:spcBef>
                <a:spcAft>
                  <a:spcPts val="600"/>
                </a:spcAft>
              </a:pPr>
              <a:r>
                <a:rPr lang="zh-CN" altLang="zh-CN" sz="2400" b="1" dirty="0" smtClean="0">
                  <a:solidFill>
                    <a:srgbClr val="FF0000"/>
                  </a:solidFill>
                </a:rPr>
                <a:t>2、放大倍数＝物镜倍数×目镜倍数</a:t>
              </a:r>
            </a:p>
            <a:p>
              <a:pPr>
                <a:lnSpc>
                  <a:spcPts val="3400"/>
                </a:lnSpc>
                <a:spcBef>
                  <a:spcPts val="600"/>
                </a:spcBef>
                <a:spcAft>
                  <a:spcPts val="600"/>
                </a:spcAft>
              </a:pPr>
              <a:r>
                <a:rPr lang="zh-CN" altLang="zh-CN" sz="2400" dirty="0" smtClean="0"/>
                <a:t>3、放在显微镜下观察的生物标本，</a:t>
              </a:r>
              <a:r>
                <a:rPr lang="zh-CN" altLang="zh-CN" sz="2400" b="1" dirty="0" smtClean="0">
                  <a:solidFill>
                    <a:srgbClr val="FF0000"/>
                  </a:solidFill>
                </a:rPr>
                <a:t>要薄而透明</a:t>
              </a:r>
              <a:r>
                <a:rPr lang="zh-CN" altLang="zh-CN" sz="2400" dirty="0" smtClean="0"/>
                <a:t>。放大倍数越大，看到细胞越大，个数越少；放大倍数越小，看到细胞越小，个数越多。</a:t>
              </a:r>
            </a:p>
            <a:p>
              <a:pPr>
                <a:lnSpc>
                  <a:spcPts val="3400"/>
                </a:lnSpc>
                <a:spcBef>
                  <a:spcPts val="600"/>
                </a:spcBef>
                <a:spcAft>
                  <a:spcPts val="600"/>
                </a:spcAft>
              </a:pPr>
              <a:r>
                <a:rPr lang="zh-CN" altLang="zh-CN" sz="2400" dirty="0" smtClean="0"/>
                <a:t>4、在目镜内看到物像在视野的</a:t>
              </a:r>
              <a:r>
                <a:rPr lang="zh-CN" altLang="zh-CN" sz="2400" b="1" u="sng" dirty="0" smtClean="0">
                  <a:solidFill>
                    <a:srgbClr val="FF0000"/>
                  </a:solidFill>
                </a:rPr>
                <a:t>左上方</a:t>
              </a:r>
              <a:r>
                <a:rPr lang="zh-CN" altLang="zh-CN" sz="2400" b="1" dirty="0" smtClean="0">
                  <a:solidFill>
                    <a:srgbClr val="FF0000"/>
                  </a:solidFill>
                </a:rPr>
                <a:t>，</a:t>
              </a:r>
              <a:r>
                <a:rPr lang="zh-CN" altLang="zh-CN" sz="2400" dirty="0" smtClean="0"/>
                <a:t>要想把物像移到正中央，要把玻片往</a:t>
              </a:r>
              <a:r>
                <a:rPr lang="zh-CN" altLang="zh-CN" sz="2400" b="1" u="sng" dirty="0" smtClean="0">
                  <a:solidFill>
                    <a:srgbClr val="FF0000"/>
                  </a:solidFill>
                </a:rPr>
                <a:t>左上方</a:t>
              </a:r>
              <a:r>
                <a:rPr lang="zh-CN" altLang="zh-CN" sz="2400" dirty="0" smtClean="0"/>
                <a:t>移动。</a:t>
              </a:r>
            </a:p>
            <a:p>
              <a:pPr>
                <a:lnSpc>
                  <a:spcPts val="3400"/>
                </a:lnSpc>
                <a:spcBef>
                  <a:spcPts val="600"/>
                </a:spcBef>
                <a:spcAft>
                  <a:spcPts val="600"/>
                </a:spcAft>
              </a:pPr>
              <a:endParaRPr lang="zh-CN" altLang="en-US" sz="2400" dirty="0"/>
            </a:p>
          </p:txBody>
        </p:sp>
      </p:gr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500034" y="142852"/>
            <a:ext cx="5357850" cy="646331"/>
          </a:xfrm>
          <a:prstGeom prst="rect">
            <a:avLst/>
          </a:prstGeom>
          <a:noFill/>
        </p:spPr>
        <p:txBody>
          <a:bodyPr wrap="square" rtlCol="0">
            <a:spAutoFit/>
          </a:bodyPr>
          <a:lstStyle/>
          <a:p>
            <a:r>
              <a:rPr lang="en-US" altLang="zh-CN" sz="3600" b="1" dirty="0" smtClean="0">
                <a:effectLst>
                  <a:outerShdw blurRad="38100" dist="38100" dir="2700000" algn="tl">
                    <a:srgbClr val="000000">
                      <a:alpha val="43137"/>
                    </a:srgbClr>
                  </a:outerShdw>
                </a:effectLst>
              </a:rPr>
              <a:t>1.1 </a:t>
            </a:r>
            <a:r>
              <a:rPr lang="zh-CN" altLang="en-US" sz="3600" b="1" dirty="0" smtClean="0">
                <a:effectLst>
                  <a:outerShdw blurRad="38100" dist="38100" dir="2700000" algn="tl">
                    <a:srgbClr val="000000">
                      <a:alpha val="43137"/>
                    </a:srgbClr>
                  </a:outerShdw>
                </a:effectLst>
              </a:rPr>
              <a:t>细胞的观察与测量</a:t>
            </a:r>
            <a:endParaRPr lang="zh-CN" altLang="en-US" sz="3600" b="1" dirty="0">
              <a:effectLst>
                <a:outerShdw blurRad="38100" dist="38100" dir="2700000" algn="tl">
                  <a:srgbClr val="000000">
                    <a:alpha val="43137"/>
                  </a:srgbClr>
                </a:outerShdw>
              </a:effectLst>
            </a:endParaRPr>
          </a:p>
        </p:txBody>
      </p:sp>
      <p:grpSp>
        <p:nvGrpSpPr>
          <p:cNvPr id="11" name="组合 10"/>
          <p:cNvGrpSpPr/>
          <p:nvPr/>
        </p:nvGrpSpPr>
        <p:grpSpPr>
          <a:xfrm>
            <a:off x="92715" y="857232"/>
            <a:ext cx="9051285" cy="5775867"/>
            <a:chOff x="92715" y="857232"/>
            <a:chExt cx="9051285" cy="5775867"/>
          </a:xfrm>
        </p:grpSpPr>
        <p:pic>
          <p:nvPicPr>
            <p:cNvPr id="40962" name="Picture 2" descr="http://t12.baidu.com/it/u=2619138563,1812030612&amp;fm=59"/>
            <p:cNvPicPr>
              <a:picLocks noChangeAspect="1" noChangeArrowheads="1"/>
            </p:cNvPicPr>
            <p:nvPr/>
          </p:nvPicPr>
          <p:blipFill>
            <a:blip r:embed="rId2" cstate="print"/>
            <a:srcRect/>
            <a:stretch>
              <a:fillRect/>
            </a:stretch>
          </p:blipFill>
          <p:spPr bwMode="auto">
            <a:xfrm>
              <a:off x="92715" y="857232"/>
              <a:ext cx="9051285" cy="5775867"/>
            </a:xfrm>
            <a:prstGeom prst="rect">
              <a:avLst/>
            </a:prstGeom>
            <a:noFill/>
          </p:spPr>
        </p:pic>
        <p:sp>
          <p:nvSpPr>
            <p:cNvPr id="10" name="TextBox 9"/>
            <p:cNvSpPr txBox="1"/>
            <p:nvPr/>
          </p:nvSpPr>
          <p:spPr>
            <a:xfrm>
              <a:off x="285720" y="1230819"/>
              <a:ext cx="8572560" cy="5191165"/>
            </a:xfrm>
            <a:prstGeom prst="rect">
              <a:avLst/>
            </a:prstGeom>
            <a:noFill/>
          </p:spPr>
          <p:txBody>
            <a:bodyPr wrap="square" rtlCol="0">
              <a:spAutoFit/>
            </a:bodyPr>
            <a:lstStyle/>
            <a:p>
              <a:pPr>
                <a:lnSpc>
                  <a:spcPts val="3400"/>
                </a:lnSpc>
                <a:spcBef>
                  <a:spcPts val="400"/>
                </a:spcBef>
                <a:spcAft>
                  <a:spcPts val="400"/>
                </a:spcAft>
              </a:pPr>
              <a:r>
                <a:rPr lang="zh-CN" altLang="zh-CN" sz="2400" dirty="0" smtClean="0"/>
                <a:t>三、正确的显微镜操作步骤</a:t>
              </a:r>
            </a:p>
            <a:p>
              <a:pPr>
                <a:lnSpc>
                  <a:spcPts val="3400"/>
                </a:lnSpc>
                <a:spcBef>
                  <a:spcPts val="400"/>
                </a:spcBef>
                <a:spcAft>
                  <a:spcPts val="400"/>
                </a:spcAft>
              </a:pPr>
              <a:r>
                <a:rPr lang="zh-CN" altLang="zh-CN" sz="2400" b="1" dirty="0" smtClean="0">
                  <a:solidFill>
                    <a:srgbClr val="FF0000"/>
                  </a:solidFill>
                </a:rPr>
                <a:t>①取镜和安放。</a:t>
              </a:r>
              <a:r>
                <a:rPr lang="zh-CN" altLang="zh-CN" sz="2400" dirty="0" smtClean="0"/>
                <a:t>右手握住镜臂，左手托住镜座。放在实验台略偏左的地方，装好物镜和目镜</a:t>
              </a:r>
            </a:p>
            <a:p>
              <a:pPr>
                <a:lnSpc>
                  <a:spcPts val="3400"/>
                </a:lnSpc>
                <a:spcBef>
                  <a:spcPts val="400"/>
                </a:spcBef>
                <a:spcAft>
                  <a:spcPts val="400"/>
                </a:spcAft>
              </a:pPr>
              <a:r>
                <a:rPr lang="zh-CN" altLang="zh-CN" sz="2400" b="1" dirty="0" smtClean="0">
                  <a:solidFill>
                    <a:srgbClr val="FF0000"/>
                  </a:solidFill>
                </a:rPr>
                <a:t>②对光。</a:t>
              </a:r>
              <a:r>
                <a:rPr lang="zh-CN" altLang="zh-CN" sz="2400" dirty="0" smtClean="0"/>
                <a:t>转动转换器，使低倍物镜对准通光孔。转动反光镜，使光线通过通光孔反射到镜筒内，通过目镜可以看到白亮的圆形视野。光强时使用平面镜，光弱时使用凹面镜。</a:t>
              </a:r>
            </a:p>
            <a:p>
              <a:pPr>
                <a:lnSpc>
                  <a:spcPts val="3400"/>
                </a:lnSpc>
                <a:spcBef>
                  <a:spcPts val="400"/>
                </a:spcBef>
                <a:spcAft>
                  <a:spcPts val="400"/>
                </a:spcAft>
              </a:pPr>
              <a:r>
                <a:rPr lang="zh-CN" altLang="zh-CN" sz="2400" b="1" dirty="0" smtClean="0">
                  <a:solidFill>
                    <a:srgbClr val="FF0000"/>
                  </a:solidFill>
                </a:rPr>
                <a:t>③调焦。</a:t>
              </a:r>
              <a:r>
                <a:rPr lang="zh-CN" altLang="zh-CN" sz="2400" dirty="0" smtClean="0"/>
                <a:t>转动粗准焦螺旋，使镜筒缓缓下降（</a:t>
              </a:r>
              <a:r>
                <a:rPr lang="zh-CN" altLang="zh-CN" sz="2400" u="sng" dirty="0" smtClean="0">
                  <a:solidFill>
                    <a:srgbClr val="FF0000"/>
                  </a:solidFill>
                </a:rPr>
                <a:t>此时眼睛一定要看着物镜）。</a:t>
              </a:r>
            </a:p>
            <a:p>
              <a:pPr>
                <a:lnSpc>
                  <a:spcPts val="3400"/>
                </a:lnSpc>
                <a:spcBef>
                  <a:spcPts val="400"/>
                </a:spcBef>
                <a:spcAft>
                  <a:spcPts val="400"/>
                </a:spcAft>
              </a:pPr>
              <a:r>
                <a:rPr lang="zh-CN" altLang="zh-CN" sz="2400" b="1" dirty="0" smtClean="0">
                  <a:solidFill>
                    <a:srgbClr val="FF0000"/>
                  </a:solidFill>
                </a:rPr>
                <a:t>④观察。</a:t>
              </a:r>
              <a:r>
                <a:rPr lang="zh-CN" altLang="zh-CN" sz="2400" dirty="0" smtClean="0"/>
                <a:t>使镜筒缓缓上升直到看清物像，再略微转动</a:t>
              </a:r>
              <a:r>
                <a:rPr lang="zh-CN" altLang="zh-CN" sz="2400" u="sng" dirty="0" smtClean="0">
                  <a:solidFill>
                    <a:srgbClr val="FF0000"/>
                  </a:solidFill>
                </a:rPr>
                <a:t>细准焦螺旋</a:t>
              </a:r>
              <a:r>
                <a:rPr lang="zh-CN" altLang="zh-CN" sz="2400" dirty="0" smtClean="0"/>
                <a:t>，使看到的物像更加清晰。</a:t>
              </a:r>
            </a:p>
            <a:p>
              <a:endParaRPr lang="zh-CN" altLang="en-US" dirty="0"/>
            </a:p>
          </p:txBody>
        </p:sp>
      </p:gr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8596" y="142852"/>
            <a:ext cx="7715304" cy="646331"/>
          </a:xfrm>
          <a:prstGeom prst="rect">
            <a:avLst/>
          </a:prstGeom>
          <a:noFill/>
        </p:spPr>
        <p:txBody>
          <a:bodyPr wrap="square" rtlCol="0">
            <a:spAutoFit/>
          </a:bodyPr>
          <a:lstStyle/>
          <a:p>
            <a:r>
              <a:rPr lang="zh-CN" altLang="en-US" sz="3600" b="1" dirty="0" smtClean="0">
                <a:latin typeface="+mj-ea"/>
                <a:ea typeface="+mj-ea"/>
              </a:rPr>
              <a:t>生命科学探究的基本步骤</a:t>
            </a:r>
            <a:endParaRPr lang="zh-CN" altLang="en-US" sz="3600" b="1" dirty="0">
              <a:latin typeface="+mj-ea"/>
              <a:ea typeface="+mj-ea"/>
            </a:endParaRPr>
          </a:p>
        </p:txBody>
      </p:sp>
      <p:grpSp>
        <p:nvGrpSpPr>
          <p:cNvPr id="6" name="组合 5"/>
          <p:cNvGrpSpPr/>
          <p:nvPr/>
        </p:nvGrpSpPr>
        <p:grpSpPr>
          <a:xfrm>
            <a:off x="0" y="785794"/>
            <a:ext cx="9144000" cy="6385470"/>
            <a:chOff x="0" y="785794"/>
            <a:chExt cx="9144000" cy="6385470"/>
          </a:xfrm>
        </p:grpSpPr>
        <p:pic>
          <p:nvPicPr>
            <p:cNvPr id="7" name="图片 6" descr="信纸背景.jpg"/>
            <p:cNvPicPr>
              <a:picLocks noChangeAspect="1"/>
            </p:cNvPicPr>
            <p:nvPr/>
          </p:nvPicPr>
          <p:blipFill>
            <a:blip r:embed="rId2" cstate="print"/>
            <a:stretch>
              <a:fillRect/>
            </a:stretch>
          </p:blipFill>
          <p:spPr>
            <a:xfrm>
              <a:off x="0" y="785794"/>
              <a:ext cx="9144000" cy="6072206"/>
            </a:xfrm>
            <a:prstGeom prst="rect">
              <a:avLst/>
            </a:prstGeom>
          </p:spPr>
        </p:pic>
        <p:sp>
          <p:nvSpPr>
            <p:cNvPr id="5" name="TextBox 4"/>
            <p:cNvSpPr txBox="1"/>
            <p:nvPr/>
          </p:nvSpPr>
          <p:spPr>
            <a:xfrm>
              <a:off x="714348" y="1928803"/>
              <a:ext cx="7786742" cy="5242461"/>
            </a:xfrm>
            <a:prstGeom prst="rect">
              <a:avLst/>
            </a:prstGeom>
            <a:noFill/>
          </p:spPr>
          <p:txBody>
            <a:bodyPr wrap="square" rtlCol="0">
              <a:spAutoFit/>
            </a:bodyPr>
            <a:lstStyle/>
            <a:p>
              <a:pPr>
                <a:lnSpc>
                  <a:spcPts val="2800"/>
                </a:lnSpc>
                <a:spcBef>
                  <a:spcPts val="400"/>
                </a:spcBef>
                <a:spcAft>
                  <a:spcPts val="600"/>
                </a:spcAft>
              </a:pPr>
              <a:r>
                <a:rPr lang="en-US" altLang="zh-CN" sz="2000" b="1" dirty="0" smtClean="0">
                  <a:solidFill>
                    <a:srgbClr val="7030A0"/>
                  </a:solidFill>
                </a:rPr>
                <a:t>2009  </a:t>
              </a:r>
              <a:r>
                <a:rPr lang="zh-CN" altLang="zh-CN" sz="2000" b="1" dirty="0" smtClean="0">
                  <a:solidFill>
                    <a:srgbClr val="7030A0"/>
                  </a:solidFill>
                </a:rPr>
                <a:t>美国加利福尼亚旧金山大学的伊丽莎白</a:t>
              </a:r>
              <a:r>
                <a:rPr lang="en-US" altLang="zh-CN" sz="2000" b="1" dirty="0" smtClean="0">
                  <a:solidFill>
                    <a:srgbClr val="7030A0"/>
                  </a:solidFill>
                </a:rPr>
                <a:t>·</a:t>
              </a:r>
              <a:r>
                <a:rPr lang="zh-CN" altLang="zh-CN" sz="2000" b="1" dirty="0" smtClean="0">
                  <a:solidFill>
                    <a:srgbClr val="7030A0"/>
                  </a:solidFill>
                </a:rPr>
                <a:t>布莱克本、美国巴尔的摩约翰</a:t>
              </a:r>
              <a:r>
                <a:rPr lang="en-US" altLang="zh-CN" sz="2000" b="1" dirty="0" smtClean="0">
                  <a:solidFill>
                    <a:srgbClr val="7030A0"/>
                  </a:solidFill>
                </a:rPr>
                <a:t>·</a:t>
              </a:r>
              <a:r>
                <a:rPr lang="zh-CN" altLang="zh-CN" sz="2000" b="1" dirty="0" smtClean="0">
                  <a:solidFill>
                    <a:srgbClr val="7030A0"/>
                  </a:solidFill>
                </a:rPr>
                <a:t>霍普金斯医学院的卡罗尔</a:t>
              </a:r>
              <a:r>
                <a:rPr lang="en-US" altLang="zh-CN" sz="2000" b="1" dirty="0" smtClean="0">
                  <a:solidFill>
                    <a:srgbClr val="7030A0"/>
                  </a:solidFill>
                </a:rPr>
                <a:t>-</a:t>
              </a:r>
              <a:r>
                <a:rPr lang="zh-CN" altLang="zh-CN" sz="2000" b="1" dirty="0" smtClean="0">
                  <a:solidFill>
                    <a:srgbClr val="7030A0"/>
                  </a:solidFill>
                </a:rPr>
                <a:t>格雷德、美国哈佛医学院的杰克</a:t>
              </a:r>
              <a:r>
                <a:rPr lang="en-US" altLang="zh-CN" sz="2000" b="1" dirty="0" smtClean="0">
                  <a:solidFill>
                    <a:srgbClr val="7030A0"/>
                  </a:solidFill>
                </a:rPr>
                <a:t>·</a:t>
              </a:r>
              <a:r>
                <a:rPr lang="zh-CN" altLang="zh-CN" sz="2000" b="1" dirty="0" smtClean="0">
                  <a:solidFill>
                    <a:srgbClr val="7030A0"/>
                  </a:solidFill>
                </a:rPr>
                <a:t>绍斯塔克以及霍华德休斯医学研究所，以表彰他们发现了端粒和端粒酶保护染色体的机理。</a:t>
              </a:r>
              <a:r>
                <a:rPr lang="en-US" altLang="zh-CN" sz="2000" b="1" dirty="0" smtClean="0">
                  <a:solidFill>
                    <a:srgbClr val="7030A0"/>
                  </a:solidFill>
                </a:rPr>
                <a:t> </a:t>
              </a:r>
              <a:endParaRPr lang="zh-CN" altLang="zh-CN" sz="2000" b="1" dirty="0" smtClean="0">
                <a:solidFill>
                  <a:srgbClr val="7030A0"/>
                </a:solidFill>
              </a:endParaRPr>
            </a:p>
            <a:p>
              <a:pPr>
                <a:lnSpc>
                  <a:spcPts val="2800"/>
                </a:lnSpc>
                <a:spcBef>
                  <a:spcPts val="400"/>
                </a:spcBef>
                <a:spcAft>
                  <a:spcPts val="600"/>
                </a:spcAft>
              </a:pPr>
              <a:r>
                <a:rPr lang="en-US" altLang="zh-CN" sz="2000" b="1" dirty="0" smtClean="0">
                  <a:solidFill>
                    <a:srgbClr val="7030A0"/>
                  </a:solidFill>
                </a:rPr>
                <a:t>2010  </a:t>
              </a:r>
              <a:r>
                <a:rPr lang="zh-CN" altLang="zh-CN" sz="2000" b="1" dirty="0" smtClean="0">
                  <a:solidFill>
                    <a:srgbClr val="7030A0"/>
                  </a:solidFill>
                </a:rPr>
                <a:t>艾伯特</a:t>
              </a:r>
              <a:r>
                <a:rPr lang="en-US" altLang="zh-CN" sz="2000" b="1" dirty="0" smtClean="0">
                  <a:solidFill>
                    <a:srgbClr val="7030A0"/>
                  </a:solidFill>
                </a:rPr>
                <a:t>·</a:t>
              </a:r>
              <a:r>
                <a:rPr lang="zh-CN" altLang="zh-CN" sz="2000" b="1" dirty="0" smtClean="0">
                  <a:solidFill>
                    <a:srgbClr val="7030A0"/>
                  </a:solidFill>
                </a:rPr>
                <a:t>沙茨和塞尔曼</a:t>
              </a:r>
              <a:r>
                <a:rPr lang="en-US" altLang="zh-CN" sz="2000" b="1" dirty="0" smtClean="0">
                  <a:solidFill>
                    <a:srgbClr val="7030A0"/>
                  </a:solidFill>
                </a:rPr>
                <a:t>·</a:t>
              </a:r>
              <a:r>
                <a:rPr lang="zh-CN" altLang="zh-CN" sz="2000" b="1" dirty="0" smtClean="0">
                  <a:solidFill>
                    <a:srgbClr val="7030A0"/>
                  </a:solidFill>
                </a:rPr>
                <a:t>瓦克斯曼在鸡组织样本中发现了链霉素。</a:t>
              </a:r>
            </a:p>
            <a:p>
              <a:pPr>
                <a:lnSpc>
                  <a:spcPts val="2800"/>
                </a:lnSpc>
                <a:spcBef>
                  <a:spcPts val="400"/>
                </a:spcBef>
                <a:spcAft>
                  <a:spcPts val="600"/>
                </a:spcAft>
              </a:pPr>
              <a:r>
                <a:rPr lang="en-US" altLang="zh-CN" sz="2000" b="1" dirty="0" smtClean="0">
                  <a:solidFill>
                    <a:srgbClr val="7030A0"/>
                  </a:solidFill>
                </a:rPr>
                <a:t>2011  </a:t>
              </a:r>
              <a:r>
                <a:rPr lang="zh-CN" altLang="zh-CN" sz="2000" b="1" dirty="0" smtClean="0">
                  <a:solidFill>
                    <a:srgbClr val="7030A0"/>
                  </a:solidFill>
                </a:rPr>
                <a:t>美国人布鲁斯</a:t>
              </a:r>
              <a:r>
                <a:rPr lang="en-US" altLang="zh-CN" sz="2000" b="1" dirty="0" smtClean="0">
                  <a:solidFill>
                    <a:srgbClr val="7030A0"/>
                  </a:solidFill>
                </a:rPr>
                <a:t>·</a:t>
              </a:r>
              <a:r>
                <a:rPr lang="zh-CN" altLang="zh-CN" sz="2000" b="1" dirty="0" smtClean="0">
                  <a:solidFill>
                    <a:srgbClr val="7030A0"/>
                  </a:solidFill>
                </a:rPr>
                <a:t>博伊特勒、法国人朱尔斯</a:t>
              </a:r>
              <a:r>
                <a:rPr lang="en-US" altLang="zh-CN" sz="2000" b="1" dirty="0" smtClean="0">
                  <a:solidFill>
                    <a:srgbClr val="7030A0"/>
                  </a:solidFill>
                </a:rPr>
                <a:t>·</a:t>
              </a:r>
              <a:r>
                <a:rPr lang="zh-CN" altLang="zh-CN" sz="2000" b="1" dirty="0" smtClean="0">
                  <a:solidFill>
                    <a:srgbClr val="7030A0"/>
                  </a:solidFill>
                </a:rPr>
                <a:t>霍夫曼和加拿大人拉尔夫</a:t>
              </a:r>
              <a:r>
                <a:rPr lang="en-US" altLang="zh-CN" sz="2000" b="1" dirty="0" smtClean="0">
                  <a:solidFill>
                    <a:srgbClr val="7030A0"/>
                  </a:solidFill>
                </a:rPr>
                <a:t>·</a:t>
              </a:r>
              <a:r>
                <a:rPr lang="zh-CN" altLang="zh-CN" sz="2000" b="1" dirty="0" smtClean="0">
                  <a:solidFill>
                    <a:srgbClr val="7030A0"/>
                  </a:solidFill>
                </a:rPr>
                <a:t>斯坦曼，发现免疫系统激活的关键原理，革命性地改变我们大家对免疫系统的理解</a:t>
              </a:r>
              <a:r>
                <a:rPr lang="en-US" altLang="zh-CN" sz="2000" b="1" dirty="0" smtClean="0">
                  <a:solidFill>
                    <a:srgbClr val="7030A0"/>
                  </a:solidFill>
                </a:rPr>
                <a:t>”</a:t>
              </a:r>
              <a:r>
                <a:rPr lang="zh-CN" altLang="zh-CN" sz="2000" b="1" dirty="0" smtClean="0">
                  <a:solidFill>
                    <a:srgbClr val="7030A0"/>
                  </a:solidFill>
                </a:rPr>
                <a:t>。</a:t>
              </a:r>
            </a:p>
            <a:p>
              <a:pPr>
                <a:lnSpc>
                  <a:spcPts val="2800"/>
                </a:lnSpc>
                <a:spcBef>
                  <a:spcPts val="400"/>
                </a:spcBef>
                <a:spcAft>
                  <a:spcPts val="600"/>
                </a:spcAft>
              </a:pPr>
              <a:r>
                <a:rPr lang="en-US" altLang="zh-CN" sz="2000" b="1" dirty="0" smtClean="0">
                  <a:solidFill>
                    <a:srgbClr val="7030A0"/>
                  </a:solidFill>
                </a:rPr>
                <a:t>2012  </a:t>
              </a:r>
              <a:r>
                <a:rPr lang="zh-CN" altLang="zh-CN" sz="2000" b="1" dirty="0" smtClean="0">
                  <a:solidFill>
                    <a:srgbClr val="7030A0"/>
                  </a:solidFill>
                </a:rPr>
                <a:t>英国科学家约翰</a:t>
              </a:r>
              <a:r>
                <a:rPr lang="en-US" altLang="zh-CN" sz="2000" b="1" dirty="0" smtClean="0">
                  <a:solidFill>
                    <a:srgbClr val="7030A0"/>
                  </a:solidFill>
                </a:rPr>
                <a:t>·</a:t>
              </a:r>
              <a:r>
                <a:rPr lang="zh-CN" altLang="zh-CN" sz="2000" b="1" dirty="0" smtClean="0">
                  <a:solidFill>
                    <a:srgbClr val="7030A0"/>
                  </a:solidFill>
                </a:rPr>
                <a:t>格登和日本医学教授山中伸弥，以表彰他们在</a:t>
              </a:r>
              <a:r>
                <a:rPr lang="en-US" altLang="zh-CN" sz="2000" b="1" dirty="0" smtClean="0">
                  <a:solidFill>
                    <a:srgbClr val="7030A0"/>
                  </a:solidFill>
                </a:rPr>
                <a:t>“</a:t>
              </a:r>
              <a:r>
                <a:rPr lang="zh-CN" altLang="zh-CN" sz="2000" b="1" dirty="0" smtClean="0">
                  <a:solidFill>
                    <a:srgbClr val="7030A0"/>
                  </a:solidFill>
                </a:rPr>
                <a:t>体细胞重编程技术</a:t>
              </a:r>
              <a:r>
                <a:rPr lang="en-US" altLang="zh-CN" sz="2000" b="1" dirty="0" smtClean="0">
                  <a:solidFill>
                    <a:srgbClr val="7030A0"/>
                  </a:solidFill>
                </a:rPr>
                <a:t>”</a:t>
              </a:r>
              <a:r>
                <a:rPr lang="zh-CN" altLang="zh-CN" sz="2000" b="1" dirty="0" smtClean="0">
                  <a:solidFill>
                    <a:srgbClr val="7030A0"/>
                  </a:solidFill>
                </a:rPr>
                <a:t>领域做出的革命性贡献。 </a:t>
              </a:r>
            </a:p>
            <a:p>
              <a:endParaRPr lang="zh-CN" altLang="zh-CN" sz="2400" dirty="0" smtClean="0"/>
            </a:p>
            <a:p>
              <a:endParaRPr lang="zh-CN" altLang="en-US" sz="2400" dirty="0"/>
            </a:p>
          </p:txBody>
        </p:sp>
      </p:gr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8596" y="357166"/>
            <a:ext cx="7715304" cy="646331"/>
          </a:xfrm>
          <a:prstGeom prst="rect">
            <a:avLst/>
          </a:prstGeom>
          <a:noFill/>
        </p:spPr>
        <p:txBody>
          <a:bodyPr wrap="square" rtlCol="0">
            <a:spAutoFit/>
          </a:bodyPr>
          <a:lstStyle/>
          <a:p>
            <a:r>
              <a:rPr lang="zh-CN" altLang="en-US" sz="3600" b="1" dirty="0" smtClean="0">
                <a:latin typeface="+mj-ea"/>
                <a:ea typeface="+mj-ea"/>
              </a:rPr>
              <a:t>生命科学探究的基本步骤</a:t>
            </a:r>
            <a:endParaRPr lang="zh-CN" altLang="en-US" sz="3600" b="1" dirty="0">
              <a:latin typeface="+mj-ea"/>
              <a:ea typeface="+mj-ea"/>
            </a:endParaRPr>
          </a:p>
        </p:txBody>
      </p:sp>
      <p:pic>
        <p:nvPicPr>
          <p:cNvPr id="6" name="图片 5" descr="思考背景1.jpg"/>
          <p:cNvPicPr>
            <a:picLocks noChangeAspect="1"/>
          </p:cNvPicPr>
          <p:nvPr/>
        </p:nvPicPr>
        <p:blipFill>
          <a:blip r:embed="rId2" cstate="print"/>
          <a:stretch>
            <a:fillRect/>
          </a:stretch>
        </p:blipFill>
        <p:spPr>
          <a:xfrm>
            <a:off x="0" y="5072074"/>
            <a:ext cx="2071670" cy="1785926"/>
          </a:xfrm>
          <a:prstGeom prst="rect">
            <a:avLst/>
          </a:prstGeom>
        </p:spPr>
      </p:pic>
      <p:pic>
        <p:nvPicPr>
          <p:cNvPr id="7" name="图片 6" descr="库鲁病地点.jpg"/>
          <p:cNvPicPr>
            <a:picLocks noChangeAspect="1"/>
          </p:cNvPicPr>
          <p:nvPr/>
        </p:nvPicPr>
        <p:blipFill>
          <a:blip r:embed="rId3" cstate="print"/>
          <a:stretch>
            <a:fillRect/>
          </a:stretch>
        </p:blipFill>
        <p:spPr>
          <a:xfrm>
            <a:off x="4929190" y="1714489"/>
            <a:ext cx="3967190" cy="3786214"/>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8" name="矩形 7"/>
          <p:cNvSpPr/>
          <p:nvPr/>
        </p:nvSpPr>
        <p:spPr>
          <a:xfrm rot="21408648">
            <a:off x="809019" y="1158841"/>
            <a:ext cx="3163961" cy="923330"/>
          </a:xfrm>
          <a:prstGeom prst="rect">
            <a:avLst/>
          </a:prstGeom>
          <a:noFill/>
        </p:spPr>
        <p:txBody>
          <a:bodyPr wrap="none" lIns="91440" tIns="45720" rIns="91440" bIns="45720">
            <a:prstTxWarp prst="textChevron">
              <a:avLst/>
            </a:prstTxWarp>
            <a:spAutoFit/>
          </a:bodyPr>
          <a:lstStyle/>
          <a:p>
            <a:pPr algn="ctr"/>
            <a:r>
              <a:rPr lang="zh-CN" altLang="en-US" sz="5400" b="1" dirty="0" smtClean="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rPr>
              <a:t>库鲁病？？？</a:t>
            </a:r>
            <a:endParaRPr lang="zh-CN" altLang="en-US" sz="5400" b="1" dirty="0">
              <a:ln w="10541" cmpd="sng">
                <a:solidFill>
                  <a:schemeClr val="accent1">
                    <a:shade val="88000"/>
                    <a:satMod val="110000"/>
                  </a:schemeClr>
                </a:solidFill>
                <a:prstDash val="solid"/>
              </a:ln>
              <a:gradFill>
                <a:gsLst>
                  <a:gs pos="0">
                    <a:schemeClr val="accent1">
                      <a:tint val="40000"/>
                      <a:satMod val="250000"/>
                    </a:schemeClr>
                  </a:gs>
                  <a:gs pos="9000">
                    <a:schemeClr val="accent1">
                      <a:tint val="52000"/>
                      <a:satMod val="300000"/>
                    </a:schemeClr>
                  </a:gs>
                  <a:gs pos="50000">
                    <a:schemeClr val="accent1">
                      <a:shade val="20000"/>
                      <a:satMod val="300000"/>
                    </a:schemeClr>
                  </a:gs>
                  <a:gs pos="79000">
                    <a:schemeClr val="accent1">
                      <a:tint val="52000"/>
                      <a:satMod val="300000"/>
                    </a:schemeClr>
                  </a:gs>
                  <a:gs pos="100000">
                    <a:schemeClr val="accent1">
                      <a:tint val="40000"/>
                      <a:satMod val="250000"/>
                    </a:schemeClr>
                  </a:gs>
                </a:gsLst>
                <a:lin ang="5400000"/>
              </a:gradFill>
            </a:endParaRPr>
          </a:p>
        </p:txBody>
      </p:sp>
      <p:sp>
        <p:nvSpPr>
          <p:cNvPr id="9" name="TextBox 8"/>
          <p:cNvSpPr txBox="1"/>
          <p:nvPr/>
        </p:nvSpPr>
        <p:spPr>
          <a:xfrm>
            <a:off x="1000100" y="2643182"/>
            <a:ext cx="3214710" cy="1938992"/>
          </a:xfrm>
          <a:prstGeom prst="rect">
            <a:avLst/>
          </a:prstGeom>
          <a:noFill/>
        </p:spPr>
        <p:txBody>
          <a:bodyPr wrap="square" rtlCol="0">
            <a:spAutoFit/>
          </a:bodyPr>
          <a:lstStyle/>
          <a:p>
            <a:r>
              <a:rPr lang="en-US" altLang="zh-CN" sz="2400" b="1" i="1" dirty="0" smtClean="0"/>
              <a:t>1</a:t>
            </a:r>
            <a:r>
              <a:rPr lang="zh-CN" altLang="en-US" sz="2400" b="1" i="1" dirty="0" smtClean="0"/>
              <a:t>、“库鲁病”的病原体是如何发现的？</a:t>
            </a:r>
            <a:endParaRPr lang="en-US" altLang="zh-CN" sz="2400" b="1" i="1" dirty="0" smtClean="0"/>
          </a:p>
          <a:p>
            <a:endParaRPr lang="en-US" altLang="zh-CN" sz="2400" b="1" i="1" dirty="0" smtClean="0"/>
          </a:p>
          <a:p>
            <a:r>
              <a:rPr lang="en-US" altLang="zh-CN" sz="2400" b="1" i="1" dirty="0" smtClean="0"/>
              <a:t>2</a:t>
            </a:r>
            <a:r>
              <a:rPr lang="zh-CN" altLang="en-US" sz="2400" b="1" i="1" dirty="0" smtClean="0"/>
              <a:t>、你从中得到哪些启发？</a:t>
            </a:r>
            <a:endParaRPr lang="zh-CN" altLang="en-US" sz="2400" b="1" i="1"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7158" y="285728"/>
            <a:ext cx="7715304" cy="646331"/>
          </a:xfrm>
          <a:prstGeom prst="rect">
            <a:avLst/>
          </a:prstGeom>
          <a:noFill/>
        </p:spPr>
        <p:txBody>
          <a:bodyPr wrap="square" rtlCol="0">
            <a:spAutoFit/>
          </a:bodyPr>
          <a:lstStyle/>
          <a:p>
            <a:r>
              <a:rPr lang="zh-CN" altLang="en-US" sz="3600" b="1" dirty="0" smtClean="0">
                <a:latin typeface="+mj-ea"/>
                <a:ea typeface="+mj-ea"/>
              </a:rPr>
              <a:t>生命科学探究的基本步骤</a:t>
            </a:r>
            <a:endParaRPr lang="zh-CN" altLang="en-US" sz="3600" b="1" dirty="0">
              <a:latin typeface="+mj-ea"/>
              <a:ea typeface="+mj-ea"/>
            </a:endParaRPr>
          </a:p>
        </p:txBody>
      </p:sp>
      <p:sp>
        <p:nvSpPr>
          <p:cNvPr id="5" name="TextBox 4"/>
          <p:cNvSpPr txBox="1"/>
          <p:nvPr/>
        </p:nvSpPr>
        <p:spPr>
          <a:xfrm>
            <a:off x="2428860" y="1000108"/>
            <a:ext cx="4429156" cy="461665"/>
          </a:xfrm>
          <a:prstGeom prst="rect">
            <a:avLst/>
          </a:prstGeom>
          <a:noFill/>
        </p:spPr>
        <p:txBody>
          <a:bodyPr wrap="square" rtlCol="0">
            <a:spAutoFit/>
          </a:bodyPr>
          <a:lstStyle/>
          <a:p>
            <a:r>
              <a:rPr lang="zh-CN" altLang="en-US" sz="2400" b="1" dirty="0" smtClean="0">
                <a:solidFill>
                  <a:srgbClr val="00B050"/>
                </a:solidFill>
                <a:effectLst>
                  <a:outerShdw blurRad="38100" dist="38100" dir="2700000" algn="tl">
                    <a:srgbClr val="000000">
                      <a:alpha val="43137"/>
                    </a:srgbClr>
                  </a:outerShdw>
                </a:effectLst>
              </a:rPr>
              <a:t>“库鲁病”病原体的发现</a:t>
            </a:r>
            <a:endParaRPr lang="zh-CN" altLang="en-US" sz="2400" b="1" dirty="0">
              <a:solidFill>
                <a:srgbClr val="00B050"/>
              </a:solidFill>
              <a:effectLst>
                <a:outerShdw blurRad="38100" dist="38100" dir="2700000" algn="tl">
                  <a:srgbClr val="000000">
                    <a:alpha val="43137"/>
                  </a:srgbClr>
                </a:outerShdw>
              </a:effectLst>
            </a:endParaRPr>
          </a:p>
        </p:txBody>
      </p:sp>
      <p:sp>
        <p:nvSpPr>
          <p:cNvPr id="6" name="TextBox 5"/>
          <p:cNvSpPr txBox="1"/>
          <p:nvPr/>
        </p:nvSpPr>
        <p:spPr>
          <a:xfrm>
            <a:off x="714348" y="1571612"/>
            <a:ext cx="3071834" cy="461665"/>
          </a:xfrm>
          <a:prstGeom prst="rect">
            <a:avLst/>
          </a:prstGeom>
          <a:noFill/>
        </p:spPr>
        <p:txBody>
          <a:bodyPr wrap="square" rtlCol="0">
            <a:spAutoFit/>
          </a:bodyPr>
          <a:lstStyle/>
          <a:p>
            <a:r>
              <a:rPr lang="en-US" altLang="zh-CN" sz="2400" b="1" dirty="0" smtClean="0"/>
              <a:t>1</a:t>
            </a:r>
            <a:r>
              <a:rPr lang="zh-CN" altLang="en-US" sz="2400" b="1" dirty="0" smtClean="0"/>
              <a:t>、提出疑问</a:t>
            </a:r>
            <a:endParaRPr lang="en-US" altLang="zh-CN" sz="2400" b="1" dirty="0" smtClean="0"/>
          </a:p>
        </p:txBody>
      </p:sp>
      <p:sp>
        <p:nvSpPr>
          <p:cNvPr id="7" name="TextBox 6"/>
          <p:cNvSpPr txBox="1"/>
          <p:nvPr/>
        </p:nvSpPr>
        <p:spPr>
          <a:xfrm>
            <a:off x="714348" y="2285992"/>
            <a:ext cx="2500330" cy="461665"/>
          </a:xfrm>
          <a:prstGeom prst="rect">
            <a:avLst/>
          </a:prstGeom>
          <a:noFill/>
        </p:spPr>
        <p:txBody>
          <a:bodyPr wrap="square" rtlCol="0">
            <a:spAutoFit/>
          </a:bodyPr>
          <a:lstStyle/>
          <a:p>
            <a:r>
              <a:rPr lang="en-US" altLang="zh-CN" sz="2400" b="1" dirty="0" smtClean="0"/>
              <a:t>2</a:t>
            </a:r>
            <a:r>
              <a:rPr lang="zh-CN" altLang="en-US" sz="2400" b="1" dirty="0" smtClean="0"/>
              <a:t>、提出假设</a:t>
            </a:r>
            <a:endParaRPr lang="zh-CN" altLang="en-US" sz="2400" b="1" dirty="0"/>
          </a:p>
        </p:txBody>
      </p:sp>
      <p:sp>
        <p:nvSpPr>
          <p:cNvPr id="8" name="TextBox 7"/>
          <p:cNvSpPr txBox="1"/>
          <p:nvPr/>
        </p:nvSpPr>
        <p:spPr>
          <a:xfrm>
            <a:off x="714348" y="2928934"/>
            <a:ext cx="2500330" cy="461665"/>
          </a:xfrm>
          <a:prstGeom prst="rect">
            <a:avLst/>
          </a:prstGeom>
          <a:noFill/>
        </p:spPr>
        <p:txBody>
          <a:bodyPr wrap="square" rtlCol="0">
            <a:spAutoFit/>
          </a:bodyPr>
          <a:lstStyle/>
          <a:p>
            <a:r>
              <a:rPr lang="en-US" altLang="zh-CN" sz="2400" b="1" dirty="0" smtClean="0"/>
              <a:t>3</a:t>
            </a:r>
            <a:r>
              <a:rPr lang="zh-CN" altLang="en-US" sz="2400" b="1" dirty="0" smtClean="0"/>
              <a:t>、设计实验</a:t>
            </a:r>
            <a:endParaRPr lang="zh-CN" altLang="en-US" sz="2400" b="1" dirty="0"/>
          </a:p>
        </p:txBody>
      </p:sp>
      <p:sp>
        <p:nvSpPr>
          <p:cNvPr id="9" name="TextBox 8"/>
          <p:cNvSpPr txBox="1"/>
          <p:nvPr/>
        </p:nvSpPr>
        <p:spPr>
          <a:xfrm>
            <a:off x="714348" y="3643314"/>
            <a:ext cx="3000396" cy="461665"/>
          </a:xfrm>
          <a:prstGeom prst="rect">
            <a:avLst/>
          </a:prstGeom>
          <a:noFill/>
        </p:spPr>
        <p:txBody>
          <a:bodyPr wrap="square" rtlCol="0">
            <a:spAutoFit/>
          </a:bodyPr>
          <a:lstStyle/>
          <a:p>
            <a:r>
              <a:rPr lang="en-US" altLang="zh-CN" sz="2400" b="1" dirty="0" smtClean="0"/>
              <a:t>4</a:t>
            </a:r>
            <a:r>
              <a:rPr lang="zh-CN" altLang="en-US" sz="2400" b="1" dirty="0" smtClean="0"/>
              <a:t>、实施实验</a:t>
            </a:r>
            <a:endParaRPr lang="zh-CN" altLang="en-US" sz="2400" b="1" dirty="0"/>
          </a:p>
        </p:txBody>
      </p:sp>
      <p:sp>
        <p:nvSpPr>
          <p:cNvPr id="10" name="TextBox 9"/>
          <p:cNvSpPr txBox="1"/>
          <p:nvPr/>
        </p:nvSpPr>
        <p:spPr>
          <a:xfrm>
            <a:off x="714348" y="4429132"/>
            <a:ext cx="2857520" cy="461665"/>
          </a:xfrm>
          <a:prstGeom prst="rect">
            <a:avLst/>
          </a:prstGeom>
          <a:noFill/>
        </p:spPr>
        <p:txBody>
          <a:bodyPr wrap="square" rtlCol="0">
            <a:spAutoFit/>
          </a:bodyPr>
          <a:lstStyle/>
          <a:p>
            <a:r>
              <a:rPr lang="en-US" altLang="zh-CN" sz="2400" b="1" dirty="0" smtClean="0"/>
              <a:t>5</a:t>
            </a:r>
            <a:r>
              <a:rPr lang="zh-CN" altLang="en-US" sz="2400" b="1" dirty="0" smtClean="0"/>
              <a:t>、分析数据、结果</a:t>
            </a:r>
            <a:endParaRPr lang="zh-CN" altLang="en-US" sz="2400" b="1" dirty="0"/>
          </a:p>
        </p:txBody>
      </p:sp>
      <p:sp>
        <p:nvSpPr>
          <p:cNvPr id="11" name="TextBox 10"/>
          <p:cNvSpPr txBox="1"/>
          <p:nvPr/>
        </p:nvSpPr>
        <p:spPr>
          <a:xfrm>
            <a:off x="714348" y="5143512"/>
            <a:ext cx="2500330" cy="461665"/>
          </a:xfrm>
          <a:prstGeom prst="rect">
            <a:avLst/>
          </a:prstGeom>
          <a:noFill/>
        </p:spPr>
        <p:txBody>
          <a:bodyPr wrap="square" rtlCol="0">
            <a:spAutoFit/>
          </a:bodyPr>
          <a:lstStyle/>
          <a:p>
            <a:r>
              <a:rPr lang="en-US" altLang="zh-CN" sz="2400" b="1" dirty="0" smtClean="0"/>
              <a:t>6</a:t>
            </a:r>
            <a:r>
              <a:rPr lang="zh-CN" altLang="en-US" sz="2400" b="1" dirty="0" smtClean="0"/>
              <a:t>、得出结论</a:t>
            </a:r>
            <a:endParaRPr lang="zh-CN" altLang="en-US" sz="2400" b="1" dirty="0"/>
          </a:p>
        </p:txBody>
      </p:sp>
      <p:sp>
        <p:nvSpPr>
          <p:cNvPr id="12" name="下箭头 11"/>
          <p:cNvSpPr/>
          <p:nvPr/>
        </p:nvSpPr>
        <p:spPr>
          <a:xfrm>
            <a:off x="1714480" y="2000240"/>
            <a:ext cx="285752" cy="28575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下箭头 12"/>
          <p:cNvSpPr/>
          <p:nvPr/>
        </p:nvSpPr>
        <p:spPr>
          <a:xfrm>
            <a:off x="1714480" y="2714620"/>
            <a:ext cx="285752" cy="28575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下箭头 13"/>
          <p:cNvSpPr/>
          <p:nvPr/>
        </p:nvSpPr>
        <p:spPr>
          <a:xfrm>
            <a:off x="1714480" y="3357562"/>
            <a:ext cx="285752" cy="28575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下箭头 14"/>
          <p:cNvSpPr/>
          <p:nvPr/>
        </p:nvSpPr>
        <p:spPr>
          <a:xfrm>
            <a:off x="1714480" y="4071942"/>
            <a:ext cx="285752" cy="28575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下箭头 15"/>
          <p:cNvSpPr/>
          <p:nvPr/>
        </p:nvSpPr>
        <p:spPr>
          <a:xfrm>
            <a:off x="1714480" y="4857760"/>
            <a:ext cx="285752" cy="28575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TextBox 16"/>
          <p:cNvSpPr txBox="1"/>
          <p:nvPr/>
        </p:nvSpPr>
        <p:spPr>
          <a:xfrm>
            <a:off x="3786182" y="1571612"/>
            <a:ext cx="5072098" cy="400110"/>
          </a:xfrm>
          <a:prstGeom prst="rect">
            <a:avLst/>
          </a:prstGeom>
          <a:noFill/>
        </p:spPr>
        <p:txBody>
          <a:bodyPr wrap="square" rtlCol="0">
            <a:spAutoFit/>
          </a:bodyPr>
          <a:lstStyle/>
          <a:p>
            <a:r>
              <a:rPr lang="zh-CN" altLang="en-US" sz="2000" b="1" u="sng" dirty="0" smtClean="0">
                <a:solidFill>
                  <a:srgbClr val="FF0000"/>
                </a:solidFill>
              </a:rPr>
              <a:t>到底是什么病原体引起可怕的库鲁病呢？？？</a:t>
            </a:r>
            <a:endParaRPr lang="zh-CN" altLang="en-US" sz="2000" b="1" u="sng" dirty="0">
              <a:solidFill>
                <a:srgbClr val="FF0000"/>
              </a:solidFill>
            </a:endParaRPr>
          </a:p>
        </p:txBody>
      </p:sp>
      <p:sp>
        <p:nvSpPr>
          <p:cNvPr id="18" name="TextBox 17"/>
          <p:cNvSpPr txBox="1"/>
          <p:nvPr/>
        </p:nvSpPr>
        <p:spPr>
          <a:xfrm>
            <a:off x="3857620" y="2285992"/>
            <a:ext cx="4000528" cy="400110"/>
          </a:xfrm>
          <a:prstGeom prst="rect">
            <a:avLst/>
          </a:prstGeom>
          <a:noFill/>
        </p:spPr>
        <p:txBody>
          <a:bodyPr wrap="square" rtlCol="0">
            <a:spAutoFit/>
          </a:bodyPr>
          <a:lstStyle/>
          <a:p>
            <a:r>
              <a:rPr lang="zh-CN" altLang="en-US" sz="2000" b="1" u="sng" dirty="0" smtClean="0">
                <a:solidFill>
                  <a:srgbClr val="FF0000"/>
                </a:solidFill>
              </a:rPr>
              <a:t>蛋白质会成为病原体吗？？？</a:t>
            </a:r>
            <a:endParaRPr lang="zh-CN" altLang="en-US" sz="2000" b="1" u="sng" dirty="0">
              <a:solidFill>
                <a:srgbClr val="FF0000"/>
              </a:solidFill>
            </a:endParaRPr>
          </a:p>
        </p:txBody>
      </p:sp>
      <p:sp>
        <p:nvSpPr>
          <p:cNvPr id="19" name="TextBox 18"/>
          <p:cNvSpPr txBox="1"/>
          <p:nvPr/>
        </p:nvSpPr>
        <p:spPr>
          <a:xfrm>
            <a:off x="5000628" y="2928934"/>
            <a:ext cx="642942" cy="400110"/>
          </a:xfrm>
          <a:prstGeom prst="rect">
            <a:avLst/>
          </a:prstGeom>
          <a:noFill/>
        </p:spPr>
        <p:txBody>
          <a:bodyPr wrap="square" rtlCol="0">
            <a:spAutoFit/>
          </a:bodyPr>
          <a:lstStyle/>
          <a:p>
            <a:r>
              <a:rPr lang="zh-CN" altLang="en-US" sz="2000" b="1" dirty="0" smtClean="0"/>
              <a:t>略</a:t>
            </a:r>
            <a:endParaRPr lang="zh-CN" altLang="en-US" sz="2000" b="1" dirty="0"/>
          </a:p>
        </p:txBody>
      </p:sp>
      <p:sp>
        <p:nvSpPr>
          <p:cNvPr id="20" name="TextBox 19"/>
          <p:cNvSpPr txBox="1"/>
          <p:nvPr/>
        </p:nvSpPr>
        <p:spPr>
          <a:xfrm>
            <a:off x="5000628" y="3571876"/>
            <a:ext cx="571504" cy="400110"/>
          </a:xfrm>
          <a:prstGeom prst="rect">
            <a:avLst/>
          </a:prstGeom>
          <a:noFill/>
        </p:spPr>
        <p:txBody>
          <a:bodyPr wrap="square" rtlCol="0">
            <a:spAutoFit/>
          </a:bodyPr>
          <a:lstStyle/>
          <a:p>
            <a:r>
              <a:rPr lang="zh-CN" altLang="en-US" sz="2000" b="1" dirty="0" smtClean="0"/>
              <a:t>略</a:t>
            </a:r>
            <a:endParaRPr lang="zh-CN" altLang="en-US" sz="2000" b="1" dirty="0"/>
          </a:p>
        </p:txBody>
      </p:sp>
      <p:sp>
        <p:nvSpPr>
          <p:cNvPr id="21" name="TextBox 20"/>
          <p:cNvSpPr txBox="1"/>
          <p:nvPr/>
        </p:nvSpPr>
        <p:spPr>
          <a:xfrm>
            <a:off x="3428992" y="5000636"/>
            <a:ext cx="5214974" cy="1405193"/>
          </a:xfrm>
          <a:prstGeom prst="rect">
            <a:avLst/>
          </a:prstGeom>
          <a:noFill/>
        </p:spPr>
        <p:txBody>
          <a:bodyPr wrap="square" rtlCol="0">
            <a:spAutoFit/>
          </a:bodyPr>
          <a:lstStyle/>
          <a:p>
            <a:pPr indent="457200">
              <a:lnSpc>
                <a:spcPct val="150000"/>
              </a:lnSpc>
            </a:pPr>
            <a:r>
              <a:rPr lang="zh-CN" altLang="en-US" sz="2000" b="1" u="sng" dirty="0" smtClean="0">
                <a:solidFill>
                  <a:srgbClr val="FF0000"/>
                </a:solidFill>
              </a:rPr>
              <a:t>“库鲁病”的病原体是一种由蛋白质分子构成的朊病毒，它主要寄生在脑组织中，发病的潜伏期比较长</a:t>
            </a:r>
            <a:endParaRPr lang="zh-CN" altLang="en-US" sz="2000" b="1" u="sng" dirty="0">
              <a:solidFill>
                <a:srgbClr val="FF0000"/>
              </a:solidFill>
            </a:endParaRPr>
          </a:p>
        </p:txBody>
      </p:sp>
      <p:sp>
        <p:nvSpPr>
          <p:cNvPr id="22" name="TextBox 21"/>
          <p:cNvSpPr txBox="1"/>
          <p:nvPr/>
        </p:nvSpPr>
        <p:spPr>
          <a:xfrm>
            <a:off x="5000628" y="4357694"/>
            <a:ext cx="571504" cy="400110"/>
          </a:xfrm>
          <a:prstGeom prst="rect">
            <a:avLst/>
          </a:prstGeom>
          <a:noFill/>
        </p:spPr>
        <p:txBody>
          <a:bodyPr wrap="square" rtlCol="0">
            <a:spAutoFit/>
          </a:bodyPr>
          <a:lstStyle/>
          <a:p>
            <a:r>
              <a:rPr lang="zh-CN" altLang="en-US" sz="2000" b="1" dirty="0" smtClean="0"/>
              <a:t>略</a:t>
            </a:r>
            <a:endParaRPr lang="zh-CN" altLang="en-US" sz="2000" b="1"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9" presetClass="entr" presetSubtype="0" fill="hold" grpId="0" nodeType="click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dissolve">
                                      <p:cBhvr>
                                        <p:cTn id="11" dur="500"/>
                                        <p:tgtEl>
                                          <p:spTgt spid="17"/>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grpId="0" nodeType="clickEffect">
                                  <p:stCondLst>
                                    <p:cond delay="0"/>
                                  </p:stCondLst>
                                  <p:childTnLst>
                                    <p:set>
                                      <p:cBhvr>
                                        <p:cTn id="15" dur="1" fill="hold">
                                          <p:stCondLst>
                                            <p:cond delay="0"/>
                                          </p:stCondLst>
                                        </p:cTn>
                                        <p:tgtEl>
                                          <p:spTgt spid="7"/>
                                        </p:tgtEl>
                                        <p:attrNameLst>
                                          <p:attrName>style.visibility</p:attrName>
                                        </p:attrNameLst>
                                      </p:cBhvr>
                                      <p:to>
                                        <p:strVal val="visible"/>
                                      </p:to>
                                    </p:set>
                                  </p:childTnLst>
                                </p:cTn>
                              </p:par>
                            </p:childTnLst>
                          </p:cTn>
                        </p:par>
                      </p:childTnLst>
                    </p:cTn>
                  </p:par>
                  <p:par>
                    <p:cTn id="16" fill="hold">
                      <p:stCondLst>
                        <p:cond delay="indefinite"/>
                      </p:stCondLst>
                      <p:childTnLst>
                        <p:par>
                          <p:cTn id="17" fill="hold">
                            <p:stCondLst>
                              <p:cond delay="0"/>
                            </p:stCondLst>
                            <p:childTnLst>
                              <p:par>
                                <p:cTn id="18" presetID="9" presetClass="entr" presetSubtype="0" fill="hold" grpId="0" nodeType="clickEffect">
                                  <p:stCondLst>
                                    <p:cond delay="0"/>
                                  </p:stCondLst>
                                  <p:childTnLst>
                                    <p:set>
                                      <p:cBhvr>
                                        <p:cTn id="19" dur="1" fill="hold">
                                          <p:stCondLst>
                                            <p:cond delay="0"/>
                                          </p:stCondLst>
                                        </p:cTn>
                                        <p:tgtEl>
                                          <p:spTgt spid="18"/>
                                        </p:tgtEl>
                                        <p:attrNameLst>
                                          <p:attrName>style.visibility</p:attrName>
                                        </p:attrNameLst>
                                      </p:cBhvr>
                                      <p:to>
                                        <p:strVal val="visible"/>
                                      </p:to>
                                    </p:set>
                                    <p:animEffect transition="in" filter="dissolve">
                                      <p:cBhvr>
                                        <p:cTn id="20" dur="500"/>
                                        <p:tgtEl>
                                          <p:spTgt spid="18"/>
                                        </p:tgtEl>
                                      </p:cBhvr>
                                    </p:animEffec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grpId="0" nodeType="clickEffect">
                                  <p:stCondLst>
                                    <p:cond delay="0"/>
                                  </p:stCondLst>
                                  <p:childTnLst>
                                    <p:set>
                                      <p:cBhvr>
                                        <p:cTn id="28" dur="1" fill="hold">
                                          <p:stCondLst>
                                            <p:cond delay="0"/>
                                          </p:stCondLst>
                                        </p:cTn>
                                        <p:tgtEl>
                                          <p:spTgt spid="19"/>
                                        </p:tgtEl>
                                        <p:attrNameLst>
                                          <p:attrName>style.visibility</p:attrName>
                                        </p:attrNameLst>
                                      </p:cBhvr>
                                      <p:to>
                                        <p:strVal val="visible"/>
                                      </p:to>
                                    </p:set>
                                    <p:animEffect transition="in" filter="dissolve">
                                      <p:cBhvr>
                                        <p:cTn id="29" dur="500"/>
                                        <p:tgtEl>
                                          <p:spTgt spid="19"/>
                                        </p:tgtEl>
                                      </p:cBhvr>
                                    </p:animEffec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9"/>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9" presetClass="entr" presetSubtype="0" fill="hold" grpId="0" nodeType="clickEffect">
                                  <p:stCondLst>
                                    <p:cond delay="0"/>
                                  </p:stCondLst>
                                  <p:childTnLst>
                                    <p:set>
                                      <p:cBhvr>
                                        <p:cTn id="37" dur="1" fill="hold">
                                          <p:stCondLst>
                                            <p:cond delay="0"/>
                                          </p:stCondLst>
                                        </p:cTn>
                                        <p:tgtEl>
                                          <p:spTgt spid="20"/>
                                        </p:tgtEl>
                                        <p:attrNameLst>
                                          <p:attrName>style.visibility</p:attrName>
                                        </p:attrNameLst>
                                      </p:cBhvr>
                                      <p:to>
                                        <p:strVal val="visible"/>
                                      </p:to>
                                    </p:set>
                                    <p:animEffect transition="in" filter="dissolve">
                                      <p:cBhvr>
                                        <p:cTn id="38" dur="500"/>
                                        <p:tgtEl>
                                          <p:spTgt spid="20"/>
                                        </p:tgtEl>
                                      </p:cBhvr>
                                    </p:animEffec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grpId="0" nodeType="clickEffect">
                                  <p:stCondLst>
                                    <p:cond delay="0"/>
                                  </p:stCondLst>
                                  <p:childTnLst>
                                    <p:set>
                                      <p:cBhvr>
                                        <p:cTn id="42" dur="1" fill="hold">
                                          <p:stCondLst>
                                            <p:cond delay="0"/>
                                          </p:stCondLst>
                                        </p:cTn>
                                        <p:tgtEl>
                                          <p:spTgt spid="10"/>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9" presetClass="entr" presetSubtype="0" fill="hold" grpId="0" nodeType="click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dissolve">
                                      <p:cBhvr>
                                        <p:cTn id="47" dur="500"/>
                                        <p:tgtEl>
                                          <p:spTgt spid="22"/>
                                        </p:tgtEl>
                                      </p:cBhvr>
                                    </p:animEffect>
                                  </p:childTnLst>
                                </p:cTn>
                              </p:par>
                            </p:childTnLst>
                          </p:cTn>
                        </p:par>
                      </p:childTnLst>
                    </p:cTn>
                  </p:par>
                  <p:par>
                    <p:cTn id="48" fill="hold">
                      <p:stCondLst>
                        <p:cond delay="indefinite"/>
                      </p:stCondLst>
                      <p:childTnLst>
                        <p:par>
                          <p:cTn id="49" fill="hold">
                            <p:stCondLst>
                              <p:cond delay="0"/>
                            </p:stCondLst>
                            <p:childTnLst>
                              <p:par>
                                <p:cTn id="50" presetID="1" presetClass="entr" presetSubtype="0" fill="hold" grpId="0" nodeType="clickEffect">
                                  <p:stCondLst>
                                    <p:cond delay="0"/>
                                  </p:stCondLst>
                                  <p:childTnLst>
                                    <p:set>
                                      <p:cBhvr>
                                        <p:cTn id="51" dur="1" fill="hold">
                                          <p:stCondLst>
                                            <p:cond delay="0"/>
                                          </p:stCondLst>
                                        </p:cTn>
                                        <p:tgtEl>
                                          <p:spTgt spid="11"/>
                                        </p:tgtEl>
                                        <p:attrNameLst>
                                          <p:attrName>style.visibility</p:attrName>
                                        </p:attrNameLst>
                                      </p:cBhvr>
                                      <p:to>
                                        <p:strVal val="visible"/>
                                      </p:to>
                                    </p:set>
                                  </p:childTnLst>
                                </p:cTn>
                              </p:par>
                            </p:childTnLst>
                          </p:cTn>
                        </p:par>
                      </p:childTnLst>
                    </p:cTn>
                  </p:par>
                  <p:par>
                    <p:cTn id="52" fill="hold">
                      <p:stCondLst>
                        <p:cond delay="indefinite"/>
                      </p:stCondLst>
                      <p:childTnLst>
                        <p:par>
                          <p:cTn id="53" fill="hold">
                            <p:stCondLst>
                              <p:cond delay="0"/>
                            </p:stCondLst>
                            <p:childTnLst>
                              <p:par>
                                <p:cTn id="54" presetID="21" presetClass="entr" presetSubtype="4" fill="hold" grpId="0" nodeType="clickEffect">
                                  <p:stCondLst>
                                    <p:cond delay="0"/>
                                  </p:stCondLst>
                                  <p:childTnLst>
                                    <p:set>
                                      <p:cBhvr>
                                        <p:cTn id="55" dur="1" fill="hold">
                                          <p:stCondLst>
                                            <p:cond delay="0"/>
                                          </p:stCondLst>
                                        </p:cTn>
                                        <p:tgtEl>
                                          <p:spTgt spid="21"/>
                                        </p:tgtEl>
                                        <p:attrNameLst>
                                          <p:attrName>style.visibility</p:attrName>
                                        </p:attrNameLst>
                                      </p:cBhvr>
                                      <p:to>
                                        <p:strVal val="visible"/>
                                      </p:to>
                                    </p:set>
                                    <p:animEffect transition="in" filter="wheel(4)">
                                      <p:cBhvr>
                                        <p:cTn id="56"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P spid="8" grpId="0"/>
      <p:bldP spid="9" grpId="0"/>
      <p:bldP spid="10" grpId="0"/>
      <p:bldP spid="11" grpId="0"/>
      <p:bldP spid="17" grpId="0"/>
      <p:bldP spid="18" grpId="0"/>
      <p:bldP spid="19" grpId="0"/>
      <p:bldP spid="20" grpId="0"/>
      <p:bldP spid="21" grpId="0"/>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7158" y="285728"/>
            <a:ext cx="7715304" cy="646331"/>
          </a:xfrm>
          <a:prstGeom prst="rect">
            <a:avLst/>
          </a:prstGeom>
          <a:noFill/>
        </p:spPr>
        <p:txBody>
          <a:bodyPr wrap="square" rtlCol="0">
            <a:spAutoFit/>
          </a:bodyPr>
          <a:lstStyle/>
          <a:p>
            <a:r>
              <a:rPr lang="zh-CN" altLang="en-US" sz="3600" b="1" dirty="0" smtClean="0">
                <a:latin typeface="+mj-ea"/>
                <a:ea typeface="+mj-ea"/>
              </a:rPr>
              <a:t>生命科学探究的基本步骤</a:t>
            </a:r>
            <a:endParaRPr lang="zh-CN" altLang="en-US" sz="3600" b="1" dirty="0">
              <a:latin typeface="+mj-ea"/>
              <a:ea typeface="+mj-ea"/>
            </a:endParaRPr>
          </a:p>
        </p:txBody>
      </p:sp>
      <p:sp>
        <p:nvSpPr>
          <p:cNvPr id="5" name="椭圆 4"/>
          <p:cNvSpPr/>
          <p:nvPr/>
        </p:nvSpPr>
        <p:spPr>
          <a:xfrm>
            <a:off x="3214678" y="2714620"/>
            <a:ext cx="2143140" cy="1143008"/>
          </a:xfrm>
          <a:prstGeom prst="ellipse">
            <a:avLst/>
          </a:prstGeom>
          <a:gradFill flip="none" rotWithShape="1">
            <a:gsLst>
              <a:gs pos="0">
                <a:srgbClr val="00B050">
                  <a:tint val="66000"/>
                  <a:satMod val="160000"/>
                </a:srgbClr>
              </a:gs>
              <a:gs pos="50000">
                <a:srgbClr val="00B050">
                  <a:tint val="44500"/>
                  <a:satMod val="160000"/>
                </a:srgbClr>
              </a:gs>
              <a:gs pos="100000">
                <a:srgbClr val="00B050">
                  <a:tint val="23500"/>
                  <a:satMod val="160000"/>
                </a:srgbClr>
              </a:gs>
            </a:gsLst>
            <a:lin ang="18900000" scaled="1"/>
            <a:tileRect/>
          </a:gradFill>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solidFill>
                  <a:schemeClr val="tx1"/>
                </a:solidFill>
              </a:rPr>
              <a:t>如何提出疑问</a:t>
            </a:r>
            <a:endParaRPr lang="zh-CN" altLang="en-US" sz="2800" b="1" dirty="0">
              <a:solidFill>
                <a:schemeClr val="tx1"/>
              </a:solidFill>
            </a:endParaRPr>
          </a:p>
        </p:txBody>
      </p:sp>
      <p:pic>
        <p:nvPicPr>
          <p:cNvPr id="18434" name="Picture 2" descr="http://t3.baidu.com/it/u=2907920047,3049734047&amp;fm=23&amp;gp=0.jpg"/>
          <p:cNvPicPr>
            <a:picLocks noChangeAspect="1" noChangeArrowheads="1"/>
          </p:cNvPicPr>
          <p:nvPr/>
        </p:nvPicPr>
        <p:blipFill>
          <a:blip r:embed="rId2" cstate="print"/>
          <a:srcRect/>
          <a:stretch>
            <a:fillRect/>
          </a:stretch>
        </p:blipFill>
        <p:spPr bwMode="auto">
          <a:xfrm rot="1202744">
            <a:off x="304744" y="3295984"/>
            <a:ext cx="3395652" cy="2378278"/>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pic>
        <p:nvPicPr>
          <p:cNvPr id="18436" name="Picture 4" descr="http://t2.baidu.com/it/u=3971026605,3095076260&amp;fm=23&amp;gp=0.jpg"/>
          <p:cNvPicPr>
            <a:picLocks noChangeAspect="1" noChangeArrowheads="1"/>
          </p:cNvPicPr>
          <p:nvPr/>
        </p:nvPicPr>
        <p:blipFill>
          <a:blip r:embed="rId3" cstate="print"/>
          <a:srcRect/>
          <a:stretch>
            <a:fillRect/>
          </a:stretch>
        </p:blipFill>
        <p:spPr bwMode="auto">
          <a:xfrm>
            <a:off x="857224" y="714356"/>
            <a:ext cx="3197225" cy="2286016"/>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8" name="图片 7" descr="青海湖鸟类的迁徙.jpg"/>
          <p:cNvPicPr>
            <a:picLocks noChangeAspect="1"/>
          </p:cNvPicPr>
          <p:nvPr/>
        </p:nvPicPr>
        <p:blipFill>
          <a:blip r:embed="rId4" cstate="print"/>
          <a:stretch>
            <a:fillRect/>
          </a:stretch>
        </p:blipFill>
        <p:spPr>
          <a:xfrm>
            <a:off x="2714612" y="4143380"/>
            <a:ext cx="3053838" cy="2286016"/>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pic>
        <p:nvPicPr>
          <p:cNvPr id="9" name="图片 8" descr="成龙父子.jpg"/>
          <p:cNvPicPr>
            <a:picLocks noChangeAspect="1"/>
          </p:cNvPicPr>
          <p:nvPr/>
        </p:nvPicPr>
        <p:blipFill>
          <a:blip r:embed="rId5" cstate="print"/>
          <a:stretch>
            <a:fillRect/>
          </a:stretch>
        </p:blipFill>
        <p:spPr>
          <a:xfrm>
            <a:off x="5214942" y="2910218"/>
            <a:ext cx="3167061" cy="2890501"/>
          </a:xfrm>
          <a:prstGeom prst="rect">
            <a:avLst/>
          </a:prstGeom>
          <a:solidFill>
            <a:srgbClr val="FFFFFF">
              <a:shade val="85000"/>
            </a:srgbClr>
          </a:solidFill>
          <a:ln w="101600" cap="sq">
            <a:solidFill>
              <a:srgbClr val="FDFDFD"/>
            </a:solidFill>
            <a:miter lim="800000"/>
          </a:ln>
          <a:effectLst>
            <a:outerShdw blurRad="57150" dist="37500" dir="7560000" sy="98000" kx="110000" ky="200000" algn="tl" rotWithShape="0">
              <a:srgbClr val="000000">
                <a:alpha val="20000"/>
              </a:srgbClr>
            </a:outerShdw>
          </a:effectLst>
          <a:scene3d>
            <a:camera prst="perspectiveRelaxed">
              <a:rot lat="18960000" lon="0" rev="0"/>
            </a:camera>
            <a:lightRig rig="twoPt" dir="t">
              <a:rot lat="0" lon="0" rev="7200000"/>
            </a:lightRig>
          </a:scene3d>
          <a:sp3d prstMaterial="matte">
            <a:bevelT w="22860" h="12700"/>
            <a:contourClr>
              <a:srgbClr val="FFFFFF"/>
            </a:contourClr>
          </a:sp3d>
        </p:spPr>
      </p:pic>
      <p:pic>
        <p:nvPicPr>
          <p:cNvPr id="10" name="图片 9" descr="母鸡下蛋.jpg"/>
          <p:cNvPicPr>
            <a:picLocks noChangeAspect="1"/>
          </p:cNvPicPr>
          <p:nvPr/>
        </p:nvPicPr>
        <p:blipFill>
          <a:blip r:embed="rId6" cstate="print"/>
          <a:stretch>
            <a:fillRect/>
          </a:stretch>
        </p:blipFill>
        <p:spPr>
          <a:xfrm rot="21100663">
            <a:off x="4410885" y="630886"/>
            <a:ext cx="4000496" cy="3000372"/>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57158" y="285728"/>
            <a:ext cx="7715304" cy="646331"/>
          </a:xfrm>
          <a:prstGeom prst="rect">
            <a:avLst/>
          </a:prstGeom>
          <a:noFill/>
        </p:spPr>
        <p:txBody>
          <a:bodyPr wrap="square" rtlCol="0">
            <a:spAutoFit/>
          </a:bodyPr>
          <a:lstStyle/>
          <a:p>
            <a:r>
              <a:rPr lang="zh-CN" altLang="en-US" sz="3600" b="1" dirty="0" smtClean="0">
                <a:latin typeface="+mj-ea"/>
                <a:ea typeface="+mj-ea"/>
              </a:rPr>
              <a:t>生命科学探究的基本步骤</a:t>
            </a:r>
            <a:endParaRPr lang="zh-CN" altLang="en-US" sz="3600" b="1" dirty="0">
              <a:latin typeface="+mj-ea"/>
              <a:ea typeface="+mj-ea"/>
            </a:endParaRPr>
          </a:p>
        </p:txBody>
      </p:sp>
      <p:pic>
        <p:nvPicPr>
          <p:cNvPr id="20482" name="Picture 2" descr="http://t2.baidu.com/it/u=1522067554,1218797856&amp;fm=23&amp;gp=0.jpg"/>
          <p:cNvPicPr>
            <a:picLocks noChangeAspect="1" noChangeArrowheads="1"/>
          </p:cNvPicPr>
          <p:nvPr/>
        </p:nvPicPr>
        <p:blipFill>
          <a:blip r:embed="rId2" cstate="print"/>
          <a:srcRect/>
          <a:stretch>
            <a:fillRect/>
          </a:stretch>
        </p:blipFill>
        <p:spPr bwMode="auto">
          <a:xfrm>
            <a:off x="4714876" y="3929066"/>
            <a:ext cx="3685909" cy="2643206"/>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pic>
        <p:nvPicPr>
          <p:cNvPr id="20484" name="Picture 4" descr="http://t1.baidu.com/it/u=3107491062,660973416&amp;fm=23&amp;gp=0.jpg"/>
          <p:cNvPicPr>
            <a:picLocks noChangeAspect="1" noChangeArrowheads="1"/>
          </p:cNvPicPr>
          <p:nvPr/>
        </p:nvPicPr>
        <p:blipFill>
          <a:blip r:embed="rId3" cstate="print"/>
          <a:srcRect/>
          <a:stretch>
            <a:fillRect/>
          </a:stretch>
        </p:blipFill>
        <p:spPr bwMode="auto">
          <a:xfrm>
            <a:off x="4714876" y="1214422"/>
            <a:ext cx="3643338" cy="2643206"/>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
        <p:nvSpPr>
          <p:cNvPr id="7" name="TextBox 6"/>
          <p:cNvSpPr txBox="1"/>
          <p:nvPr/>
        </p:nvSpPr>
        <p:spPr>
          <a:xfrm>
            <a:off x="500034" y="1214422"/>
            <a:ext cx="3857652" cy="5370701"/>
          </a:xfrm>
          <a:prstGeom prst="rect">
            <a:avLst/>
          </a:prstGeom>
          <a:noFill/>
        </p:spPr>
        <p:txBody>
          <a:bodyPr wrap="square" rtlCol="0">
            <a:spAutoFit/>
          </a:bodyPr>
          <a:lstStyle/>
          <a:p>
            <a:pPr indent="457200">
              <a:lnSpc>
                <a:spcPts val="3000"/>
              </a:lnSpc>
            </a:pPr>
            <a:r>
              <a:rPr lang="zh-CN" altLang="en-US" sz="2000" b="1" dirty="0" smtClean="0"/>
              <a:t>柳条鱼：</a:t>
            </a:r>
            <a:r>
              <a:rPr lang="zh-CN" altLang="en-US" sz="2000" dirty="0" smtClean="0"/>
              <a:t>为小型淡水鱼类。喜生活于缓静水或流水体的表层。仔鱼以轮虫类为食。成鱼因吞食孑孓而成为蚊虫的天敌。</a:t>
            </a:r>
            <a:r>
              <a:rPr lang="zh-CN" altLang="en-US" sz="2000" dirty="0" smtClean="0">
                <a:solidFill>
                  <a:srgbClr val="FF0000"/>
                </a:solidFill>
              </a:rPr>
              <a:t>繁殖季节为</a:t>
            </a:r>
            <a:r>
              <a:rPr lang="en-US" altLang="zh-CN" sz="2000" dirty="0" smtClean="0">
                <a:solidFill>
                  <a:srgbClr val="FF0000"/>
                </a:solidFill>
              </a:rPr>
              <a:t>4</a:t>
            </a:r>
            <a:r>
              <a:rPr lang="zh-CN" altLang="en-US" sz="2000" dirty="0" smtClean="0">
                <a:solidFill>
                  <a:srgbClr val="FF0000"/>
                </a:solidFill>
              </a:rPr>
              <a:t>～</a:t>
            </a:r>
            <a:r>
              <a:rPr lang="en-US" altLang="zh-CN" sz="2000" dirty="0" smtClean="0">
                <a:solidFill>
                  <a:srgbClr val="FF0000"/>
                </a:solidFill>
              </a:rPr>
              <a:t>10</a:t>
            </a:r>
            <a:r>
              <a:rPr lang="zh-CN" altLang="en-US" sz="2000" dirty="0" smtClean="0">
                <a:solidFill>
                  <a:srgbClr val="FF0000"/>
                </a:solidFill>
              </a:rPr>
              <a:t>月，最适宜季节为</a:t>
            </a:r>
            <a:r>
              <a:rPr lang="en-US" altLang="zh-CN" sz="2000" dirty="0" smtClean="0">
                <a:solidFill>
                  <a:srgbClr val="FF0000"/>
                </a:solidFill>
              </a:rPr>
              <a:t>5</a:t>
            </a:r>
            <a:r>
              <a:rPr lang="zh-CN" altLang="en-US" sz="2000" dirty="0" smtClean="0">
                <a:solidFill>
                  <a:srgbClr val="FF0000"/>
                </a:solidFill>
              </a:rPr>
              <a:t>～</a:t>
            </a:r>
            <a:r>
              <a:rPr lang="en-US" altLang="zh-CN" sz="2000" dirty="0" smtClean="0">
                <a:solidFill>
                  <a:srgbClr val="FF0000"/>
                </a:solidFill>
              </a:rPr>
              <a:t>9</a:t>
            </a:r>
            <a:r>
              <a:rPr lang="zh-CN" altLang="en-US" sz="2000" dirty="0" smtClean="0">
                <a:solidFill>
                  <a:srgbClr val="FF0000"/>
                </a:solidFill>
              </a:rPr>
              <a:t>月，</a:t>
            </a:r>
            <a:r>
              <a:rPr lang="zh-CN" altLang="en-US" sz="2000" dirty="0" smtClean="0"/>
              <a:t>每隔</a:t>
            </a:r>
            <a:r>
              <a:rPr lang="en-US" altLang="zh-CN" sz="2000" dirty="0" smtClean="0"/>
              <a:t>30</a:t>
            </a:r>
            <a:r>
              <a:rPr lang="zh-CN" altLang="en-US" sz="2000" dirty="0" smtClean="0"/>
              <a:t>～</a:t>
            </a:r>
            <a:r>
              <a:rPr lang="en-US" altLang="zh-CN" sz="2000" dirty="0" smtClean="0"/>
              <a:t>40</a:t>
            </a:r>
            <a:r>
              <a:rPr lang="zh-CN" altLang="en-US" sz="2000" dirty="0" smtClean="0"/>
              <a:t>天即产仔</a:t>
            </a:r>
            <a:r>
              <a:rPr lang="en-US" altLang="zh-CN" sz="2000" dirty="0" smtClean="0"/>
              <a:t>1</a:t>
            </a:r>
            <a:r>
              <a:rPr lang="zh-CN" altLang="en-US" sz="2000" dirty="0" smtClean="0"/>
              <a:t>次，每次胎产</a:t>
            </a:r>
            <a:r>
              <a:rPr lang="en-US" altLang="zh-CN" sz="2000" dirty="0" smtClean="0"/>
              <a:t>30</a:t>
            </a:r>
            <a:r>
              <a:rPr lang="zh-CN" altLang="en-US" sz="2000" dirty="0" smtClean="0"/>
              <a:t>～</a:t>
            </a:r>
            <a:r>
              <a:rPr lang="en-US" altLang="zh-CN" sz="2000" dirty="0" smtClean="0"/>
              <a:t>50</a:t>
            </a:r>
            <a:r>
              <a:rPr lang="zh-CN" altLang="en-US" sz="2000" dirty="0" smtClean="0"/>
              <a:t>尾，每尾雌鱼每年能产</a:t>
            </a:r>
            <a:r>
              <a:rPr lang="en-US" altLang="zh-CN" sz="2000" dirty="0" smtClean="0"/>
              <a:t>200</a:t>
            </a:r>
            <a:r>
              <a:rPr lang="zh-CN" altLang="en-US" sz="2000" dirty="0" smtClean="0"/>
              <a:t>～</a:t>
            </a:r>
            <a:r>
              <a:rPr lang="en-US" altLang="zh-CN" sz="2000" dirty="0" smtClean="0"/>
              <a:t>300</a:t>
            </a:r>
            <a:r>
              <a:rPr lang="zh-CN" altLang="en-US" sz="2000" dirty="0" smtClean="0"/>
              <a:t>尾</a:t>
            </a:r>
            <a:endParaRPr lang="en-US" altLang="zh-CN" sz="2000" dirty="0" smtClean="0"/>
          </a:p>
          <a:p>
            <a:pPr indent="457200">
              <a:lnSpc>
                <a:spcPts val="3000"/>
              </a:lnSpc>
            </a:pPr>
            <a:r>
              <a:rPr lang="zh-CN" altLang="en-US" sz="2000" dirty="0" smtClean="0"/>
              <a:t>原产北美洲，</a:t>
            </a:r>
            <a:r>
              <a:rPr lang="en-US" altLang="zh-CN" sz="2000" dirty="0" smtClean="0"/>
              <a:t>1924</a:t>
            </a:r>
            <a:r>
              <a:rPr lang="zh-CN" altLang="en-US" sz="2000" dirty="0" smtClean="0"/>
              <a:t>年由菲律宾引进我国，在杭州西湖放养，后来又引到广东地区放养。因食蚊鱼灭蚊效果显著，所以颇受人们欢迎。</a:t>
            </a:r>
          </a:p>
          <a:p>
            <a:endParaRPr lang="zh-CN" altLang="en-US" dirty="0"/>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428596" y="357166"/>
            <a:ext cx="7715304" cy="646331"/>
          </a:xfrm>
          <a:prstGeom prst="rect">
            <a:avLst/>
          </a:prstGeom>
          <a:noFill/>
        </p:spPr>
        <p:txBody>
          <a:bodyPr wrap="square" rtlCol="0">
            <a:spAutoFit/>
          </a:bodyPr>
          <a:lstStyle/>
          <a:p>
            <a:r>
              <a:rPr lang="zh-CN" altLang="en-US" sz="3600" b="1" dirty="0" smtClean="0">
                <a:latin typeface="+mj-ea"/>
                <a:ea typeface="+mj-ea"/>
              </a:rPr>
              <a:t>生命科学探究的基本步骤</a:t>
            </a:r>
            <a:endParaRPr lang="zh-CN" altLang="en-US" sz="3600" b="1" dirty="0">
              <a:latin typeface="+mj-ea"/>
              <a:ea typeface="+mj-ea"/>
            </a:endParaRPr>
          </a:p>
        </p:txBody>
      </p:sp>
      <p:sp>
        <p:nvSpPr>
          <p:cNvPr id="5" name="椭圆 4"/>
          <p:cNvSpPr/>
          <p:nvPr/>
        </p:nvSpPr>
        <p:spPr>
          <a:xfrm>
            <a:off x="357158" y="1357298"/>
            <a:ext cx="2286016" cy="107157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t>提出疑问</a:t>
            </a:r>
            <a:endParaRPr lang="zh-CN" altLang="en-US" sz="2800" b="1" dirty="0"/>
          </a:p>
        </p:txBody>
      </p:sp>
      <p:sp>
        <p:nvSpPr>
          <p:cNvPr id="6" name="圆角矩形 5"/>
          <p:cNvSpPr/>
          <p:nvPr/>
        </p:nvSpPr>
        <p:spPr>
          <a:xfrm>
            <a:off x="3000364" y="1571612"/>
            <a:ext cx="5643602" cy="642942"/>
          </a:xfrm>
          <a:prstGeom prst="roundRect">
            <a:avLst>
              <a:gd name="adj" fmla="val 37582"/>
            </a:avLst>
          </a:prstGeom>
          <a:solidFill>
            <a:srgbClr val="00B050"/>
          </a:solidFill>
          <a:effectLst>
            <a:outerShdw blurRad="152400" dist="3175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tx1"/>
                </a:solidFill>
              </a:rPr>
              <a:t>为什么柳条鱼在四月中旬产仔呢？</a:t>
            </a:r>
            <a:endParaRPr lang="zh-CN" altLang="en-US" sz="2400" b="1" dirty="0">
              <a:solidFill>
                <a:schemeClr val="tx1"/>
              </a:solidFill>
            </a:endParaRPr>
          </a:p>
        </p:txBody>
      </p:sp>
      <p:sp>
        <p:nvSpPr>
          <p:cNvPr id="8" name="椭圆 7"/>
          <p:cNvSpPr/>
          <p:nvPr/>
        </p:nvSpPr>
        <p:spPr>
          <a:xfrm>
            <a:off x="357158" y="2786058"/>
            <a:ext cx="2286016" cy="1071570"/>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800" b="1" dirty="0" smtClean="0"/>
              <a:t>提出假设</a:t>
            </a:r>
            <a:endParaRPr lang="zh-CN" altLang="en-US" sz="2800" b="1" dirty="0"/>
          </a:p>
        </p:txBody>
      </p:sp>
      <p:sp>
        <p:nvSpPr>
          <p:cNvPr id="9" name="圆角矩形 8"/>
          <p:cNvSpPr/>
          <p:nvPr/>
        </p:nvSpPr>
        <p:spPr>
          <a:xfrm>
            <a:off x="3000364" y="2786058"/>
            <a:ext cx="5572164" cy="642942"/>
          </a:xfrm>
          <a:prstGeom prst="roundRect">
            <a:avLst>
              <a:gd name="adj" fmla="val 37582"/>
            </a:avLst>
          </a:prstGeom>
          <a:solidFill>
            <a:srgbClr val="00B050"/>
          </a:solidFill>
          <a:effectLst>
            <a:outerShdw blurRad="152400" dist="3175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tx1"/>
                </a:solidFill>
              </a:rPr>
              <a:t>温度？？？</a:t>
            </a:r>
            <a:endParaRPr lang="zh-CN" altLang="en-US" sz="2400" b="1" dirty="0">
              <a:solidFill>
                <a:schemeClr val="tx1"/>
              </a:solidFill>
            </a:endParaRPr>
          </a:p>
        </p:txBody>
      </p:sp>
      <p:sp>
        <p:nvSpPr>
          <p:cNvPr id="10" name="圆角矩形 9"/>
          <p:cNvSpPr/>
          <p:nvPr/>
        </p:nvSpPr>
        <p:spPr>
          <a:xfrm>
            <a:off x="3000364" y="3714752"/>
            <a:ext cx="5500726" cy="642942"/>
          </a:xfrm>
          <a:prstGeom prst="roundRect">
            <a:avLst>
              <a:gd name="adj" fmla="val 37582"/>
            </a:avLst>
          </a:prstGeom>
          <a:solidFill>
            <a:srgbClr val="00B050"/>
          </a:solidFill>
          <a:effectLst>
            <a:outerShdw blurRad="152400" dist="3175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tx1"/>
                </a:solidFill>
              </a:rPr>
              <a:t>光照？？？</a:t>
            </a:r>
            <a:endParaRPr lang="zh-CN" altLang="en-US" sz="2400" b="1" dirty="0">
              <a:solidFill>
                <a:schemeClr val="tx1"/>
              </a:solidFill>
            </a:endParaRPr>
          </a:p>
        </p:txBody>
      </p:sp>
      <p:sp>
        <p:nvSpPr>
          <p:cNvPr id="11" name="圆角矩形 10"/>
          <p:cNvSpPr/>
          <p:nvPr/>
        </p:nvSpPr>
        <p:spPr>
          <a:xfrm>
            <a:off x="3071802" y="4714884"/>
            <a:ext cx="5500726" cy="642942"/>
          </a:xfrm>
          <a:prstGeom prst="roundRect">
            <a:avLst>
              <a:gd name="adj" fmla="val 37582"/>
            </a:avLst>
          </a:prstGeom>
          <a:solidFill>
            <a:srgbClr val="00B050"/>
          </a:solidFill>
          <a:effectLst>
            <a:outerShdw blurRad="152400" dist="317500" dir="5400000" sx="90000" sy="-19000" rotWithShape="0">
              <a:prstClr val="black">
                <a:alpha val="15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smtClean="0">
                <a:solidFill>
                  <a:schemeClr val="tx1"/>
                </a:solidFill>
              </a:rPr>
              <a:t>其他？？？</a:t>
            </a:r>
            <a:endParaRPr lang="zh-CN" altLang="en-US" sz="2400" b="1" dirty="0">
              <a:solidFill>
                <a:schemeClr val="tx1"/>
              </a:solidFill>
            </a:endParaRPr>
          </a:p>
        </p:txBody>
      </p:sp>
      <p:sp>
        <p:nvSpPr>
          <p:cNvPr id="12" name="云形 11"/>
          <p:cNvSpPr/>
          <p:nvPr/>
        </p:nvSpPr>
        <p:spPr>
          <a:xfrm>
            <a:off x="357158" y="4500570"/>
            <a:ext cx="2786082" cy="1785950"/>
          </a:xfrm>
          <a:prstGeom prst="cloud">
            <a:avLst/>
          </a:prstGeom>
          <a:solidFill>
            <a:srgbClr val="FFFF00"/>
          </a:solidFill>
          <a:effectLst>
            <a:outerShdw blurRad="76200" dir="18900000" sy="23000" kx="-12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3200" b="1" i="1" dirty="0" smtClean="0">
                <a:solidFill>
                  <a:schemeClr val="tx1"/>
                </a:solidFill>
                <a:latin typeface="楷体_GB2312" pitchFamily="49" charset="-122"/>
                <a:ea typeface="楷体_GB2312" pitchFamily="49" charset="-122"/>
              </a:rPr>
              <a:t>如何提出假设？？？</a:t>
            </a:r>
            <a:endParaRPr lang="zh-CN" altLang="en-US" sz="3200" b="1" i="1" dirty="0">
              <a:solidFill>
                <a:schemeClr val="tx1"/>
              </a:solidFill>
              <a:latin typeface="楷体_GB2312" pitchFamily="49" charset="-122"/>
              <a:ea typeface="楷体_GB2312"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0" presetClass="entr" presetSubtype="0" fill="hold" grpId="0" nodeType="clickEffect">
                                  <p:stCondLst>
                                    <p:cond delay="0"/>
                                  </p:stCondLst>
                                  <p:iterate type="lt">
                                    <p:tmPct val="10000"/>
                                  </p:iterate>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1"/>
                                          </p:val>
                                        </p:tav>
                                        <p:tav tm="100000">
                                          <p:val>
                                            <p:strVal val="#ppt_x"/>
                                          </p:val>
                                        </p:tav>
                                      </p:tavLst>
                                    </p:anim>
                                    <p:anim calcmode="lin" valueType="num">
                                      <p:cBhvr>
                                        <p:cTn id="9" dur="10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0" presetClass="entr" presetSubtype="0" fill="hold" grpId="0" nodeType="clickEffect">
                                  <p:stCondLst>
                                    <p:cond delay="0"/>
                                  </p:stCondLst>
                                  <p:iterate type="lt">
                                    <p:tmPct val="10000"/>
                                  </p:iterate>
                                  <p:childTnLst>
                                    <p:set>
                                      <p:cBhvr>
                                        <p:cTn id="13" dur="1" fill="hold">
                                          <p:stCondLst>
                                            <p:cond delay="0"/>
                                          </p:stCondLst>
                                        </p:cTn>
                                        <p:tgtEl>
                                          <p:spTgt spid="10"/>
                                        </p:tgtEl>
                                        <p:attrNameLst>
                                          <p:attrName>style.visibility</p:attrName>
                                        </p:attrNameLst>
                                      </p:cBhvr>
                                      <p:to>
                                        <p:strVal val="visible"/>
                                      </p:to>
                                    </p:set>
                                    <p:animEffect transition="in" filter="fade">
                                      <p:cBhvr>
                                        <p:cTn id="14" dur="1000"/>
                                        <p:tgtEl>
                                          <p:spTgt spid="10"/>
                                        </p:tgtEl>
                                      </p:cBhvr>
                                    </p:animEffect>
                                    <p:anim calcmode="lin" valueType="num">
                                      <p:cBhvr>
                                        <p:cTn id="15" dur="1000" fill="hold"/>
                                        <p:tgtEl>
                                          <p:spTgt spid="10"/>
                                        </p:tgtEl>
                                        <p:attrNameLst>
                                          <p:attrName>ppt_x</p:attrName>
                                        </p:attrNameLst>
                                      </p:cBhvr>
                                      <p:tavLst>
                                        <p:tav tm="0">
                                          <p:val>
                                            <p:strVal val="#ppt_x-.1"/>
                                          </p:val>
                                        </p:tav>
                                        <p:tav tm="100000">
                                          <p:val>
                                            <p:strVal val="#ppt_x"/>
                                          </p:val>
                                        </p:tav>
                                      </p:tavLst>
                                    </p:anim>
                                    <p:anim calcmode="lin" valueType="num">
                                      <p:cBhvr>
                                        <p:cTn id="16" dur="10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0" presetClass="entr" presetSubtype="0" fill="hold" grpId="0" nodeType="clickEffect">
                                  <p:stCondLst>
                                    <p:cond delay="0"/>
                                  </p:stCondLst>
                                  <p:iterate type="lt">
                                    <p:tmPct val="10000"/>
                                  </p:iterate>
                                  <p:childTnLst>
                                    <p:set>
                                      <p:cBhvr>
                                        <p:cTn id="20" dur="1" fill="hold">
                                          <p:stCondLst>
                                            <p:cond delay="0"/>
                                          </p:stCondLst>
                                        </p:cTn>
                                        <p:tgtEl>
                                          <p:spTgt spid="11"/>
                                        </p:tgtEl>
                                        <p:attrNameLst>
                                          <p:attrName>style.visibility</p:attrName>
                                        </p:attrNameLst>
                                      </p:cBhvr>
                                      <p:to>
                                        <p:strVal val="visible"/>
                                      </p:to>
                                    </p:set>
                                    <p:animEffect transition="in" filter="fade">
                                      <p:cBhvr>
                                        <p:cTn id="21" dur="1000"/>
                                        <p:tgtEl>
                                          <p:spTgt spid="11"/>
                                        </p:tgtEl>
                                      </p:cBhvr>
                                    </p:animEffect>
                                    <p:anim calcmode="lin" valueType="num">
                                      <p:cBhvr>
                                        <p:cTn id="22" dur="1000" fill="hold"/>
                                        <p:tgtEl>
                                          <p:spTgt spid="11"/>
                                        </p:tgtEl>
                                        <p:attrNameLst>
                                          <p:attrName>ppt_x</p:attrName>
                                        </p:attrNameLst>
                                      </p:cBhvr>
                                      <p:tavLst>
                                        <p:tav tm="0">
                                          <p:val>
                                            <p:strVal val="#ppt_x-.1"/>
                                          </p:val>
                                        </p:tav>
                                        <p:tav tm="100000">
                                          <p:val>
                                            <p:strVal val="#ppt_x"/>
                                          </p:val>
                                        </p:tav>
                                      </p:tavLst>
                                    </p:anim>
                                    <p:anim calcmode="lin" valueType="num">
                                      <p:cBhvr>
                                        <p:cTn id="23" dur="1000" fill="hold"/>
                                        <p:tgtEl>
                                          <p:spTgt spid="1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1056</TotalTime>
  <Words>1898</Words>
  <Application>Microsoft Office PowerPoint</Application>
  <PresentationFormat>全屏显示(4:3)</PresentationFormat>
  <Paragraphs>226</Paragraphs>
  <Slides>32</Slides>
  <Notes>0</Notes>
  <HiddenSlides>0</HiddenSlides>
  <MMClips>0</MMClips>
  <ScaleCrop>false</ScaleCrop>
  <HeadingPairs>
    <vt:vector size="4" baseType="variant">
      <vt:variant>
        <vt:lpstr>主题</vt:lpstr>
      </vt:variant>
      <vt:variant>
        <vt:i4>1</vt:i4>
      </vt:variant>
      <vt:variant>
        <vt:lpstr>幻灯片标题</vt:lpstr>
      </vt:variant>
      <vt:variant>
        <vt:i4>32</vt:i4>
      </vt:variant>
    </vt:vector>
  </HeadingPairs>
  <TitlesOfParts>
    <vt:vector size="33" baseType="lpstr">
      <vt:lpstr>Office 主题</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显微镜的使用</vt:lpstr>
      <vt:lpstr>显微测微尺的使用</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cp:lastModifiedBy>Chen Lin</cp:lastModifiedBy>
  <cp:revision>43</cp:revision>
  <dcterms:modified xsi:type="dcterms:W3CDTF">2013-09-09T00:13:54Z</dcterms:modified>
</cp:coreProperties>
</file>