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xml" PartName="/ppt/slides/slide38.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xml" PartName="/ppt/slides/slide36.xml"/>
  <Override ContentType="application/vnd.openxmlformats-officedocument.presentationml.slide+xml" PartName="/ppt/slides/slide45.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43.xml"/>
  <Override ContentType="application/vnd.openxmlformats-officedocument.theme+xml" PartName="/ppt/theme/theme1.xml"/>
  <Override ContentType="application/vnd.openxmlformats-officedocument.presentationml.slideLayout+xml" PartName="/ppt/slideLayouts/slideLayout2.xml"/>
  <Default ContentType="application/vnd.openxmlformats-package.relationships+xml" Extension="rels"/>
  <Default ContentType="application/xml" Extension="xml"/>
  <Override ContentType="application/vnd.openxmlformats-officedocument.presentationml.slide+xml" PartName="/ppt/slides/slide14.xml"/>
  <Override ContentType="application/vnd.openxmlformats-officedocument.presentationml.slide+xml" PartName="/ppt/slides/slide23.xml"/>
  <Override ContentType="application/vnd.openxmlformats-officedocument.presentationml.slide+xml" PartName="/ppt/slides/slide32.xml"/>
  <Override ContentType="application/vnd.openxmlformats-officedocument.presentationml.slide+xml" PartName="/ppt/slides/slide4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slide+xml" PartName="/ppt/slides/slide4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presentationml.slideLayout+xml" PartName="/ppt/slideLayouts/slideLayout7.xml"/>
  <Default ContentType="image/png" Extension="png"/>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slide+xml" PartName="/ppt/slides/slide46.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Override ContentType="application/vnd.openxmlformats-officedocument.presentationml.slide+xml" PartName="/ppt/slides/slide44.xml"/>
  <Override ContentType="application/vnd.openxmlformats-officedocument.presentationml.slideLayout+xml" PartName="/ppt/slideLayouts/slideLayout3.xml"/>
  <Default ContentType="image/jpeg" Extension="jpeg"/>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xml" PartName="/ppt/slides/slide31.xml"/>
  <Override ContentType="application/vnd.openxmlformats-officedocument.presentationml.slide+xml" PartName="/ppt/slides/slide42.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2" r:id="rId28"/>
    <p:sldId id="281"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7" r:id="rId43"/>
    <p:sldId id="298" r:id="rId44"/>
    <p:sldId id="299" r:id="rId45"/>
    <p:sldId id="300" r:id="rId46"/>
    <p:sldId id="301"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22" autoAdjust="0"/>
    <p:restoredTop sz="94660"/>
  </p:normalViewPr>
  <p:slideViewPr>
    <p:cSldViewPr>
      <p:cViewPr varScale="1">
        <p:scale>
          <a:sx n="84" d="100"/>
          <a:sy n="84" d="100"/>
        </p:scale>
        <p:origin x="-51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2012/12/16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1.xml" Type="http://schemas.openxmlformats.org/officeDocument/2006/relationships/slideLayout"/></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arget="../media/image8.jpeg" Type="http://schemas.openxmlformats.org/officeDocument/2006/relationships/image"/><Relationship Id="rId1" Target="../slideLayouts/slideLayout1.xml" Type="http://schemas.openxmlformats.org/officeDocument/2006/relationships/slideLayout"/></Relationships>
</file>

<file path=ppt/slides/_rels/slide45.xml.rels><?xml version="1.0" encoding="UTF-8" standalone="yes" ?><Relationships xmlns="http://schemas.openxmlformats.org/package/2006/relationships"><Relationship Id="rId2" Target="../media/image9.jpeg" Type="http://schemas.openxmlformats.org/officeDocument/2006/relationships/image"/><Relationship Id="rId1" Target="../slideLayouts/slideLayout1.xml" Type="http://schemas.openxmlformats.org/officeDocument/2006/relationships/slideLayout"/></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28926" y="1857364"/>
            <a:ext cx="3275257" cy="1015663"/>
          </a:xfrm>
          <a:prstGeom prst="rect">
            <a:avLst/>
          </a:prstGeom>
          <a:noFill/>
        </p:spPr>
        <p:txBody>
          <a:bodyPr wrap="non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60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克隆技术</a:t>
            </a:r>
            <a:endParaRPr lang="zh-CN" altLang="en-US" sz="60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3" name="矩形 2"/>
          <p:cNvSpPr/>
          <p:nvPr/>
        </p:nvSpPr>
        <p:spPr>
          <a:xfrm>
            <a:off x="1428728" y="4000504"/>
            <a:ext cx="6143668" cy="1569660"/>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indent="457200">
              <a:lnSpc>
                <a:spcPct val="150000"/>
              </a:lnSpc>
            </a:pPr>
            <a:r>
              <a:rPr lang="zh-CN" altLang="en-US" sz="3200" b="1" cap="none" spc="0" dirty="0" smtClean="0">
                <a:ln/>
                <a:effectLst>
                  <a:outerShdw blurRad="50800" dist="38100" dir="2700000" algn="tl" rotWithShape="0">
                    <a:prstClr val="black">
                      <a:alpha val="40000"/>
                    </a:prstClr>
                  </a:outerShdw>
                  <a:reflection blurRad="6350" stA="55000" endA="300" endPos="45500" dir="5400000" sy="-100000" algn="bl" rotWithShape="0"/>
                </a:effectLst>
                <a:latin typeface="仿宋" pitchFamily="49" charset="-122"/>
                <a:ea typeface="仿宋" pitchFamily="49" charset="-122"/>
              </a:rPr>
              <a:t>组员：孙  旭   </a:t>
            </a:r>
            <a:r>
              <a:rPr lang="en-US" altLang="zh-CN" sz="3200" b="1" cap="none" spc="0" dirty="0" smtClean="0">
                <a:ln/>
                <a:effectLst>
                  <a:outerShdw blurRad="50800" dist="38100" dir="2700000" algn="tl" rotWithShape="0">
                    <a:prstClr val="black">
                      <a:alpha val="40000"/>
                    </a:prstClr>
                  </a:outerShdw>
                  <a:reflection blurRad="6350" stA="55000" endA="300" endPos="45500" dir="5400000" sy="-100000" algn="bl" rotWithShape="0"/>
                </a:effectLst>
                <a:latin typeface="仿宋" pitchFamily="49" charset="-122"/>
                <a:ea typeface="仿宋" pitchFamily="49" charset="-122"/>
              </a:rPr>
              <a:t>20090370117</a:t>
            </a:r>
          </a:p>
          <a:p>
            <a:pPr indent="457200">
              <a:lnSpc>
                <a:spcPct val="150000"/>
              </a:lnSpc>
            </a:pPr>
            <a:r>
              <a:rPr lang="zh-CN" altLang="en-US" sz="3200" b="1" dirty="0" smtClean="0">
                <a:ln/>
                <a:effectLst>
                  <a:outerShdw blurRad="50800" dist="38100" dir="2700000" algn="tl" rotWithShape="0">
                    <a:prstClr val="black">
                      <a:alpha val="40000"/>
                    </a:prstClr>
                  </a:outerShdw>
                  <a:reflection blurRad="6350" stA="55000" endA="300" endPos="45500" dir="5400000" sy="-100000" algn="bl" rotWithShape="0"/>
                </a:effectLst>
                <a:latin typeface="仿宋" pitchFamily="49" charset="-122"/>
                <a:ea typeface="仿宋" pitchFamily="49" charset="-122"/>
              </a:rPr>
              <a:t>      王恩莹   </a:t>
            </a:r>
            <a:r>
              <a:rPr lang="en-US" altLang="zh-CN" sz="3200" b="1" dirty="0" smtClean="0">
                <a:ln/>
                <a:effectLst>
                  <a:outerShdw blurRad="50800" dist="38100" dir="2700000" algn="tl" rotWithShape="0">
                    <a:prstClr val="black">
                      <a:alpha val="40000"/>
                    </a:prstClr>
                  </a:outerShdw>
                  <a:reflection blurRad="6350" stA="55000" endA="300" endPos="45500" dir="5400000" sy="-100000" algn="bl" rotWithShape="0"/>
                </a:effectLst>
                <a:latin typeface="仿宋" pitchFamily="49" charset="-122"/>
                <a:ea typeface="仿宋" pitchFamily="49" charset="-122"/>
              </a:rPr>
              <a:t>20090370118</a:t>
            </a:r>
            <a:endParaRPr lang="zh-CN" altLang="en-US" sz="3200" b="1" cap="none" spc="0" dirty="0">
              <a:ln/>
              <a:effectLst>
                <a:outerShdw blurRad="50800" dist="38100" dir="2700000" algn="tl" rotWithShape="0">
                  <a:prstClr val="black">
                    <a:alpha val="40000"/>
                  </a:prstClr>
                </a:outerShdw>
                <a:reflection blurRad="6350" stA="55000" endA="300" endPos="45500" dir="5400000" sy="-100000" algn="bl" rotWithShape="0"/>
              </a:effectLst>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p:cNvGrpSpPr/>
          <p:nvPr/>
        </p:nvGrpSpPr>
        <p:grpSpPr>
          <a:xfrm>
            <a:off x="7643834" y="357166"/>
            <a:ext cx="1264221" cy="1271587"/>
            <a:chOff x="7286644" y="-500090"/>
            <a:chExt cx="1264221" cy="1271587"/>
          </a:xfrm>
        </p:grpSpPr>
        <p:sp>
          <p:nvSpPr>
            <p:cNvPr id="6"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9" name="矩形 8"/>
          <p:cNvSpPr/>
          <p:nvPr/>
        </p:nvSpPr>
        <p:spPr>
          <a:xfrm>
            <a:off x="714348" y="814312"/>
            <a:ext cx="2643206" cy="400110"/>
          </a:xfrm>
          <a:prstGeom prst="rect">
            <a:avLst/>
          </a:prstGeom>
        </p:spPr>
        <p:txBody>
          <a:bodyPr wrap="square">
            <a:spAutoFit/>
          </a:bodyPr>
          <a:lstStyle/>
          <a:p>
            <a:pPr algn="ctr"/>
            <a:r>
              <a:rPr lang="zh-CN" altLang="en-US" sz="2000" b="1" dirty="0" smtClean="0">
                <a:solidFill>
                  <a:srgbClr val="0070C0"/>
                </a:solidFill>
              </a:rPr>
              <a:t>同种体细胞克隆阶段</a:t>
            </a:r>
            <a:endParaRPr lang="zh-CN" altLang="en-US" sz="2000" dirty="0">
              <a:solidFill>
                <a:srgbClr val="0070C0"/>
              </a:solidFill>
            </a:endParaRPr>
          </a:p>
        </p:txBody>
      </p:sp>
      <p:sp>
        <p:nvSpPr>
          <p:cNvPr id="10" name="矩形 9"/>
          <p:cNvSpPr/>
          <p:nvPr/>
        </p:nvSpPr>
        <p:spPr>
          <a:xfrm>
            <a:off x="1142976" y="1918636"/>
            <a:ext cx="6715172" cy="1938992"/>
          </a:xfrm>
          <a:prstGeom prst="rect">
            <a:avLst/>
          </a:prstGeom>
        </p:spPr>
        <p:txBody>
          <a:bodyPr wrap="square">
            <a:spAutoFit/>
          </a:bodyPr>
          <a:lstStyle/>
          <a:p>
            <a:pPr indent="457200">
              <a:lnSpc>
                <a:spcPct val="150000"/>
              </a:lnSpc>
            </a:pPr>
            <a:r>
              <a:rPr lang="zh-CN" altLang="en-US" sz="2000" dirty="0" smtClean="0"/>
              <a:t>这是第一次用成年体细胞作为供核细胞</a:t>
            </a:r>
            <a:r>
              <a:rPr lang="en-US" altLang="zh-CN" sz="2000" dirty="0" smtClean="0"/>
              <a:t>,</a:t>
            </a:r>
            <a:r>
              <a:rPr lang="zh-CN" altLang="en-US" sz="2000" dirty="0" smtClean="0"/>
              <a:t>由此说明高度分化的成年动物的体细胞可在适当条件下发生逆转</a:t>
            </a:r>
            <a:r>
              <a:rPr lang="en-US" altLang="zh-CN" sz="2000" dirty="0" smtClean="0"/>
              <a:t>,</a:t>
            </a:r>
            <a:r>
              <a:rPr lang="zh-CN" altLang="en-US" sz="2000" dirty="0" smtClean="0"/>
              <a:t>恢复全能性</a:t>
            </a:r>
            <a:r>
              <a:rPr lang="en-US" altLang="zh-CN" sz="2000" dirty="0" smtClean="0"/>
              <a:t>,</a:t>
            </a:r>
            <a:r>
              <a:rPr lang="zh-CN" altLang="en-US" sz="2000" dirty="0" smtClean="0"/>
              <a:t>这是生物技术史上具有划时代意义的重大突破</a:t>
            </a:r>
            <a:r>
              <a:rPr lang="en-US" altLang="zh-CN" sz="2000" dirty="0" smtClean="0"/>
              <a:t>,</a:t>
            </a:r>
            <a:r>
              <a:rPr lang="zh-CN" altLang="en-US" sz="2000" dirty="0" smtClean="0"/>
              <a:t>是克隆技术的一个里程碑</a:t>
            </a:r>
            <a:r>
              <a:rPr lang="en-US" altLang="zh-CN" sz="2000" dirty="0" smtClean="0"/>
              <a:t>,</a:t>
            </a:r>
            <a:r>
              <a:rPr lang="zh-CN" altLang="en-US" sz="2000" dirty="0" smtClean="0"/>
              <a:t>也改写了部分生物学的理论。</a:t>
            </a:r>
            <a:endParaRPr lang="zh-CN" altLang="en-US" sz="2000" dirty="0"/>
          </a:p>
        </p:txBody>
      </p:sp>
      <p:sp>
        <p:nvSpPr>
          <p:cNvPr id="12" name="TextBox 11"/>
          <p:cNvSpPr txBox="1"/>
          <p:nvPr/>
        </p:nvSpPr>
        <p:spPr>
          <a:xfrm>
            <a:off x="1214414" y="4143380"/>
            <a:ext cx="6715172" cy="1015663"/>
          </a:xfrm>
          <a:prstGeom prst="rect">
            <a:avLst/>
          </a:prstGeom>
          <a:noFill/>
        </p:spPr>
        <p:txBody>
          <a:bodyPr wrap="square" rtlCol="0">
            <a:spAutoFit/>
          </a:bodyPr>
          <a:lstStyle/>
          <a:p>
            <a:pPr indent="457200">
              <a:lnSpc>
                <a:spcPct val="150000"/>
              </a:lnSpc>
            </a:pPr>
            <a:r>
              <a:rPr lang="zh-CN" altLang="en-US" sz="2000" dirty="0" smtClean="0"/>
              <a:t>此后，克隆牛，克隆鼠，克隆猪等相继出现，克隆技术进一步成熟。</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5" name="矩形 4"/>
          <p:cNvSpPr/>
          <p:nvPr/>
        </p:nvSpPr>
        <p:spPr>
          <a:xfrm>
            <a:off x="714348" y="814312"/>
            <a:ext cx="2643206" cy="400110"/>
          </a:xfrm>
          <a:prstGeom prst="rect">
            <a:avLst/>
          </a:prstGeom>
        </p:spPr>
        <p:txBody>
          <a:bodyPr wrap="square">
            <a:spAutoFit/>
          </a:bodyPr>
          <a:lstStyle/>
          <a:p>
            <a:pPr algn="ctr"/>
            <a:r>
              <a:rPr lang="zh-CN" altLang="en-US" sz="2000" b="1" dirty="0" smtClean="0">
                <a:solidFill>
                  <a:srgbClr val="00B050"/>
                </a:solidFill>
              </a:rPr>
              <a:t>异种体细胞克隆阶段</a:t>
            </a:r>
            <a:endParaRPr lang="zh-CN" altLang="en-US" sz="2000" dirty="0">
              <a:solidFill>
                <a:srgbClr val="00B050"/>
              </a:solidFill>
            </a:endParaRPr>
          </a:p>
        </p:txBody>
      </p:sp>
      <p:sp>
        <p:nvSpPr>
          <p:cNvPr id="6" name="矩形 5"/>
          <p:cNvSpPr/>
          <p:nvPr/>
        </p:nvSpPr>
        <p:spPr>
          <a:xfrm>
            <a:off x="1214414" y="2214554"/>
            <a:ext cx="6500858" cy="2245102"/>
          </a:xfrm>
          <a:prstGeom prst="rect">
            <a:avLst/>
          </a:prstGeom>
        </p:spPr>
        <p:txBody>
          <a:bodyPr wrap="square">
            <a:spAutoFit/>
          </a:bodyPr>
          <a:lstStyle/>
          <a:p>
            <a:pPr indent="457200">
              <a:lnSpc>
                <a:spcPct val="150000"/>
              </a:lnSpc>
            </a:pPr>
            <a:r>
              <a:rPr lang="zh-CN" altLang="en-US" sz="2400" dirty="0" smtClean="0"/>
              <a:t>异种体细胞克隆与同种体细胞克隆的差异在于供核体细胞与受体卵母细胞来源于不同的物种。即将一种动物的体细胞核移植到另一种动物的去核</a:t>
            </a:r>
            <a:r>
              <a:rPr lang="en-US" altLang="zh-CN" sz="2400" dirty="0" smtClean="0"/>
              <a:t>(</a:t>
            </a:r>
            <a:r>
              <a:rPr lang="zh-CN" altLang="en-US" sz="2400" dirty="0" smtClean="0"/>
              <a:t>遗传物质</a:t>
            </a:r>
            <a:r>
              <a:rPr lang="en-US" altLang="zh-CN" sz="2400" dirty="0" smtClean="0"/>
              <a:t>) </a:t>
            </a:r>
            <a:r>
              <a:rPr lang="zh-CN" altLang="en-US" sz="2400" dirty="0" smtClean="0"/>
              <a:t>卵母细胞中。</a:t>
            </a:r>
            <a:endParaRPr lang="zh-CN" altLang="en-US" sz="2400" dirty="0"/>
          </a:p>
        </p:txBody>
      </p:sp>
      <p:sp>
        <p:nvSpPr>
          <p:cNvPr id="7" name="弧形 6"/>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7"/>
          <p:cNvGrpSpPr/>
          <p:nvPr/>
        </p:nvGrpSpPr>
        <p:grpSpPr>
          <a:xfrm>
            <a:off x="7643834" y="357166"/>
            <a:ext cx="1264221" cy="1271587"/>
            <a:chOff x="7286644" y="-500090"/>
            <a:chExt cx="1264221" cy="1271587"/>
          </a:xfrm>
        </p:grpSpPr>
        <p:sp>
          <p:nvSpPr>
            <p:cNvPr id="9"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6" name="矩形 5"/>
          <p:cNvSpPr/>
          <p:nvPr/>
        </p:nvSpPr>
        <p:spPr>
          <a:xfrm>
            <a:off x="714348" y="814312"/>
            <a:ext cx="2643206" cy="400110"/>
          </a:xfrm>
          <a:prstGeom prst="rect">
            <a:avLst/>
          </a:prstGeom>
        </p:spPr>
        <p:txBody>
          <a:bodyPr wrap="square">
            <a:spAutoFit/>
          </a:bodyPr>
          <a:lstStyle/>
          <a:p>
            <a:pPr algn="ctr"/>
            <a:r>
              <a:rPr lang="zh-CN" altLang="en-US" sz="2000" b="1" dirty="0" smtClean="0">
                <a:solidFill>
                  <a:srgbClr val="00B050"/>
                </a:solidFill>
              </a:rPr>
              <a:t>异种体细胞克隆阶段</a:t>
            </a:r>
            <a:endParaRPr lang="zh-CN" altLang="en-US" sz="2000" dirty="0">
              <a:solidFill>
                <a:srgbClr val="00B050"/>
              </a:solidFill>
            </a:endParaRPr>
          </a:p>
        </p:txBody>
      </p:sp>
      <p:sp>
        <p:nvSpPr>
          <p:cNvPr id="7" name="弧形 6"/>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7"/>
          <p:cNvGrpSpPr/>
          <p:nvPr/>
        </p:nvGrpSpPr>
        <p:grpSpPr>
          <a:xfrm>
            <a:off x="7643834" y="357166"/>
            <a:ext cx="1264221" cy="1271587"/>
            <a:chOff x="7286644" y="-500090"/>
            <a:chExt cx="1264221" cy="1271587"/>
          </a:xfrm>
        </p:grpSpPr>
        <p:sp>
          <p:nvSpPr>
            <p:cNvPr id="9"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11" name="矩形 10"/>
          <p:cNvSpPr/>
          <p:nvPr/>
        </p:nvSpPr>
        <p:spPr>
          <a:xfrm>
            <a:off x="4071934" y="4786323"/>
            <a:ext cx="2000264" cy="1323439"/>
          </a:xfrm>
          <a:prstGeom prst="rect">
            <a:avLst/>
          </a:prstGeom>
          <a:ln w="38100">
            <a:solidFill>
              <a:srgbClr val="0070C0"/>
            </a:solidFill>
          </a:ln>
        </p:spPr>
        <p:txBody>
          <a:bodyPr wrap="square">
            <a:spAutoFit/>
          </a:bodyPr>
          <a:lstStyle/>
          <a:p>
            <a:r>
              <a:rPr lang="zh-CN" altLang="en-US" sz="2000" b="1" dirty="0" smtClean="0"/>
              <a:t>体细胞核能否在异种卵胞质中去分化并支持早期发育</a:t>
            </a:r>
            <a:endParaRPr lang="zh-CN" altLang="en-US" sz="2000" b="1" dirty="0"/>
          </a:p>
        </p:txBody>
      </p:sp>
      <p:sp>
        <p:nvSpPr>
          <p:cNvPr id="12" name="矩形 11"/>
          <p:cNvSpPr/>
          <p:nvPr/>
        </p:nvSpPr>
        <p:spPr>
          <a:xfrm>
            <a:off x="4929190" y="1928802"/>
            <a:ext cx="1500198" cy="707886"/>
          </a:xfrm>
          <a:prstGeom prst="rect">
            <a:avLst/>
          </a:prstGeom>
          <a:ln w="38100">
            <a:solidFill>
              <a:srgbClr val="00B050"/>
            </a:solidFill>
          </a:ln>
        </p:spPr>
        <p:txBody>
          <a:bodyPr wrap="square">
            <a:spAutoFit/>
          </a:bodyPr>
          <a:lstStyle/>
          <a:p>
            <a:r>
              <a:rPr lang="zh-CN" altLang="en-US" sz="2000" b="1" dirty="0" smtClean="0"/>
              <a:t>异种核质能否相容</a:t>
            </a:r>
            <a:endParaRPr lang="zh-CN" altLang="en-US" sz="2000" b="1" dirty="0"/>
          </a:p>
        </p:txBody>
      </p:sp>
      <p:sp>
        <p:nvSpPr>
          <p:cNvPr id="13" name="矩形 12"/>
          <p:cNvSpPr/>
          <p:nvPr/>
        </p:nvSpPr>
        <p:spPr>
          <a:xfrm>
            <a:off x="1285852" y="3071811"/>
            <a:ext cx="1571636" cy="1323439"/>
          </a:xfrm>
          <a:prstGeom prst="rect">
            <a:avLst/>
          </a:prstGeom>
          <a:ln w="38100">
            <a:solidFill>
              <a:srgbClr val="00B0F0"/>
            </a:solidFill>
          </a:ln>
        </p:spPr>
        <p:txBody>
          <a:bodyPr wrap="square">
            <a:spAutoFit/>
          </a:bodyPr>
          <a:lstStyle/>
          <a:p>
            <a:r>
              <a:rPr lang="zh-CN" altLang="en-US" sz="2000" b="1" dirty="0" smtClean="0"/>
              <a:t>异种重构胚能否着床并进行全程发育</a:t>
            </a:r>
            <a:endParaRPr lang="zh-CN" altLang="en-US" sz="2000" b="1" dirty="0"/>
          </a:p>
        </p:txBody>
      </p:sp>
      <p:sp>
        <p:nvSpPr>
          <p:cNvPr id="14" name="椭圆 13"/>
          <p:cNvSpPr/>
          <p:nvPr/>
        </p:nvSpPr>
        <p:spPr>
          <a:xfrm>
            <a:off x="3714744" y="3214686"/>
            <a:ext cx="928694" cy="92869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solidFill>
                  <a:schemeClr val="tx1"/>
                </a:solidFill>
              </a:rPr>
              <a:t>?</a:t>
            </a:r>
            <a:endParaRPr lang="zh-CN" altLang="en-US" sz="6000" dirty="0">
              <a:solidFill>
                <a:schemeClr val="tx1"/>
              </a:solidFill>
            </a:endParaRPr>
          </a:p>
        </p:txBody>
      </p:sp>
      <p:sp>
        <p:nvSpPr>
          <p:cNvPr id="15" name="TextBox 14"/>
          <p:cNvSpPr txBox="1"/>
          <p:nvPr/>
        </p:nvSpPr>
        <p:spPr>
          <a:xfrm>
            <a:off x="1000100" y="1500174"/>
            <a:ext cx="1785950" cy="461665"/>
          </a:xfrm>
          <a:prstGeom prst="rect">
            <a:avLst/>
          </a:prstGeom>
          <a:noFill/>
        </p:spPr>
        <p:txBody>
          <a:bodyPr wrap="square" rtlCol="0">
            <a:spAutoFit/>
          </a:bodyPr>
          <a:lstStyle/>
          <a:p>
            <a:r>
              <a:rPr lang="zh-CN" altLang="en-US" sz="2400" b="1" dirty="0" smtClean="0"/>
              <a:t>遇到的问题</a:t>
            </a:r>
            <a:endParaRPr lang="zh-CN" altLang="en-US" sz="2400" b="1" dirty="0"/>
          </a:p>
        </p:txBody>
      </p:sp>
      <p:cxnSp>
        <p:nvCxnSpPr>
          <p:cNvPr id="17" name="直接连接符 16"/>
          <p:cNvCxnSpPr/>
          <p:nvPr/>
        </p:nvCxnSpPr>
        <p:spPr>
          <a:xfrm>
            <a:off x="1071538" y="2000240"/>
            <a:ext cx="171451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14" idx="1"/>
          </p:cNvCxnSpPr>
          <p:nvPr/>
        </p:nvCxnSpPr>
        <p:spPr>
          <a:xfrm rot="16200000" flipH="1">
            <a:off x="2643174" y="2143116"/>
            <a:ext cx="1350450" cy="1064698"/>
          </a:xfrm>
          <a:prstGeom prst="line">
            <a:avLst/>
          </a:prstGeom>
        </p:spPr>
        <p:style>
          <a:lnRef idx="1">
            <a:schemeClr val="accent1"/>
          </a:lnRef>
          <a:fillRef idx="0">
            <a:schemeClr val="accent1"/>
          </a:fillRef>
          <a:effectRef idx="0">
            <a:schemeClr val="accent1"/>
          </a:effectRef>
          <a:fontRef idx="minor">
            <a:schemeClr val="tx1"/>
          </a:fontRef>
        </p:style>
      </p:cxnSp>
      <p:sp>
        <p:nvSpPr>
          <p:cNvPr id="21" name="Freeform 25"/>
          <p:cNvSpPr>
            <a:spLocks/>
          </p:cNvSpPr>
          <p:nvPr/>
        </p:nvSpPr>
        <p:spPr bwMode="gray">
          <a:xfrm rot="2983914">
            <a:off x="3037645" y="3555045"/>
            <a:ext cx="588956" cy="557925"/>
          </a:xfrm>
          <a:custGeom>
            <a:avLst/>
            <a:gdLst/>
            <a:ahLst/>
            <a:cxnLst>
              <a:cxn ang="0">
                <a:pos x="0" y="756"/>
              </a:cxn>
              <a:cxn ang="0">
                <a:pos x="191" y="591"/>
              </a:cxn>
              <a:cxn ang="0">
                <a:pos x="190" y="672"/>
              </a:cxn>
              <a:cxn ang="0">
                <a:pos x="194" y="672"/>
              </a:cxn>
              <a:cxn ang="0">
                <a:pos x="205" y="672"/>
              </a:cxn>
              <a:cxn ang="0">
                <a:pos x="225" y="671"/>
              </a:cxn>
              <a:cxn ang="0">
                <a:pos x="250" y="667"/>
              </a:cxn>
              <a:cxn ang="0">
                <a:pos x="281" y="662"/>
              </a:cxn>
              <a:cxn ang="0">
                <a:pos x="316" y="653"/>
              </a:cxn>
              <a:cxn ang="0">
                <a:pos x="356" y="641"/>
              </a:cxn>
              <a:cxn ang="0">
                <a:pos x="399" y="626"/>
              </a:cxn>
              <a:cxn ang="0">
                <a:pos x="444" y="605"/>
              </a:cxn>
              <a:cxn ang="0">
                <a:pos x="492" y="578"/>
              </a:cxn>
              <a:cxn ang="0">
                <a:pos x="540" y="547"/>
              </a:cxn>
              <a:cxn ang="0">
                <a:pos x="587" y="508"/>
              </a:cxn>
              <a:cxn ang="0">
                <a:pos x="635" y="463"/>
              </a:cxn>
              <a:cxn ang="0">
                <a:pos x="689" y="405"/>
              </a:cxn>
              <a:cxn ang="0">
                <a:pos x="737" y="350"/>
              </a:cxn>
              <a:cxn ang="0">
                <a:pos x="780" y="298"/>
              </a:cxn>
              <a:cxn ang="0">
                <a:pos x="816" y="249"/>
              </a:cxn>
              <a:cxn ang="0">
                <a:pos x="847" y="204"/>
              </a:cxn>
              <a:cxn ang="0">
                <a:pos x="873" y="164"/>
              </a:cxn>
              <a:cxn ang="0">
                <a:pos x="895" y="126"/>
              </a:cxn>
              <a:cxn ang="0">
                <a:pos x="913" y="94"/>
              </a:cxn>
              <a:cxn ang="0">
                <a:pos x="926" y="66"/>
              </a:cxn>
              <a:cxn ang="0">
                <a:pos x="936" y="42"/>
              </a:cxn>
              <a:cxn ang="0">
                <a:pos x="944" y="24"/>
              </a:cxn>
              <a:cxn ang="0">
                <a:pos x="949" y="12"/>
              </a:cxn>
              <a:cxn ang="0">
                <a:pos x="952" y="2"/>
              </a:cxn>
              <a:cxn ang="0">
                <a:pos x="952" y="0"/>
              </a:cxn>
              <a:cxn ang="0">
                <a:pos x="952" y="4"/>
              </a:cxn>
              <a:cxn ang="0">
                <a:pos x="950" y="17"/>
              </a:cxn>
              <a:cxn ang="0">
                <a:pos x="948" y="36"/>
              </a:cxn>
              <a:cxn ang="0">
                <a:pos x="942" y="62"/>
              </a:cxn>
              <a:cxn ang="0">
                <a:pos x="936" y="93"/>
              </a:cxn>
              <a:cxn ang="0">
                <a:pos x="927" y="130"/>
              </a:cxn>
              <a:cxn ang="0">
                <a:pos x="914" y="172"/>
              </a:cxn>
              <a:cxn ang="0">
                <a:pos x="899" y="217"/>
              </a:cxn>
              <a:cxn ang="0">
                <a:pos x="881" y="264"/>
              </a:cxn>
              <a:cxn ang="0">
                <a:pos x="857" y="315"/>
              </a:cxn>
              <a:cxn ang="0">
                <a:pos x="830" y="368"/>
              </a:cxn>
              <a:cxn ang="0">
                <a:pos x="798" y="421"/>
              </a:cxn>
              <a:cxn ang="0">
                <a:pos x="762" y="475"/>
              </a:cxn>
              <a:cxn ang="0">
                <a:pos x="719" y="529"/>
              </a:cxn>
              <a:cxn ang="0">
                <a:pos x="671" y="582"/>
              </a:cxn>
              <a:cxn ang="0">
                <a:pos x="613" y="637"/>
              </a:cxn>
              <a:cxn ang="0">
                <a:pos x="555" y="685"/>
              </a:cxn>
              <a:cxn ang="0">
                <a:pos x="500" y="726"/>
              </a:cxn>
              <a:cxn ang="0">
                <a:pos x="447" y="761"/>
              </a:cxn>
              <a:cxn ang="0">
                <a:pos x="396" y="790"/>
              </a:cxn>
              <a:cxn ang="0">
                <a:pos x="350" y="813"/>
              </a:cxn>
              <a:cxn ang="0">
                <a:pos x="307" y="831"/>
              </a:cxn>
              <a:cxn ang="0">
                <a:pos x="270" y="845"/>
              </a:cxn>
              <a:cxn ang="0">
                <a:pos x="238" y="855"/>
              </a:cxn>
              <a:cxn ang="0">
                <a:pos x="212" y="862"/>
              </a:cxn>
              <a:cxn ang="0">
                <a:pos x="192" y="866"/>
              </a:cxn>
              <a:cxn ang="0">
                <a:pos x="181" y="868"/>
              </a:cxn>
              <a:cxn ang="0">
                <a:pos x="176" y="868"/>
              </a:cxn>
              <a:cxn ang="0">
                <a:pos x="167" y="947"/>
              </a:cxn>
              <a:cxn ang="0">
                <a:pos x="0" y="756"/>
              </a:cxn>
            </a:cxnLst>
            <a:rect l="0" t="0" r="r" b="b"/>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gradFill rotWithShape="1">
            <a:gsLst>
              <a:gs pos="0">
                <a:srgbClr val="789BA0"/>
              </a:gs>
              <a:gs pos="100000">
                <a:srgbClr val="BACCCE"/>
              </a:gs>
            </a:gsLst>
            <a:lin ang="0" scaled="1"/>
          </a:gradFill>
          <a:ln w="0">
            <a:noFill/>
            <a:prstDash val="solid"/>
            <a:round/>
            <a:headEnd/>
            <a:tailEnd/>
          </a:ln>
          <a:effectLst>
            <a:outerShdw dist="107763" dir="2700000" algn="ctr" rotWithShape="0">
              <a:srgbClr val="B2B2B2">
                <a:alpha val="50000"/>
              </a:srgbClr>
            </a:outerShdw>
          </a:effectLst>
        </p:spPr>
        <p:txBody>
          <a:bodyPr lIns="90480" tIns="45238" rIns="90480" bIns="45238"/>
          <a:lstStyle/>
          <a:p>
            <a:pPr>
              <a:defRPr/>
            </a:pPr>
            <a:endParaRPr lang="zh-CN" altLang="zh-CN">
              <a:latin typeface="Arial" pitchFamily="34" charset="0"/>
              <a:ea typeface="宋体" pitchFamily="2" charset="-122"/>
            </a:endParaRPr>
          </a:p>
        </p:txBody>
      </p:sp>
      <p:sp>
        <p:nvSpPr>
          <p:cNvPr id="22" name="Freeform 19"/>
          <p:cNvSpPr>
            <a:spLocks/>
          </p:cNvSpPr>
          <p:nvPr/>
        </p:nvSpPr>
        <p:spPr bwMode="gray">
          <a:xfrm rot="1404445">
            <a:off x="4357686" y="4214818"/>
            <a:ext cx="871631" cy="314322"/>
          </a:xfrm>
          <a:custGeom>
            <a:avLst/>
            <a:gdLst/>
            <a:ahLst/>
            <a:cxnLst>
              <a:cxn ang="0">
                <a:pos x="2" y="102"/>
              </a:cxn>
              <a:cxn ang="0">
                <a:pos x="26" y="91"/>
              </a:cxn>
              <a:cxn ang="0">
                <a:pos x="71" y="71"/>
              </a:cxn>
              <a:cxn ang="0">
                <a:pos x="135" y="49"/>
              </a:cxn>
              <a:cxn ang="0">
                <a:pos x="218" y="27"/>
              </a:cxn>
              <a:cxn ang="0">
                <a:pos x="316" y="9"/>
              </a:cxn>
              <a:cxn ang="0">
                <a:pos x="427" y="0"/>
              </a:cxn>
              <a:cxn ang="0">
                <a:pos x="552" y="3"/>
              </a:cxn>
              <a:cxn ang="0">
                <a:pos x="687" y="22"/>
              </a:cxn>
              <a:cxn ang="0">
                <a:pos x="821" y="60"/>
              </a:cxn>
              <a:cxn ang="0">
                <a:pos x="929" y="104"/>
              </a:cxn>
              <a:cxn ang="0">
                <a:pos x="1015" y="150"/>
              </a:cxn>
              <a:cxn ang="0">
                <a:pos x="1078" y="195"/>
              </a:cxn>
              <a:cxn ang="0">
                <a:pos x="1122" y="233"/>
              </a:cxn>
              <a:cxn ang="0">
                <a:pos x="1146" y="258"/>
              </a:cxn>
              <a:cxn ang="0">
                <a:pos x="1154" y="269"/>
              </a:cxn>
              <a:cxn ang="0">
                <a:pos x="1162" y="467"/>
              </a:cxn>
              <a:cxn ang="0">
                <a:pos x="990" y="356"/>
              </a:cxn>
              <a:cxn ang="0">
                <a:pos x="982" y="346"/>
              </a:cxn>
              <a:cxn ang="0">
                <a:pos x="960" y="319"/>
              </a:cxn>
              <a:cxn ang="0">
                <a:pos x="922" y="280"/>
              </a:cxn>
              <a:cxn ang="0">
                <a:pos x="863" y="235"/>
              </a:cxn>
              <a:cxn ang="0">
                <a:pos x="785" y="187"/>
              </a:cxn>
              <a:cxn ang="0">
                <a:pos x="683" y="142"/>
              </a:cxn>
              <a:cxn ang="0">
                <a:pos x="554" y="106"/>
              </a:cxn>
              <a:cxn ang="0">
                <a:pos x="425" y="83"/>
              </a:cxn>
              <a:cxn ang="0">
                <a:pos x="307" y="74"/>
              </a:cxn>
              <a:cxn ang="0">
                <a:pos x="205" y="75"/>
              </a:cxn>
              <a:cxn ang="0">
                <a:pos x="120" y="82"/>
              </a:cxn>
              <a:cxn ang="0">
                <a:pos x="55" y="92"/>
              </a:cxn>
              <a:cxn ang="0">
                <a:pos x="14" y="100"/>
              </a:cxn>
              <a:cxn ang="0">
                <a:pos x="0" y="104"/>
              </a:cxn>
            </a:cxnLst>
            <a:rect l="0" t="0" r="r" b="b"/>
            <a:pathLst>
              <a:path w="1225" h="467">
                <a:moveTo>
                  <a:pt x="0" y="104"/>
                </a:moveTo>
                <a:lnTo>
                  <a:pt x="2" y="102"/>
                </a:lnTo>
                <a:lnTo>
                  <a:pt x="11" y="97"/>
                </a:lnTo>
                <a:lnTo>
                  <a:pt x="26" y="91"/>
                </a:lnTo>
                <a:lnTo>
                  <a:pt x="46" y="82"/>
                </a:lnTo>
                <a:lnTo>
                  <a:pt x="71" y="71"/>
                </a:lnTo>
                <a:lnTo>
                  <a:pt x="100" y="61"/>
                </a:lnTo>
                <a:lnTo>
                  <a:pt x="135" y="49"/>
                </a:lnTo>
                <a:lnTo>
                  <a:pt x="174" y="38"/>
                </a:lnTo>
                <a:lnTo>
                  <a:pt x="218" y="27"/>
                </a:lnTo>
                <a:lnTo>
                  <a:pt x="264" y="17"/>
                </a:lnTo>
                <a:lnTo>
                  <a:pt x="316" y="9"/>
                </a:lnTo>
                <a:lnTo>
                  <a:pt x="370" y="3"/>
                </a:lnTo>
                <a:lnTo>
                  <a:pt x="427" y="0"/>
                </a:lnTo>
                <a:lnTo>
                  <a:pt x="489" y="0"/>
                </a:lnTo>
                <a:lnTo>
                  <a:pt x="552" y="3"/>
                </a:lnTo>
                <a:lnTo>
                  <a:pt x="618" y="11"/>
                </a:lnTo>
                <a:lnTo>
                  <a:pt x="687" y="22"/>
                </a:lnTo>
                <a:lnTo>
                  <a:pt x="758" y="40"/>
                </a:lnTo>
                <a:lnTo>
                  <a:pt x="821" y="60"/>
                </a:lnTo>
                <a:lnTo>
                  <a:pt x="879" y="80"/>
                </a:lnTo>
                <a:lnTo>
                  <a:pt x="929" y="104"/>
                </a:lnTo>
                <a:lnTo>
                  <a:pt x="975" y="127"/>
                </a:lnTo>
                <a:lnTo>
                  <a:pt x="1015" y="150"/>
                </a:lnTo>
                <a:lnTo>
                  <a:pt x="1049" y="173"/>
                </a:lnTo>
                <a:lnTo>
                  <a:pt x="1078" y="195"/>
                </a:lnTo>
                <a:lnTo>
                  <a:pt x="1102" y="214"/>
                </a:lnTo>
                <a:lnTo>
                  <a:pt x="1122" y="233"/>
                </a:lnTo>
                <a:lnTo>
                  <a:pt x="1136" y="247"/>
                </a:lnTo>
                <a:lnTo>
                  <a:pt x="1146" y="258"/>
                </a:lnTo>
                <a:lnTo>
                  <a:pt x="1153" y="266"/>
                </a:lnTo>
                <a:lnTo>
                  <a:pt x="1154" y="269"/>
                </a:lnTo>
                <a:lnTo>
                  <a:pt x="1225" y="227"/>
                </a:lnTo>
                <a:lnTo>
                  <a:pt x="1162" y="467"/>
                </a:lnTo>
                <a:lnTo>
                  <a:pt x="916" y="407"/>
                </a:lnTo>
                <a:lnTo>
                  <a:pt x="990" y="356"/>
                </a:lnTo>
                <a:lnTo>
                  <a:pt x="987" y="354"/>
                </a:lnTo>
                <a:lnTo>
                  <a:pt x="982" y="346"/>
                </a:lnTo>
                <a:lnTo>
                  <a:pt x="973" y="334"/>
                </a:lnTo>
                <a:lnTo>
                  <a:pt x="960" y="319"/>
                </a:lnTo>
                <a:lnTo>
                  <a:pt x="944" y="301"/>
                </a:lnTo>
                <a:lnTo>
                  <a:pt x="922" y="280"/>
                </a:lnTo>
                <a:lnTo>
                  <a:pt x="896" y="258"/>
                </a:lnTo>
                <a:lnTo>
                  <a:pt x="863" y="235"/>
                </a:lnTo>
                <a:lnTo>
                  <a:pt x="827" y="211"/>
                </a:lnTo>
                <a:lnTo>
                  <a:pt x="785" y="187"/>
                </a:lnTo>
                <a:lnTo>
                  <a:pt x="737" y="164"/>
                </a:lnTo>
                <a:lnTo>
                  <a:pt x="683" y="142"/>
                </a:lnTo>
                <a:lnTo>
                  <a:pt x="622" y="123"/>
                </a:lnTo>
                <a:lnTo>
                  <a:pt x="554" y="106"/>
                </a:lnTo>
                <a:lnTo>
                  <a:pt x="488" y="92"/>
                </a:lnTo>
                <a:lnTo>
                  <a:pt x="425" y="83"/>
                </a:lnTo>
                <a:lnTo>
                  <a:pt x="365" y="76"/>
                </a:lnTo>
                <a:lnTo>
                  <a:pt x="307" y="74"/>
                </a:lnTo>
                <a:lnTo>
                  <a:pt x="254" y="73"/>
                </a:lnTo>
                <a:lnTo>
                  <a:pt x="205" y="75"/>
                </a:lnTo>
                <a:lnTo>
                  <a:pt x="160" y="78"/>
                </a:lnTo>
                <a:lnTo>
                  <a:pt x="120" y="82"/>
                </a:lnTo>
                <a:lnTo>
                  <a:pt x="85" y="87"/>
                </a:lnTo>
                <a:lnTo>
                  <a:pt x="55" y="92"/>
                </a:lnTo>
                <a:lnTo>
                  <a:pt x="31" y="96"/>
                </a:lnTo>
                <a:lnTo>
                  <a:pt x="14" y="100"/>
                </a:lnTo>
                <a:lnTo>
                  <a:pt x="4" y="102"/>
                </a:lnTo>
                <a:lnTo>
                  <a:pt x="0" y="104"/>
                </a:lnTo>
                <a:close/>
              </a:path>
            </a:pathLst>
          </a:custGeom>
          <a:gradFill rotWithShape="1">
            <a:gsLst>
              <a:gs pos="0">
                <a:srgbClr val="BACCCE"/>
              </a:gs>
              <a:gs pos="100000">
                <a:srgbClr val="789BA0"/>
              </a:gs>
            </a:gsLst>
            <a:lin ang="0" scaled="1"/>
          </a:gradFill>
          <a:ln w="0">
            <a:noFill/>
            <a:prstDash val="solid"/>
            <a:round/>
            <a:headEnd/>
            <a:tailEnd/>
          </a:ln>
          <a:effectLst>
            <a:outerShdw dist="107763" dir="2700000" algn="ctr" rotWithShape="0">
              <a:srgbClr val="B2B2B2">
                <a:alpha val="50000"/>
              </a:srgbClr>
            </a:outerShdw>
          </a:effectLst>
        </p:spPr>
        <p:txBody>
          <a:bodyPr lIns="90480" tIns="45238" rIns="90480" bIns="45238"/>
          <a:lstStyle/>
          <a:p>
            <a:pPr>
              <a:defRPr/>
            </a:pPr>
            <a:endParaRPr lang="zh-CN" altLang="zh-CN">
              <a:latin typeface="Arial" pitchFamily="34" charset="0"/>
              <a:ea typeface="宋体" pitchFamily="2" charset="-122"/>
            </a:endParaRPr>
          </a:p>
        </p:txBody>
      </p:sp>
      <p:sp>
        <p:nvSpPr>
          <p:cNvPr id="23" name="Freeform 24"/>
          <p:cNvSpPr>
            <a:spLocks/>
          </p:cNvSpPr>
          <p:nvPr/>
        </p:nvSpPr>
        <p:spPr bwMode="gray">
          <a:xfrm rot="2043266" flipH="1">
            <a:off x="4889788" y="2610869"/>
            <a:ext cx="451541" cy="1018137"/>
          </a:xfrm>
          <a:custGeom>
            <a:avLst/>
            <a:gdLst/>
            <a:ahLst/>
            <a:cxnLst>
              <a:cxn ang="0">
                <a:pos x="451" y="1158"/>
              </a:cxn>
              <a:cxn ang="0">
                <a:pos x="359" y="1072"/>
              </a:cxn>
              <a:cxn ang="0">
                <a:pos x="281" y="983"/>
              </a:cxn>
              <a:cxn ang="0">
                <a:pos x="217" y="896"/>
              </a:cxn>
              <a:cxn ang="0">
                <a:pos x="167" y="814"/>
              </a:cxn>
              <a:cxn ang="0">
                <a:pos x="129" y="743"/>
              </a:cxn>
              <a:cxn ang="0">
                <a:pos x="105" y="689"/>
              </a:cxn>
              <a:cxn ang="0">
                <a:pos x="92" y="654"/>
              </a:cxn>
              <a:cxn ang="0">
                <a:pos x="56" y="518"/>
              </a:cxn>
              <a:cxn ang="0">
                <a:pos x="39" y="396"/>
              </a:cxn>
              <a:cxn ang="0">
                <a:pos x="36" y="294"/>
              </a:cxn>
              <a:cxn ang="0">
                <a:pos x="41" y="212"/>
              </a:cxn>
              <a:cxn ang="0">
                <a:pos x="52" y="151"/>
              </a:cxn>
              <a:cxn ang="0">
                <a:pos x="61" y="114"/>
              </a:cxn>
              <a:cxn ang="0">
                <a:pos x="66" y="101"/>
              </a:cxn>
              <a:cxn ang="0">
                <a:pos x="241" y="0"/>
              </a:cxn>
              <a:cxn ang="0">
                <a:pos x="230" y="200"/>
              </a:cxn>
              <a:cxn ang="0">
                <a:pos x="226" y="208"/>
              </a:cxn>
              <a:cxn ang="0">
                <a:pos x="216" y="231"/>
              </a:cxn>
              <a:cxn ang="0">
                <a:pos x="203" y="272"/>
              </a:cxn>
              <a:cxn ang="0">
                <a:pos x="192" y="332"/>
              </a:cxn>
              <a:cxn ang="0">
                <a:pos x="187" y="413"/>
              </a:cxn>
              <a:cxn ang="0">
                <a:pos x="191" y="516"/>
              </a:cxn>
              <a:cxn ang="0">
                <a:pos x="209" y="638"/>
              </a:cxn>
              <a:cxn ang="0">
                <a:pos x="239" y="751"/>
              </a:cxn>
              <a:cxn ang="0">
                <a:pos x="278" y="854"/>
              </a:cxn>
              <a:cxn ang="0">
                <a:pos x="323" y="946"/>
              </a:cxn>
              <a:cxn ang="0">
                <a:pos x="369" y="1025"/>
              </a:cxn>
              <a:cxn ang="0">
                <a:pos x="414" y="1091"/>
              </a:cxn>
              <a:cxn ang="0">
                <a:pos x="453" y="1142"/>
              </a:cxn>
              <a:cxn ang="0">
                <a:pos x="483" y="1178"/>
              </a:cxn>
              <a:cxn ang="0">
                <a:pos x="500" y="1196"/>
              </a:cxn>
            </a:cxnLst>
            <a:rect l="0" t="0" r="r" b="b"/>
            <a:pathLst>
              <a:path w="501" h="1198">
                <a:moveTo>
                  <a:pt x="501" y="1198"/>
                </a:moveTo>
                <a:lnTo>
                  <a:pt x="451" y="1158"/>
                </a:lnTo>
                <a:lnTo>
                  <a:pt x="403" y="1115"/>
                </a:lnTo>
                <a:lnTo>
                  <a:pt x="359" y="1072"/>
                </a:lnTo>
                <a:lnTo>
                  <a:pt x="318" y="1027"/>
                </a:lnTo>
                <a:lnTo>
                  <a:pt x="281" y="983"/>
                </a:lnTo>
                <a:lnTo>
                  <a:pt x="248" y="938"/>
                </a:lnTo>
                <a:lnTo>
                  <a:pt x="217" y="896"/>
                </a:lnTo>
                <a:lnTo>
                  <a:pt x="190" y="853"/>
                </a:lnTo>
                <a:lnTo>
                  <a:pt x="167" y="814"/>
                </a:lnTo>
                <a:lnTo>
                  <a:pt x="147" y="777"/>
                </a:lnTo>
                <a:lnTo>
                  <a:pt x="129" y="743"/>
                </a:lnTo>
                <a:lnTo>
                  <a:pt x="115" y="714"/>
                </a:lnTo>
                <a:lnTo>
                  <a:pt x="105" y="689"/>
                </a:lnTo>
                <a:lnTo>
                  <a:pt x="97" y="669"/>
                </a:lnTo>
                <a:lnTo>
                  <a:pt x="92" y="654"/>
                </a:lnTo>
                <a:lnTo>
                  <a:pt x="71" y="583"/>
                </a:lnTo>
                <a:lnTo>
                  <a:pt x="56" y="518"/>
                </a:lnTo>
                <a:lnTo>
                  <a:pt x="45" y="454"/>
                </a:lnTo>
                <a:lnTo>
                  <a:pt x="39" y="396"/>
                </a:lnTo>
                <a:lnTo>
                  <a:pt x="36" y="343"/>
                </a:lnTo>
                <a:lnTo>
                  <a:pt x="36" y="294"/>
                </a:lnTo>
                <a:lnTo>
                  <a:pt x="37" y="251"/>
                </a:lnTo>
                <a:lnTo>
                  <a:pt x="41" y="212"/>
                </a:lnTo>
                <a:lnTo>
                  <a:pt x="46" y="180"/>
                </a:lnTo>
                <a:lnTo>
                  <a:pt x="52" y="151"/>
                </a:lnTo>
                <a:lnTo>
                  <a:pt x="57" y="129"/>
                </a:lnTo>
                <a:lnTo>
                  <a:pt x="61" y="114"/>
                </a:lnTo>
                <a:lnTo>
                  <a:pt x="65" y="105"/>
                </a:lnTo>
                <a:lnTo>
                  <a:pt x="66" y="101"/>
                </a:lnTo>
                <a:lnTo>
                  <a:pt x="0" y="63"/>
                </a:lnTo>
                <a:lnTo>
                  <a:pt x="241" y="0"/>
                </a:lnTo>
                <a:lnTo>
                  <a:pt x="306" y="245"/>
                </a:lnTo>
                <a:lnTo>
                  <a:pt x="230" y="200"/>
                </a:lnTo>
                <a:lnTo>
                  <a:pt x="229" y="203"/>
                </a:lnTo>
                <a:lnTo>
                  <a:pt x="226" y="208"/>
                </a:lnTo>
                <a:lnTo>
                  <a:pt x="221" y="217"/>
                </a:lnTo>
                <a:lnTo>
                  <a:pt x="216" y="231"/>
                </a:lnTo>
                <a:lnTo>
                  <a:pt x="209" y="249"/>
                </a:lnTo>
                <a:lnTo>
                  <a:pt x="203" y="272"/>
                </a:lnTo>
                <a:lnTo>
                  <a:pt x="196" y="300"/>
                </a:lnTo>
                <a:lnTo>
                  <a:pt x="192" y="332"/>
                </a:lnTo>
                <a:lnTo>
                  <a:pt x="189" y="369"/>
                </a:lnTo>
                <a:lnTo>
                  <a:pt x="187" y="413"/>
                </a:lnTo>
                <a:lnTo>
                  <a:pt x="187" y="462"/>
                </a:lnTo>
                <a:lnTo>
                  <a:pt x="191" y="516"/>
                </a:lnTo>
                <a:lnTo>
                  <a:pt x="199" y="578"/>
                </a:lnTo>
                <a:lnTo>
                  <a:pt x="209" y="638"/>
                </a:lnTo>
                <a:lnTo>
                  <a:pt x="222" y="696"/>
                </a:lnTo>
                <a:lnTo>
                  <a:pt x="239" y="751"/>
                </a:lnTo>
                <a:lnTo>
                  <a:pt x="257" y="804"/>
                </a:lnTo>
                <a:lnTo>
                  <a:pt x="278" y="854"/>
                </a:lnTo>
                <a:lnTo>
                  <a:pt x="300" y="901"/>
                </a:lnTo>
                <a:lnTo>
                  <a:pt x="323" y="946"/>
                </a:lnTo>
                <a:lnTo>
                  <a:pt x="346" y="987"/>
                </a:lnTo>
                <a:lnTo>
                  <a:pt x="369" y="1025"/>
                </a:lnTo>
                <a:lnTo>
                  <a:pt x="392" y="1060"/>
                </a:lnTo>
                <a:lnTo>
                  <a:pt x="414" y="1091"/>
                </a:lnTo>
                <a:lnTo>
                  <a:pt x="434" y="1119"/>
                </a:lnTo>
                <a:lnTo>
                  <a:pt x="453" y="1142"/>
                </a:lnTo>
                <a:lnTo>
                  <a:pt x="469" y="1161"/>
                </a:lnTo>
                <a:lnTo>
                  <a:pt x="483" y="1178"/>
                </a:lnTo>
                <a:lnTo>
                  <a:pt x="493" y="1189"/>
                </a:lnTo>
                <a:lnTo>
                  <a:pt x="500" y="1196"/>
                </a:lnTo>
                <a:lnTo>
                  <a:pt x="501" y="1198"/>
                </a:lnTo>
                <a:close/>
              </a:path>
            </a:pathLst>
          </a:custGeom>
          <a:gradFill rotWithShape="1">
            <a:gsLst>
              <a:gs pos="0">
                <a:srgbClr val="789BA0"/>
              </a:gs>
              <a:gs pos="100000">
                <a:srgbClr val="BACCCE"/>
              </a:gs>
            </a:gsLst>
            <a:lin ang="5400000" scaled="1"/>
          </a:gradFill>
          <a:ln w="0">
            <a:noFill/>
            <a:prstDash val="solid"/>
            <a:round/>
            <a:headEnd/>
            <a:tailEnd/>
          </a:ln>
          <a:effectLst>
            <a:outerShdw dist="107763" dir="2700000" algn="ctr" rotWithShape="0">
              <a:srgbClr val="B2B2B2">
                <a:alpha val="50000"/>
              </a:srgbClr>
            </a:outerShdw>
          </a:effectLst>
        </p:spPr>
        <p:txBody>
          <a:bodyPr lIns="90480" tIns="45238" rIns="90480" bIns="45238"/>
          <a:lstStyle/>
          <a:p>
            <a:pPr>
              <a:defRPr/>
            </a:pPr>
            <a:endParaRPr lang="zh-CN" altLang="zh-CN">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6" name="矩形 5"/>
          <p:cNvSpPr/>
          <p:nvPr/>
        </p:nvSpPr>
        <p:spPr>
          <a:xfrm>
            <a:off x="714348" y="814312"/>
            <a:ext cx="2643206" cy="400110"/>
          </a:xfrm>
          <a:prstGeom prst="rect">
            <a:avLst/>
          </a:prstGeom>
        </p:spPr>
        <p:txBody>
          <a:bodyPr wrap="square">
            <a:spAutoFit/>
          </a:bodyPr>
          <a:lstStyle/>
          <a:p>
            <a:pPr algn="ctr"/>
            <a:r>
              <a:rPr lang="zh-CN" altLang="en-US" sz="2000" b="1" dirty="0" smtClean="0">
                <a:solidFill>
                  <a:srgbClr val="00B050"/>
                </a:solidFill>
              </a:rPr>
              <a:t>异种体细胞克隆阶段</a:t>
            </a:r>
            <a:endParaRPr lang="zh-CN" altLang="en-US" sz="2000" dirty="0">
              <a:solidFill>
                <a:srgbClr val="00B050"/>
              </a:solidFill>
            </a:endParaRPr>
          </a:p>
        </p:txBody>
      </p:sp>
      <p:sp>
        <p:nvSpPr>
          <p:cNvPr id="7" name="弧形 6"/>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7"/>
          <p:cNvGrpSpPr/>
          <p:nvPr/>
        </p:nvGrpSpPr>
        <p:grpSpPr>
          <a:xfrm>
            <a:off x="7643834" y="357166"/>
            <a:ext cx="1264221" cy="1271587"/>
            <a:chOff x="7286644" y="-500090"/>
            <a:chExt cx="1264221" cy="1271587"/>
          </a:xfrm>
        </p:grpSpPr>
        <p:sp>
          <p:nvSpPr>
            <p:cNvPr id="9"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11" name="矩形 10"/>
          <p:cNvSpPr/>
          <p:nvPr/>
        </p:nvSpPr>
        <p:spPr>
          <a:xfrm>
            <a:off x="1214414" y="1990074"/>
            <a:ext cx="6357982" cy="1938992"/>
          </a:xfrm>
          <a:prstGeom prst="rect">
            <a:avLst/>
          </a:prstGeom>
        </p:spPr>
        <p:txBody>
          <a:bodyPr wrap="square">
            <a:spAutoFit/>
          </a:bodyPr>
          <a:lstStyle/>
          <a:p>
            <a:pPr indent="457200">
              <a:lnSpc>
                <a:spcPct val="150000"/>
              </a:lnSpc>
            </a:pPr>
            <a:r>
              <a:rPr lang="en-US" altLang="zh-CN" sz="2000" dirty="0" smtClean="0"/>
              <a:t>1999 </a:t>
            </a:r>
            <a:r>
              <a:rPr lang="zh-CN" altLang="en-US" sz="2000" dirty="0" smtClean="0"/>
              <a:t>年</a:t>
            </a:r>
            <a:r>
              <a:rPr lang="en-US" altLang="zh-CN" sz="2000" dirty="0" smtClean="0"/>
              <a:t>,</a:t>
            </a:r>
            <a:r>
              <a:rPr lang="zh-CN" altLang="en-US" sz="2000" dirty="0" smtClean="0"/>
              <a:t>中国科学院动物研究所生殖生物学国家重点实验室将成年大熊猫体细胞作为供核体细胞移植到去核</a:t>
            </a:r>
            <a:r>
              <a:rPr lang="en-US" altLang="zh-CN" sz="2000" dirty="0" smtClean="0"/>
              <a:t>(</a:t>
            </a:r>
            <a:r>
              <a:rPr lang="zh-CN" altLang="en-US" sz="2000" dirty="0" smtClean="0"/>
              <a:t>遗传物质</a:t>
            </a:r>
            <a:r>
              <a:rPr lang="en-US" altLang="zh-CN" sz="2000" dirty="0" smtClean="0"/>
              <a:t>) </a:t>
            </a:r>
            <a:r>
              <a:rPr lang="zh-CN" altLang="en-US" sz="2000" dirty="0" smtClean="0"/>
              <a:t>的日本大耳白兔卵母细胞中</a:t>
            </a:r>
            <a:r>
              <a:rPr lang="en-US" altLang="zh-CN" sz="2000" dirty="0" smtClean="0"/>
              <a:t>,</a:t>
            </a:r>
            <a:r>
              <a:rPr lang="zh-CN" altLang="en-US" sz="2000" dirty="0" smtClean="0"/>
              <a:t>成功地构建出异种重构胚</a:t>
            </a:r>
            <a:r>
              <a:rPr lang="en-US" altLang="zh-CN" sz="2000" dirty="0" smtClean="0"/>
              <a:t>,</a:t>
            </a:r>
            <a:r>
              <a:rPr lang="zh-CN" altLang="en-US" sz="2000" dirty="0" smtClean="0"/>
              <a:t>体外培养获得孵化囊胚。</a:t>
            </a:r>
            <a:endParaRPr lang="zh-CN" altLang="en-US" sz="2000" dirty="0"/>
          </a:p>
        </p:txBody>
      </p:sp>
      <p:sp>
        <p:nvSpPr>
          <p:cNvPr id="12" name="矩形 11"/>
          <p:cNvSpPr/>
          <p:nvPr/>
        </p:nvSpPr>
        <p:spPr>
          <a:xfrm>
            <a:off x="1214414" y="4199287"/>
            <a:ext cx="6500858" cy="1015663"/>
          </a:xfrm>
          <a:prstGeom prst="rect">
            <a:avLst/>
          </a:prstGeom>
        </p:spPr>
        <p:txBody>
          <a:bodyPr wrap="square">
            <a:spAutoFit/>
          </a:bodyPr>
          <a:lstStyle/>
          <a:p>
            <a:pPr indent="457200">
              <a:lnSpc>
                <a:spcPct val="150000"/>
              </a:lnSpc>
            </a:pPr>
            <a:r>
              <a:rPr lang="en-US" altLang="zh-CN" sz="2000" dirty="0" smtClean="0"/>
              <a:t>2001 </a:t>
            </a:r>
            <a:r>
              <a:rPr lang="zh-CN" altLang="en-US" sz="2000" dirty="0" smtClean="0"/>
              <a:t>年将重构胚移植寄母子宫</a:t>
            </a:r>
            <a:r>
              <a:rPr lang="en-US" altLang="zh-CN" sz="2000" dirty="0" smtClean="0"/>
              <a:t>,</a:t>
            </a:r>
            <a:r>
              <a:rPr lang="zh-CN" altLang="en-US" sz="2000" dirty="0" smtClean="0"/>
              <a:t>获得了着床的重大进展。</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p:cNvGrpSpPr/>
          <p:nvPr/>
        </p:nvGrpSpPr>
        <p:grpSpPr>
          <a:xfrm>
            <a:off x="7643834" y="357166"/>
            <a:ext cx="1264221" cy="1271587"/>
            <a:chOff x="7286644" y="-500090"/>
            <a:chExt cx="1264221" cy="1271587"/>
          </a:xfrm>
        </p:grpSpPr>
        <p:sp>
          <p:nvSpPr>
            <p:cNvPr id="6"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8" name="矩形 7"/>
          <p:cNvSpPr/>
          <p:nvPr/>
        </p:nvSpPr>
        <p:spPr>
          <a:xfrm>
            <a:off x="1071538" y="3786190"/>
            <a:ext cx="6858048" cy="1754326"/>
          </a:xfrm>
          <a:prstGeom prst="rect">
            <a:avLst/>
          </a:prstGeom>
        </p:spPr>
        <p:txBody>
          <a:bodyPr wrap="square">
            <a:spAutoFit/>
          </a:bodyPr>
          <a:lstStyle/>
          <a:p>
            <a:pPr indent="457200">
              <a:lnSpc>
                <a:spcPct val="150000"/>
              </a:lnSpc>
            </a:pPr>
            <a:r>
              <a:rPr lang="zh-CN" altLang="en-US" sz="2000" dirty="0" smtClean="0"/>
              <a:t>随着体细胞克隆技术的发展</a:t>
            </a:r>
            <a:r>
              <a:rPr lang="en-US" altLang="zh-CN" sz="2000" dirty="0" smtClean="0"/>
              <a:t>,</a:t>
            </a:r>
            <a:r>
              <a:rPr lang="zh-CN" altLang="en-US" sz="2000" dirty="0" smtClean="0"/>
              <a:t>它与人类生产和生活的关系也就愈发密切</a:t>
            </a:r>
            <a:r>
              <a:rPr lang="en-US" altLang="zh-CN" sz="2000" dirty="0" smtClean="0"/>
              <a:t>,</a:t>
            </a:r>
            <a:r>
              <a:rPr lang="zh-CN" altLang="en-US" sz="2000" dirty="0" smtClean="0"/>
              <a:t>不同研究领域的科研人员都认识到克隆技术在不同领域的应用前景。</a:t>
            </a:r>
          </a:p>
          <a:p>
            <a:endParaRPr lang="zh-CN" altLang="en-US" dirty="0"/>
          </a:p>
        </p:txBody>
      </p:sp>
      <p:sp>
        <p:nvSpPr>
          <p:cNvPr id="10" name="矩形 9"/>
          <p:cNvSpPr/>
          <p:nvPr/>
        </p:nvSpPr>
        <p:spPr>
          <a:xfrm>
            <a:off x="714348" y="814312"/>
            <a:ext cx="2643206" cy="400110"/>
          </a:xfrm>
          <a:prstGeom prst="rect">
            <a:avLst/>
          </a:prstGeom>
        </p:spPr>
        <p:txBody>
          <a:bodyPr wrap="square">
            <a:spAutoFit/>
          </a:bodyPr>
          <a:lstStyle/>
          <a:p>
            <a:pPr algn="ctr"/>
            <a:r>
              <a:rPr lang="zh-CN" altLang="en-US" sz="2000" b="1" dirty="0" smtClean="0">
                <a:solidFill>
                  <a:srgbClr val="00B050"/>
                </a:solidFill>
              </a:rPr>
              <a:t>异种体细胞克隆阶段</a:t>
            </a:r>
            <a:endParaRPr lang="zh-CN" altLang="en-US" sz="2000" dirty="0">
              <a:solidFill>
                <a:srgbClr val="00B050"/>
              </a:solidFill>
            </a:endParaRPr>
          </a:p>
        </p:txBody>
      </p:sp>
      <p:sp>
        <p:nvSpPr>
          <p:cNvPr id="11" name="矩形 10"/>
          <p:cNvSpPr/>
          <p:nvPr/>
        </p:nvSpPr>
        <p:spPr>
          <a:xfrm>
            <a:off x="1071538" y="2000240"/>
            <a:ext cx="6786610" cy="1477328"/>
          </a:xfrm>
          <a:prstGeom prst="rect">
            <a:avLst/>
          </a:prstGeom>
        </p:spPr>
        <p:txBody>
          <a:bodyPr wrap="square">
            <a:spAutoFit/>
          </a:bodyPr>
          <a:lstStyle/>
          <a:p>
            <a:pPr indent="457200">
              <a:lnSpc>
                <a:spcPct val="150000"/>
              </a:lnSpc>
            </a:pPr>
            <a:r>
              <a:rPr lang="en-US" altLang="zh-CN" sz="2000" dirty="0" smtClean="0"/>
              <a:t>2001 </a:t>
            </a:r>
            <a:r>
              <a:rPr lang="zh-CN" altLang="en-US" sz="2000" dirty="0" smtClean="0"/>
              <a:t>年</a:t>
            </a:r>
            <a:r>
              <a:rPr lang="en-US" altLang="zh-CN" sz="2000" dirty="0" smtClean="0"/>
              <a:t>, Nature Biotechnolo2gy </a:t>
            </a:r>
            <a:r>
              <a:rPr lang="zh-CN" altLang="en-US" sz="2000" dirty="0" smtClean="0"/>
              <a:t>上报道了异种体细胞克隆濒危哺乳动物</a:t>
            </a:r>
            <a:r>
              <a:rPr lang="en-US" altLang="zh-CN" sz="2000" dirty="0" smtClean="0"/>
              <a:t>———</a:t>
            </a:r>
            <a:r>
              <a:rPr lang="zh-CN" altLang="en-US" sz="2000" dirty="0" smtClean="0"/>
              <a:t>欧洲盘羊的成功</a:t>
            </a:r>
            <a:r>
              <a:rPr lang="en-US" altLang="zh-CN" sz="2000" dirty="0" smtClean="0"/>
              <a:t>,</a:t>
            </a:r>
            <a:r>
              <a:rPr lang="zh-CN" altLang="en-US" sz="2000" dirty="0" smtClean="0"/>
              <a:t>为濒危动物的保护提供了重要的借鉴。</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矩形 3"/>
          <p:cNvSpPr/>
          <p:nvPr/>
        </p:nvSpPr>
        <p:spPr>
          <a:xfrm>
            <a:off x="785786" y="814312"/>
            <a:ext cx="1928826" cy="400110"/>
          </a:xfrm>
          <a:prstGeom prst="rect">
            <a:avLst/>
          </a:prstGeom>
        </p:spPr>
        <p:txBody>
          <a:bodyPr wrap="square">
            <a:spAutoFit/>
          </a:bodyPr>
          <a:lstStyle/>
          <a:p>
            <a:pPr algn="ctr"/>
            <a:r>
              <a:rPr lang="zh-CN" altLang="en-US" sz="2000" b="1" dirty="0" smtClean="0">
                <a:solidFill>
                  <a:schemeClr val="accent6">
                    <a:lumMod val="75000"/>
                  </a:schemeClr>
                </a:solidFill>
              </a:rPr>
              <a:t>动物克隆技术</a:t>
            </a:r>
            <a:endParaRPr lang="zh-CN" altLang="en-US" sz="2000" b="1" dirty="0">
              <a:solidFill>
                <a:schemeClr val="accent6">
                  <a:lumMod val="75000"/>
                </a:schemeClr>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6" name="组合 5"/>
          <p:cNvGrpSpPr/>
          <p:nvPr/>
        </p:nvGrpSpPr>
        <p:grpSpPr>
          <a:xfrm>
            <a:off x="7643834" y="357166"/>
            <a:ext cx="1264221" cy="1271587"/>
            <a:chOff x="7286644" y="-500090"/>
            <a:chExt cx="1264221" cy="1271587"/>
          </a:xfrm>
        </p:grpSpPr>
        <p:sp>
          <p:nvSpPr>
            <p:cNvPr id="7"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8"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9" name="组合 8"/>
          <p:cNvGrpSpPr/>
          <p:nvPr/>
        </p:nvGrpSpPr>
        <p:grpSpPr>
          <a:xfrm>
            <a:off x="7643834" y="-2000288"/>
            <a:ext cx="1264221" cy="1271587"/>
            <a:chOff x="7215206" y="-428652"/>
            <a:chExt cx="1264221" cy="1271587"/>
          </a:xfrm>
        </p:grpSpPr>
        <p:sp>
          <p:nvSpPr>
            <p:cNvPr id="10" name="Oval 155"/>
            <p:cNvSpPr>
              <a:spLocks noChangeArrowheads="1"/>
            </p:cNvSpPr>
            <p:nvPr/>
          </p:nvSpPr>
          <p:spPr bwMode="gray">
            <a:xfrm>
              <a:off x="7215206" y="-428652"/>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1" name="Text Box 156"/>
            <p:cNvSpPr txBox="1">
              <a:spLocks noChangeArrowheads="1"/>
            </p:cNvSpPr>
            <p:nvPr/>
          </p:nvSpPr>
          <p:spPr bwMode="gray">
            <a:xfrm>
              <a:off x="7429520" y="-71462"/>
              <a:ext cx="881972" cy="646331"/>
            </a:xfrm>
            <a:prstGeom prst="rect">
              <a:avLst/>
            </a:prstGeom>
            <a:noFill/>
            <a:ln w="9525">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14" name="矩形 13"/>
          <p:cNvSpPr/>
          <p:nvPr/>
        </p:nvSpPr>
        <p:spPr>
          <a:xfrm>
            <a:off x="1071538" y="1714488"/>
            <a:ext cx="7000924" cy="4455066"/>
          </a:xfrm>
          <a:prstGeom prst="rect">
            <a:avLst/>
          </a:prstGeom>
        </p:spPr>
        <p:txBody>
          <a:bodyPr wrap="square">
            <a:spAutoFit/>
          </a:bodyPr>
          <a:lstStyle/>
          <a:p>
            <a:pPr indent="457200">
              <a:lnSpc>
                <a:spcPct val="150000"/>
              </a:lnSpc>
            </a:pPr>
            <a:r>
              <a:rPr lang="zh-CN" altLang="en-US" sz="2100" dirty="0" smtClean="0"/>
              <a:t>产生克隆动物的方法称为动物克隆技术。</a:t>
            </a:r>
          </a:p>
          <a:p>
            <a:pPr indent="457200">
              <a:lnSpc>
                <a:spcPct val="150000"/>
              </a:lnSpc>
            </a:pPr>
            <a:r>
              <a:rPr lang="zh-CN" altLang="en-US" sz="2100" dirty="0" smtClean="0"/>
              <a:t>通过显微操作技术把细胞核</a:t>
            </a:r>
            <a:r>
              <a:rPr lang="en-US" altLang="zh-CN" sz="2100" dirty="0" smtClean="0"/>
              <a:t>(</a:t>
            </a:r>
            <a:r>
              <a:rPr lang="zh-CN" altLang="en-US" sz="2100" dirty="0" smtClean="0"/>
              <a:t>供体</a:t>
            </a:r>
            <a:r>
              <a:rPr lang="en-US" altLang="zh-CN" sz="2100" dirty="0" smtClean="0"/>
              <a:t>)</a:t>
            </a:r>
            <a:r>
              <a:rPr lang="zh-CN" altLang="en-US" sz="2100" dirty="0" smtClean="0"/>
              <a:t>移入去除遗传物质的成熟卵母细胞</a:t>
            </a:r>
            <a:r>
              <a:rPr lang="en-US" altLang="zh-CN" sz="2100" dirty="0" smtClean="0"/>
              <a:t>(</a:t>
            </a:r>
            <a:r>
              <a:rPr lang="zh-CN" altLang="en-US" sz="2100" dirty="0" smtClean="0"/>
              <a:t>受体</a:t>
            </a:r>
            <a:r>
              <a:rPr lang="en-US" altLang="zh-CN" sz="2100" dirty="0" smtClean="0"/>
              <a:t>)</a:t>
            </a:r>
            <a:r>
              <a:rPr lang="zh-CN" altLang="en-US" sz="2100" dirty="0" smtClean="0"/>
              <a:t>中，细胞核在移入的细胞质的支持下，发生发育程序重编</a:t>
            </a:r>
            <a:r>
              <a:rPr lang="en-US" altLang="zh-CN" sz="2100" dirty="0" smtClean="0"/>
              <a:t>(reprogramming)</a:t>
            </a:r>
            <a:r>
              <a:rPr lang="zh-CN" altLang="en-US" sz="2100" dirty="0" smtClean="0"/>
              <a:t>，形成重组胚，使得核质重组体与正常受精卵一样，经细胞分裂、分化，并在母体内发育成一个新的动物个体口，这称为</a:t>
            </a:r>
            <a:r>
              <a:rPr lang="zh-CN" altLang="en-US" sz="2100" dirty="0" smtClean="0">
                <a:solidFill>
                  <a:schemeClr val="accent2"/>
                </a:solidFill>
              </a:rPr>
              <a:t>细胞核移植技术</a:t>
            </a:r>
            <a:r>
              <a:rPr lang="zh-CN" altLang="en-US" sz="2100" dirty="0" smtClean="0"/>
              <a:t>。在高等哺乳动物中，细胞核移植技术是生产克隆动物最为有效的克隆技术，因此，动物克隆技术实际上是指细胞核移植技术。</a:t>
            </a:r>
            <a:endParaRPr lang="zh-CN" altLang="en-US" sz="2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path" presetSubtype="0" accel="50000" decel="50000" fill="hold" nodeType="afterEffect">
                                  <p:stCondLst>
                                    <p:cond delay="0"/>
                                  </p:stCondLst>
                                  <p:childTnLst>
                                    <p:animMotion origin="layout" path="M 0.0033 -0.00462 L -0.03663 0.08465 C -0.04565 0.10338 -0.05069 0.13136 -0.05069 0.1605 C -0.05069 0.1938 -0.04565 0.2204 -0.03663 0.23913 L 0.0033 0.3284 " pathEditMode="relative" rAng="0" ptsTypes="FffFF">
                                      <p:cBhvr>
                                        <p:cTn id="6" dur="2000" fill="hold"/>
                                        <p:tgtEl>
                                          <p:spTgt spid="9"/>
                                        </p:tgtEl>
                                        <p:attrNameLst>
                                          <p:attrName>ppt_x</p:attrName>
                                          <p:attrName>ppt_y</p:attrName>
                                        </p:attrNameLst>
                                      </p:cBhvr>
                                      <p:rCtr x="-27" y="167"/>
                                    </p:animMotion>
                                  </p:childTnLst>
                                </p:cTn>
                              </p:par>
                              <p:par>
                                <p:cTn id="7" presetID="0" presetClass="path" presetSubtype="0" accel="50000" decel="50000" fill="hold" nodeType="withEffect">
                                  <p:stCondLst>
                                    <p:cond delay="0"/>
                                  </p:stCondLst>
                                  <p:childTnLst>
                                    <p:animMotion origin="layout" path="M 0.0033 -0.01065 C 0.03698 0.02129 0.07066 0.05393 0.11198 0.0625 C 0.1533 0.07176 0.24862 0.03333 0.25139 0.04027 " pathEditMode="relative" rAng="0" ptsTypes="aaA">
                                      <p:cBhvr>
                                        <p:cTn id="8" dur="2000" fill="hold"/>
                                        <p:tgtEl>
                                          <p:spTgt spid="6"/>
                                        </p:tgtEl>
                                        <p:attrNameLst>
                                          <p:attrName>ppt_x</p:attrName>
                                          <p:attrName>ppt_y</p:attrName>
                                        </p:attrNameLst>
                                      </p:cBhvr>
                                      <p:rCtr x="124" y="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9" name="矩形 8"/>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10" name="矩形 9"/>
          <p:cNvSpPr/>
          <p:nvPr/>
        </p:nvSpPr>
        <p:spPr>
          <a:xfrm>
            <a:off x="785786" y="814312"/>
            <a:ext cx="1928826" cy="400110"/>
          </a:xfrm>
          <a:prstGeom prst="rect">
            <a:avLst/>
          </a:prstGeom>
        </p:spPr>
        <p:txBody>
          <a:bodyPr wrap="square">
            <a:spAutoFit/>
          </a:bodyPr>
          <a:lstStyle/>
          <a:p>
            <a:pPr algn="ctr"/>
            <a:r>
              <a:rPr lang="zh-CN" altLang="en-US" sz="2000" b="1" dirty="0" smtClean="0">
                <a:solidFill>
                  <a:schemeClr val="accent6">
                    <a:lumMod val="75000"/>
                  </a:schemeClr>
                </a:solidFill>
              </a:rPr>
              <a:t>动物克隆技术</a:t>
            </a:r>
            <a:endParaRPr lang="zh-CN" altLang="en-US" sz="2000" b="1" dirty="0">
              <a:solidFill>
                <a:schemeClr val="accent6">
                  <a:lumMod val="75000"/>
                </a:schemeClr>
              </a:solidFill>
            </a:endParaRPr>
          </a:p>
        </p:txBody>
      </p:sp>
      <p:sp>
        <p:nvSpPr>
          <p:cNvPr id="11" name="矩形 10"/>
          <p:cNvSpPr/>
          <p:nvPr/>
        </p:nvSpPr>
        <p:spPr>
          <a:xfrm>
            <a:off x="1142976" y="1714488"/>
            <a:ext cx="6929486" cy="2308324"/>
          </a:xfrm>
          <a:prstGeom prst="rect">
            <a:avLst/>
          </a:prstGeom>
        </p:spPr>
        <p:txBody>
          <a:bodyPr wrap="square">
            <a:spAutoFit/>
          </a:bodyPr>
          <a:lstStyle/>
          <a:p>
            <a:pPr indent="457200">
              <a:lnSpc>
                <a:spcPct val="150000"/>
              </a:lnSpc>
            </a:pPr>
            <a:r>
              <a:rPr lang="zh-CN" altLang="en-US" sz="2400" dirty="0" smtClean="0"/>
              <a:t>目前，哺乳动物体细胞核移植技术形成了一套比较完善的程序，主要包括：核受体胞质的准备、核供体细胞的选择和处理、重构胚构建、重构胚激活以及重构胚培养等。</a:t>
            </a:r>
            <a:endParaRPr lang="zh-CN" altLang="en-US" sz="2400" dirty="0"/>
          </a:p>
        </p:txBody>
      </p:sp>
      <p:sp>
        <p:nvSpPr>
          <p:cNvPr id="12" name="TextBox 11"/>
          <p:cNvSpPr txBox="1"/>
          <p:nvPr/>
        </p:nvSpPr>
        <p:spPr>
          <a:xfrm>
            <a:off x="1214414" y="4143380"/>
            <a:ext cx="6858048" cy="1200329"/>
          </a:xfrm>
          <a:prstGeom prst="rect">
            <a:avLst/>
          </a:prstGeom>
          <a:noFill/>
        </p:spPr>
        <p:txBody>
          <a:bodyPr wrap="square" rtlCol="0">
            <a:spAutoFit/>
          </a:bodyPr>
          <a:lstStyle/>
          <a:p>
            <a:pPr indent="457200">
              <a:lnSpc>
                <a:spcPct val="150000"/>
              </a:lnSpc>
            </a:pPr>
            <a:r>
              <a:rPr lang="zh-CN" altLang="en-US" sz="2400" dirty="0" smtClean="0"/>
              <a:t>克隆羊、克隆猪等都是动物克隆技术的成果。在后面的案例中详细讲述动物克隆技术。</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1" name="弧形 10"/>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3" name="矩形 12"/>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14" name="矩形 13"/>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15" name="矩形 14"/>
          <p:cNvSpPr/>
          <p:nvPr/>
        </p:nvSpPr>
        <p:spPr>
          <a:xfrm>
            <a:off x="1142976" y="1785926"/>
            <a:ext cx="6929486" cy="3970318"/>
          </a:xfrm>
          <a:prstGeom prst="rect">
            <a:avLst/>
          </a:prstGeom>
        </p:spPr>
        <p:txBody>
          <a:bodyPr wrap="square">
            <a:spAutoFit/>
          </a:bodyPr>
          <a:lstStyle/>
          <a:p>
            <a:pPr indent="457200">
              <a:lnSpc>
                <a:spcPct val="150000"/>
              </a:lnSpc>
            </a:pPr>
            <a:r>
              <a:rPr lang="zh-CN" altLang="en-US" sz="2400" dirty="0" smtClean="0"/>
              <a:t>植物基因的克隆技术是生命科学研究的重要组成部分，是现代生命科学技术中最核心的内容，它是随着</a:t>
            </a:r>
            <a:r>
              <a:rPr lang="en-US" altLang="zh-CN" sz="2400" dirty="0" smtClean="0"/>
              <a:t>20 </a:t>
            </a:r>
            <a:r>
              <a:rPr lang="zh-CN" altLang="en-US" sz="2400" dirty="0" smtClean="0"/>
              <a:t>世纪</a:t>
            </a:r>
            <a:r>
              <a:rPr lang="en-US" altLang="zh-CN" sz="2400" dirty="0" smtClean="0"/>
              <a:t>70 </a:t>
            </a:r>
            <a:r>
              <a:rPr lang="zh-CN" altLang="en-US" sz="2400" dirty="0" smtClean="0"/>
              <a:t>年代初</a:t>
            </a:r>
            <a:r>
              <a:rPr lang="en-US" altLang="zh-CN" sz="2400" dirty="0" smtClean="0"/>
              <a:t>DNA </a:t>
            </a:r>
            <a:r>
              <a:rPr lang="zh-CN" altLang="en-US" sz="2400" dirty="0" smtClean="0"/>
              <a:t>体外重组技术的发明而发展起来的， 其目标是识别和分离特异基因并获得基因完整序列，确定其在染色体上的位置，阐明其生化功能，并利用生物工程手段应用到生产实践中去。</a:t>
            </a:r>
            <a:endParaRPr lang="zh-CN" alt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弧形 7"/>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矩形 9"/>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11" name="矩形 10"/>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12" name="矩形 11"/>
          <p:cNvSpPr/>
          <p:nvPr/>
        </p:nvSpPr>
        <p:spPr>
          <a:xfrm>
            <a:off x="3428992" y="1428736"/>
            <a:ext cx="1415772" cy="461665"/>
          </a:xfrm>
          <a:prstGeom prst="rect">
            <a:avLst/>
          </a:prstGeom>
          <a:ln w="38100">
            <a:solidFill>
              <a:srgbClr val="92D050"/>
            </a:solidFill>
          </a:ln>
        </p:spPr>
        <p:txBody>
          <a:bodyPr wrap="none">
            <a:spAutoFit/>
          </a:bodyPr>
          <a:lstStyle/>
          <a:p>
            <a:r>
              <a:rPr lang="zh-CN" altLang="en-US" sz="2400" b="1" dirty="0" smtClean="0"/>
              <a:t>功能克隆</a:t>
            </a:r>
            <a:endParaRPr lang="zh-CN" altLang="en-US" sz="2400" b="1" dirty="0"/>
          </a:p>
        </p:txBody>
      </p:sp>
      <p:sp>
        <p:nvSpPr>
          <p:cNvPr id="13" name="矩形 12"/>
          <p:cNvSpPr/>
          <p:nvPr/>
        </p:nvSpPr>
        <p:spPr>
          <a:xfrm>
            <a:off x="1357290" y="2786058"/>
            <a:ext cx="6643734" cy="1691104"/>
          </a:xfrm>
          <a:prstGeom prst="rect">
            <a:avLst/>
          </a:prstGeom>
        </p:spPr>
        <p:txBody>
          <a:bodyPr wrap="square">
            <a:spAutoFit/>
          </a:bodyPr>
          <a:lstStyle/>
          <a:p>
            <a:pPr indent="457200">
              <a:lnSpc>
                <a:spcPct val="150000"/>
              </a:lnSpc>
            </a:pPr>
            <a:r>
              <a:rPr lang="zh-CN" altLang="en-US" sz="2400" dirty="0" smtClean="0"/>
              <a:t>功能克隆（</a:t>
            </a:r>
            <a:r>
              <a:rPr lang="en-US" altLang="zh-CN" sz="2400" dirty="0" smtClean="0"/>
              <a:t>Functional Cloning</a:t>
            </a:r>
            <a:r>
              <a:rPr lang="zh-CN" altLang="en-US" sz="2400" dirty="0" smtClean="0"/>
              <a:t>）就是从蛋白质的功能着手进行基因克隆， 是人类采用的第一个克隆基因的策略。</a:t>
            </a:r>
            <a:endParaRPr lang="zh-CN" altLang="en-US"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弧形 7"/>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矩形 9"/>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11" name="矩形 10"/>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12" name="矩形 11"/>
          <p:cNvSpPr/>
          <p:nvPr/>
        </p:nvSpPr>
        <p:spPr>
          <a:xfrm>
            <a:off x="3428992" y="1428736"/>
            <a:ext cx="1415772" cy="461665"/>
          </a:xfrm>
          <a:prstGeom prst="rect">
            <a:avLst/>
          </a:prstGeom>
          <a:ln w="38100">
            <a:solidFill>
              <a:srgbClr val="92D050"/>
            </a:solidFill>
          </a:ln>
        </p:spPr>
        <p:txBody>
          <a:bodyPr wrap="none">
            <a:spAutoFit/>
          </a:bodyPr>
          <a:lstStyle/>
          <a:p>
            <a:r>
              <a:rPr lang="zh-CN" altLang="en-US" sz="2400" b="1" dirty="0" smtClean="0"/>
              <a:t>功能克隆</a:t>
            </a:r>
            <a:endParaRPr lang="zh-CN" altLang="en-US" sz="2400" b="1" dirty="0"/>
          </a:p>
        </p:txBody>
      </p:sp>
      <p:sp>
        <p:nvSpPr>
          <p:cNvPr id="13" name="矩形 12"/>
          <p:cNvSpPr/>
          <p:nvPr/>
        </p:nvSpPr>
        <p:spPr>
          <a:xfrm>
            <a:off x="1000100" y="2214554"/>
            <a:ext cx="7072362" cy="3647152"/>
          </a:xfrm>
          <a:prstGeom prst="rect">
            <a:avLst/>
          </a:prstGeom>
        </p:spPr>
        <p:txBody>
          <a:bodyPr wrap="square">
            <a:spAutoFit/>
          </a:bodyPr>
          <a:lstStyle/>
          <a:p>
            <a:pPr indent="457200">
              <a:lnSpc>
                <a:spcPct val="150000"/>
              </a:lnSpc>
            </a:pPr>
            <a:r>
              <a:rPr lang="zh-CN" altLang="en-US" sz="2200" dirty="0" smtClean="0"/>
              <a:t>根据已知的生化缺陷或特征确认与该功能有关的蛋白质， 分离纯化蛋白并测定出部分氨基酸序列，根据遗传密码推测其可能的编码序列，设计相应的核苷酸探针， 杂交筛选</a:t>
            </a:r>
            <a:r>
              <a:rPr lang="en-US" altLang="zh-CN" sz="2200" dirty="0" err="1" smtClean="0"/>
              <a:t>cDNA</a:t>
            </a:r>
            <a:r>
              <a:rPr lang="en-US" altLang="zh-CN" sz="2200" dirty="0" smtClean="0"/>
              <a:t> </a:t>
            </a:r>
            <a:r>
              <a:rPr lang="zh-CN" altLang="en-US" sz="2200" dirty="0" smtClean="0"/>
              <a:t>文库或基因组文库，或者使用该蛋白质特异的抗体，筛选表达载体构建</a:t>
            </a:r>
            <a:r>
              <a:rPr lang="en-US" altLang="zh-CN" sz="2200" dirty="0" err="1" smtClean="0"/>
              <a:t>cDNA</a:t>
            </a:r>
            <a:r>
              <a:rPr lang="en-US" altLang="zh-CN" sz="2200" dirty="0" smtClean="0"/>
              <a:t> </a:t>
            </a:r>
            <a:r>
              <a:rPr lang="zh-CN" altLang="en-US" sz="2200" dirty="0" smtClean="0"/>
              <a:t>文库， 通过抗原抗体反应寻找特异的克隆，最后对选中的克隆测序，获得目的基因的序列。</a:t>
            </a:r>
            <a:endParaRPr lang="zh-CN" altLang="en-US" sz="2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pic>
        <p:nvPicPr>
          <p:cNvPr id="2050" name="Picture 2" descr="C:\Users\mazhong\Desktop\克隆技术\d833c895d143ad4bd4eb94b282025aafa50f06fe.jpg"/>
          <p:cNvPicPr>
            <a:picLocks noChangeAspect="1" noChangeArrowheads="1"/>
          </p:cNvPicPr>
          <p:nvPr/>
        </p:nvPicPr>
        <p:blipFill>
          <a:blip r:embed="rId2"/>
          <a:srcRect/>
          <a:stretch>
            <a:fillRect/>
          </a:stretch>
        </p:blipFill>
        <p:spPr bwMode="auto">
          <a:xfrm>
            <a:off x="1071538" y="2786058"/>
            <a:ext cx="2000264" cy="2333641"/>
          </a:xfrm>
          <a:prstGeom prst="rect">
            <a:avLst/>
          </a:prstGeom>
          <a:ln>
            <a:noFill/>
          </a:ln>
          <a:effectLst>
            <a:softEdge rad="112500"/>
          </a:effectLst>
        </p:spPr>
      </p:pic>
      <p:pic>
        <p:nvPicPr>
          <p:cNvPr id="2051" name="Picture 3" descr="C:\Users\mazhong\Desktop\克隆技术\getCA3NZ55A.jpg"/>
          <p:cNvPicPr>
            <a:picLocks noChangeAspect="1" noChangeArrowheads="1"/>
          </p:cNvPicPr>
          <p:nvPr/>
        </p:nvPicPr>
        <p:blipFill>
          <a:blip r:embed="rId3"/>
          <a:srcRect/>
          <a:stretch>
            <a:fillRect/>
          </a:stretch>
        </p:blipFill>
        <p:spPr bwMode="auto">
          <a:xfrm>
            <a:off x="6000760" y="3357562"/>
            <a:ext cx="2143140" cy="1601774"/>
          </a:xfrm>
          <a:prstGeom prst="rect">
            <a:avLst/>
          </a:prstGeom>
          <a:ln>
            <a:noFill/>
          </a:ln>
          <a:effectLst>
            <a:softEdge rad="112500"/>
          </a:effectLst>
        </p:spPr>
      </p:pic>
      <p:pic>
        <p:nvPicPr>
          <p:cNvPr id="2052" name="Picture 4" descr="C:\Users\mazhong\Desktop\克隆技术\getCAQX2A2W.jpg"/>
          <p:cNvPicPr>
            <a:picLocks noChangeAspect="1" noChangeArrowheads="1"/>
          </p:cNvPicPr>
          <p:nvPr/>
        </p:nvPicPr>
        <p:blipFill>
          <a:blip r:embed="rId4"/>
          <a:srcRect/>
          <a:stretch>
            <a:fillRect/>
          </a:stretch>
        </p:blipFill>
        <p:spPr bwMode="auto">
          <a:xfrm>
            <a:off x="3571868" y="4143380"/>
            <a:ext cx="1928826" cy="2271569"/>
          </a:xfrm>
          <a:prstGeom prst="rect">
            <a:avLst/>
          </a:prstGeom>
          <a:ln>
            <a:noFill/>
          </a:ln>
          <a:effectLst>
            <a:softEdge rad="112500"/>
          </a:effectLst>
        </p:spPr>
      </p:pic>
      <p:pic>
        <p:nvPicPr>
          <p:cNvPr id="2053" name="Picture 5" descr="C:\Users\mazhong\Desktop\克隆技术\getCAQ57JA8.jpg"/>
          <p:cNvPicPr>
            <a:picLocks noChangeAspect="1" noChangeArrowheads="1"/>
          </p:cNvPicPr>
          <p:nvPr/>
        </p:nvPicPr>
        <p:blipFill>
          <a:blip r:embed="rId5"/>
          <a:srcRect/>
          <a:stretch>
            <a:fillRect/>
          </a:stretch>
        </p:blipFill>
        <p:spPr bwMode="auto">
          <a:xfrm>
            <a:off x="3357554" y="1857364"/>
            <a:ext cx="2404164" cy="150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弧形 7"/>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矩形 9"/>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11" name="矩形 10"/>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12" name="矩形 11"/>
          <p:cNvSpPr/>
          <p:nvPr/>
        </p:nvSpPr>
        <p:spPr>
          <a:xfrm>
            <a:off x="3428992" y="1428736"/>
            <a:ext cx="1415772" cy="461665"/>
          </a:xfrm>
          <a:prstGeom prst="rect">
            <a:avLst/>
          </a:prstGeom>
          <a:ln w="38100">
            <a:solidFill>
              <a:srgbClr val="92D050"/>
            </a:solidFill>
          </a:ln>
        </p:spPr>
        <p:txBody>
          <a:bodyPr wrap="none">
            <a:spAutoFit/>
          </a:bodyPr>
          <a:lstStyle/>
          <a:p>
            <a:r>
              <a:rPr lang="zh-CN" altLang="en-US" sz="2400" b="1" dirty="0" smtClean="0"/>
              <a:t>功能克隆</a:t>
            </a:r>
            <a:endParaRPr lang="zh-CN" altLang="en-US" sz="2400" b="1" dirty="0"/>
          </a:p>
        </p:txBody>
      </p:sp>
      <p:sp>
        <p:nvSpPr>
          <p:cNvPr id="13" name="矩形 12"/>
          <p:cNvSpPr/>
          <p:nvPr/>
        </p:nvSpPr>
        <p:spPr>
          <a:xfrm>
            <a:off x="1142976" y="2428868"/>
            <a:ext cx="7000924" cy="2862322"/>
          </a:xfrm>
          <a:prstGeom prst="rect">
            <a:avLst/>
          </a:prstGeom>
        </p:spPr>
        <p:txBody>
          <a:bodyPr wrap="square">
            <a:spAutoFit/>
          </a:bodyPr>
          <a:lstStyle/>
          <a:p>
            <a:pPr indent="457200">
              <a:lnSpc>
                <a:spcPct val="150000"/>
              </a:lnSpc>
            </a:pPr>
            <a:r>
              <a:rPr lang="zh-CN" altLang="en-US" sz="2400" dirty="0" smtClean="0"/>
              <a:t>用这一策略克隆基因的关键在于必须首先分离出一个纯的蛋白，测定出其一部分氨基酸序列或得到相应抗体；</a:t>
            </a:r>
            <a:endParaRPr lang="en-US" altLang="zh-CN" sz="2400" dirty="0" smtClean="0"/>
          </a:p>
          <a:p>
            <a:pPr indent="457200">
              <a:lnSpc>
                <a:spcPct val="150000"/>
              </a:lnSpc>
            </a:pPr>
            <a:r>
              <a:rPr lang="zh-CN" altLang="en-US" sz="2400" dirty="0" smtClean="0"/>
              <a:t>其次要构建</a:t>
            </a:r>
            <a:r>
              <a:rPr lang="en-US" altLang="zh-CN" sz="2400" dirty="0" err="1" smtClean="0"/>
              <a:t>cDNA</a:t>
            </a:r>
            <a:r>
              <a:rPr lang="en-US" altLang="zh-CN" sz="2400" dirty="0" smtClean="0"/>
              <a:t> </a:t>
            </a:r>
            <a:r>
              <a:rPr lang="zh-CN" altLang="en-US" sz="2400" dirty="0" smtClean="0"/>
              <a:t>文库或基因组文库； 然后要对文库进行杂交筛选。</a:t>
            </a:r>
            <a:endParaRPr lang="zh-CN" altLang="en-US"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弧形 7"/>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矩形 9"/>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11" name="矩形 10"/>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12" name="矩形 11"/>
          <p:cNvSpPr/>
          <p:nvPr/>
        </p:nvSpPr>
        <p:spPr>
          <a:xfrm>
            <a:off x="3428992" y="1428736"/>
            <a:ext cx="1415772" cy="461665"/>
          </a:xfrm>
          <a:prstGeom prst="rect">
            <a:avLst/>
          </a:prstGeom>
          <a:ln w="38100">
            <a:solidFill>
              <a:srgbClr val="00B0F0"/>
            </a:solidFill>
          </a:ln>
        </p:spPr>
        <p:txBody>
          <a:bodyPr wrap="none">
            <a:spAutoFit/>
          </a:bodyPr>
          <a:lstStyle/>
          <a:p>
            <a:r>
              <a:rPr lang="zh-CN" altLang="en-US" sz="2400" b="1" dirty="0" smtClean="0"/>
              <a:t>定位克隆</a:t>
            </a:r>
            <a:endParaRPr lang="zh-CN" altLang="en-US" sz="2400" b="1" dirty="0"/>
          </a:p>
        </p:txBody>
      </p:sp>
      <p:sp>
        <p:nvSpPr>
          <p:cNvPr id="13" name="矩形 12"/>
          <p:cNvSpPr/>
          <p:nvPr/>
        </p:nvSpPr>
        <p:spPr>
          <a:xfrm>
            <a:off x="1214414" y="2549436"/>
            <a:ext cx="6858048" cy="2308324"/>
          </a:xfrm>
          <a:prstGeom prst="rect">
            <a:avLst/>
          </a:prstGeom>
        </p:spPr>
        <p:txBody>
          <a:bodyPr wrap="square">
            <a:spAutoFit/>
          </a:bodyPr>
          <a:lstStyle/>
          <a:p>
            <a:pPr indent="457200">
              <a:lnSpc>
                <a:spcPct val="150000"/>
              </a:lnSpc>
            </a:pPr>
            <a:r>
              <a:rPr lang="zh-CN" altLang="en-US" sz="2400" dirty="0" smtClean="0"/>
              <a:t>定位克隆技术（</a:t>
            </a:r>
            <a:r>
              <a:rPr lang="en-US" altLang="zh-CN" sz="2400" dirty="0" smtClean="0"/>
              <a:t>positional cloning</a:t>
            </a:r>
            <a:r>
              <a:rPr lang="zh-CN" altLang="en-US" sz="2400" dirty="0" smtClean="0"/>
              <a:t>） 又叫图位克隆（</a:t>
            </a:r>
            <a:r>
              <a:rPr lang="en-US" altLang="zh-CN" sz="2400" dirty="0" smtClean="0"/>
              <a:t>map-based cloning</a:t>
            </a:r>
            <a:r>
              <a:rPr lang="zh-CN" altLang="en-US" sz="2400" dirty="0" smtClean="0"/>
              <a:t>）， 是根据目标基因在染色体上的位置进行基因克隆的一种方法， 适合于克隆编码产物未知的基因。</a:t>
            </a:r>
            <a:endParaRPr lang="zh-CN" alt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矩形 7"/>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4" name="矩形 3"/>
          <p:cNvSpPr/>
          <p:nvPr/>
        </p:nvSpPr>
        <p:spPr>
          <a:xfrm>
            <a:off x="3428992" y="1428736"/>
            <a:ext cx="1415772" cy="461665"/>
          </a:xfrm>
          <a:prstGeom prst="rect">
            <a:avLst/>
          </a:prstGeom>
          <a:ln w="38100">
            <a:solidFill>
              <a:srgbClr val="00B0F0"/>
            </a:solidFill>
          </a:ln>
        </p:spPr>
        <p:txBody>
          <a:bodyPr wrap="none">
            <a:spAutoFit/>
          </a:bodyPr>
          <a:lstStyle/>
          <a:p>
            <a:r>
              <a:rPr lang="zh-CN" altLang="en-US" sz="2400" b="1" dirty="0" smtClean="0"/>
              <a:t>定位克隆</a:t>
            </a:r>
            <a:endParaRPr lang="zh-CN" altLang="en-US" sz="2400" b="1" dirty="0"/>
          </a:p>
        </p:txBody>
      </p:sp>
      <p:sp>
        <p:nvSpPr>
          <p:cNvPr id="5" name="矩形 4"/>
          <p:cNvSpPr/>
          <p:nvPr/>
        </p:nvSpPr>
        <p:spPr>
          <a:xfrm>
            <a:off x="1071538" y="2214554"/>
            <a:ext cx="7072362" cy="3416320"/>
          </a:xfrm>
          <a:prstGeom prst="rect">
            <a:avLst/>
          </a:prstGeom>
        </p:spPr>
        <p:txBody>
          <a:bodyPr wrap="square">
            <a:spAutoFit/>
          </a:bodyPr>
          <a:lstStyle/>
          <a:p>
            <a:pPr indent="457200">
              <a:lnSpc>
                <a:spcPct val="150000"/>
              </a:lnSpc>
            </a:pPr>
            <a:r>
              <a:rPr lang="zh-CN" altLang="en-US" sz="2400" dirty="0" smtClean="0"/>
              <a:t>其基本原理</a:t>
            </a:r>
            <a:r>
              <a:rPr lang="zh-CN" altLang="en-US" sz="2400" dirty="0" smtClean="0"/>
              <a:t>是</a:t>
            </a:r>
            <a:r>
              <a:rPr lang="en-US" altLang="zh-CN" sz="2400" dirty="0" smtClean="0"/>
              <a:t>:</a:t>
            </a:r>
            <a:r>
              <a:rPr lang="zh-CN" altLang="en-US" sz="2400" dirty="0" smtClean="0"/>
              <a:t>根据</a:t>
            </a:r>
            <a:r>
              <a:rPr lang="zh-CN" altLang="en-US" sz="2400" dirty="0" smtClean="0"/>
              <a:t>功能基因在基因组</a:t>
            </a:r>
            <a:r>
              <a:rPr lang="zh-CN" altLang="en-US" sz="2400" dirty="0" smtClean="0"/>
              <a:t>中存在</a:t>
            </a:r>
            <a:r>
              <a:rPr lang="zh-CN" altLang="en-US" sz="2400" dirty="0" smtClean="0"/>
              <a:t>相对较稳定的基因座， 在利用分子标记技术对</a:t>
            </a:r>
            <a:r>
              <a:rPr lang="zh-CN" altLang="en-US" sz="2400" dirty="0" smtClean="0"/>
              <a:t>目的</a:t>
            </a:r>
            <a:r>
              <a:rPr lang="zh-CN" altLang="en-US" sz="2400" dirty="0" smtClean="0"/>
              <a:t>基因进行精确定位的基础上， 用与目标基因两侧</a:t>
            </a:r>
            <a:r>
              <a:rPr lang="zh-CN" altLang="en-US" sz="2400" dirty="0" smtClean="0"/>
              <a:t>紧密</a:t>
            </a:r>
            <a:r>
              <a:rPr lang="zh-CN" altLang="en-US" sz="2400" dirty="0" smtClean="0"/>
              <a:t>连锁的分子标记筛选含有大的插入片段的</a:t>
            </a:r>
            <a:r>
              <a:rPr lang="zh-CN" altLang="en-US" sz="2400" dirty="0" smtClean="0"/>
              <a:t>基因组文库</a:t>
            </a:r>
            <a:r>
              <a:rPr lang="zh-CN" altLang="en-US" sz="2400" dirty="0" smtClean="0"/>
              <a:t>（如</a:t>
            </a:r>
            <a:r>
              <a:rPr lang="en-US" altLang="zh-CN" sz="2400" dirty="0" smtClean="0"/>
              <a:t>BAC </a:t>
            </a:r>
            <a:r>
              <a:rPr lang="zh-CN" altLang="en-US" sz="2400" dirty="0" smtClean="0"/>
              <a:t>和</a:t>
            </a:r>
            <a:r>
              <a:rPr lang="en-US" altLang="zh-CN" sz="2400" dirty="0" smtClean="0"/>
              <a:t>YAC</a:t>
            </a:r>
            <a:r>
              <a:rPr lang="zh-CN" altLang="en-US" sz="2400" dirty="0" smtClean="0"/>
              <a:t>），用筛选到的阳性克隆构建目的</a:t>
            </a:r>
            <a:r>
              <a:rPr lang="zh-CN" altLang="en-US" sz="2400" dirty="0" smtClean="0"/>
              <a:t>基因</a:t>
            </a:r>
            <a:r>
              <a:rPr lang="zh-CN" altLang="en-US" sz="2400" dirty="0" smtClean="0"/>
              <a:t>区域的跨叠</a:t>
            </a:r>
            <a:r>
              <a:rPr lang="zh-CN" altLang="en-US" sz="2400" dirty="0" smtClean="0"/>
              <a:t>群</a:t>
            </a:r>
            <a:r>
              <a:rPr lang="en-US" altLang="zh-CN" sz="2400" dirty="0" smtClean="0"/>
              <a:t>;</a:t>
            </a:r>
            <a:endParaRPr lang="zh-CN" altLang="en-US" sz="2400" dirty="0"/>
          </a:p>
        </p:txBody>
      </p:sp>
      <p:sp>
        <p:nvSpPr>
          <p:cNvPr id="6" name="弧形 5"/>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9" name="矩形 8"/>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矩形 7"/>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4" name="矩形 3"/>
          <p:cNvSpPr/>
          <p:nvPr/>
        </p:nvSpPr>
        <p:spPr>
          <a:xfrm>
            <a:off x="1000100" y="2428868"/>
            <a:ext cx="7215238" cy="2862322"/>
          </a:xfrm>
          <a:prstGeom prst="rect">
            <a:avLst/>
          </a:prstGeom>
        </p:spPr>
        <p:txBody>
          <a:bodyPr wrap="square">
            <a:spAutoFit/>
          </a:bodyPr>
          <a:lstStyle/>
          <a:p>
            <a:pPr indent="457200">
              <a:lnSpc>
                <a:spcPct val="150000"/>
              </a:lnSpc>
            </a:pPr>
            <a:r>
              <a:rPr lang="zh-CN" altLang="en-US" sz="2000" dirty="0" smtClean="0"/>
              <a:t>再通过染色体步行（</a:t>
            </a:r>
            <a:r>
              <a:rPr lang="en-US" altLang="zh-CN" sz="2000" dirty="0" err="1" smtClean="0"/>
              <a:t>chromosomewalking</a:t>
            </a:r>
            <a:r>
              <a:rPr lang="zh-CN" altLang="en-US" sz="2000" dirty="0" smtClean="0"/>
              <a:t>） 逐步逼近候选区域或通过染色体登陆（</a:t>
            </a:r>
            <a:r>
              <a:rPr lang="en-US" altLang="zh-CN" sz="2000" dirty="0" err="1" smtClean="0"/>
              <a:t>chro-mosome</a:t>
            </a:r>
            <a:r>
              <a:rPr lang="en-US" altLang="zh-CN" sz="2000" dirty="0" smtClean="0"/>
              <a:t> landing</a:t>
            </a:r>
            <a:r>
              <a:rPr lang="zh-CN" altLang="en-US" sz="2000" dirty="0" smtClean="0"/>
              <a:t>）的方法获得含有目标基因的大片段克隆，将含有目标基因的大片段克隆进行亚克隆，或以大片段克隆作探针筛选</a:t>
            </a:r>
            <a:r>
              <a:rPr lang="en-US" altLang="zh-CN" sz="2000" dirty="0" err="1" smtClean="0"/>
              <a:t>cDNA</a:t>
            </a:r>
            <a:r>
              <a:rPr lang="en-US" altLang="zh-CN" sz="2000" dirty="0" smtClean="0"/>
              <a:t> </a:t>
            </a:r>
            <a:r>
              <a:rPr lang="zh-CN" altLang="en-US" sz="2000" dirty="0" smtClean="0"/>
              <a:t>文库； 从而将目标基因确定在一个较小的</a:t>
            </a:r>
            <a:r>
              <a:rPr lang="en-US" altLang="zh-CN" sz="2000" dirty="0" smtClean="0"/>
              <a:t>DNA </a:t>
            </a:r>
            <a:r>
              <a:rPr lang="zh-CN" altLang="en-US" sz="2000" dirty="0" smtClean="0"/>
              <a:t>片段上并进行序列分析，通过遗传转化和功能互补试验分析，鉴定获得目的基因。</a:t>
            </a:r>
            <a:endParaRPr lang="zh-CN" altLang="en-US" sz="2000" dirty="0"/>
          </a:p>
        </p:txBody>
      </p:sp>
      <p:sp>
        <p:nvSpPr>
          <p:cNvPr id="5" name="矩形 4"/>
          <p:cNvSpPr/>
          <p:nvPr/>
        </p:nvSpPr>
        <p:spPr>
          <a:xfrm>
            <a:off x="3428992" y="1428736"/>
            <a:ext cx="1415772" cy="461665"/>
          </a:xfrm>
          <a:prstGeom prst="rect">
            <a:avLst/>
          </a:prstGeom>
          <a:ln w="38100">
            <a:solidFill>
              <a:srgbClr val="00B0F0"/>
            </a:solidFill>
          </a:ln>
        </p:spPr>
        <p:txBody>
          <a:bodyPr wrap="none">
            <a:spAutoFit/>
          </a:bodyPr>
          <a:lstStyle/>
          <a:p>
            <a:r>
              <a:rPr lang="zh-CN" altLang="en-US" sz="2400" b="1" dirty="0" smtClean="0"/>
              <a:t>定位克隆</a:t>
            </a:r>
            <a:endParaRPr lang="zh-CN" altLang="en-US" sz="2400" b="1" dirty="0"/>
          </a:p>
        </p:txBody>
      </p:sp>
      <p:sp>
        <p:nvSpPr>
          <p:cNvPr id="6" name="弧形 5"/>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9" name="矩形 8"/>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矩形 7"/>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4" name="矩形 3"/>
          <p:cNvSpPr/>
          <p:nvPr/>
        </p:nvSpPr>
        <p:spPr>
          <a:xfrm>
            <a:off x="1142976" y="2143116"/>
            <a:ext cx="7000924" cy="3416320"/>
          </a:xfrm>
          <a:prstGeom prst="rect">
            <a:avLst/>
          </a:prstGeom>
        </p:spPr>
        <p:txBody>
          <a:bodyPr wrap="square">
            <a:spAutoFit/>
          </a:bodyPr>
          <a:lstStyle/>
          <a:p>
            <a:pPr indent="457200">
              <a:lnSpc>
                <a:spcPct val="150000"/>
              </a:lnSpc>
            </a:pPr>
            <a:r>
              <a:rPr lang="zh-CN" altLang="en-US" sz="2400" dirty="0" smtClean="0"/>
              <a:t>植物中运用图位克隆技术，从拟南芥、水稻、番茄</a:t>
            </a:r>
            <a:r>
              <a:rPr lang="zh-CN" altLang="en-US" sz="2400" dirty="0" smtClean="0"/>
              <a:t>、大麦</a:t>
            </a:r>
            <a:r>
              <a:rPr lang="zh-CN" altLang="en-US" sz="2400" dirty="0" smtClean="0"/>
              <a:t>、小麦、甜菜、马铃薯等植物中分离了几十个</a:t>
            </a:r>
            <a:r>
              <a:rPr lang="zh-CN" altLang="en-US" sz="2400" dirty="0" smtClean="0"/>
              <a:t>重要的</a:t>
            </a:r>
            <a:r>
              <a:rPr lang="zh-CN" altLang="en-US" sz="2400" dirty="0" smtClean="0"/>
              <a:t>基因，并以抗病基因的克隆居多，如番茄的</a:t>
            </a:r>
            <a:r>
              <a:rPr lang="en-US" altLang="zh-CN" sz="2400" dirty="0" smtClean="0"/>
              <a:t>Mi </a:t>
            </a:r>
            <a:r>
              <a:rPr lang="zh-CN" altLang="en-US" sz="2400" dirty="0" smtClean="0"/>
              <a:t>基因，</a:t>
            </a:r>
            <a:r>
              <a:rPr lang="en-US" altLang="zh-CN" sz="2400" dirty="0" smtClean="0"/>
              <a:t>Hero </a:t>
            </a:r>
            <a:r>
              <a:rPr lang="zh-CN" altLang="en-US" sz="2400" dirty="0" smtClean="0"/>
              <a:t>基因；</a:t>
            </a:r>
            <a:r>
              <a:rPr lang="zh-CN" altLang="en-US" sz="2400" dirty="0" smtClean="0"/>
              <a:t>马铃薯的</a:t>
            </a:r>
            <a:r>
              <a:rPr lang="en-US" altLang="zh-CN" sz="2400" dirty="0" smtClean="0"/>
              <a:t>Gpa2 </a:t>
            </a:r>
            <a:r>
              <a:rPr lang="zh-CN" altLang="en-US" sz="2400" dirty="0" smtClean="0"/>
              <a:t>基因，</a:t>
            </a:r>
            <a:r>
              <a:rPr lang="zh-CN" altLang="en-US" sz="2400" dirty="0" smtClean="0"/>
              <a:t>拟南芥的</a:t>
            </a:r>
            <a:r>
              <a:rPr lang="en-US" altLang="zh-CN" sz="2400" dirty="0" smtClean="0"/>
              <a:t>RPW8 </a:t>
            </a:r>
            <a:r>
              <a:rPr lang="zh-CN" altLang="en-US" sz="2400" dirty="0" smtClean="0"/>
              <a:t>基因</a:t>
            </a:r>
            <a:r>
              <a:rPr lang="en-US" altLang="zh-CN" sz="2400" dirty="0" smtClean="0"/>
              <a:t>[5]</a:t>
            </a:r>
            <a:r>
              <a:rPr lang="zh-CN" altLang="en-US" sz="2400" dirty="0" smtClean="0"/>
              <a:t>、</a:t>
            </a:r>
            <a:r>
              <a:rPr lang="en-US" altLang="zh-CN" sz="2400" dirty="0" smtClean="0"/>
              <a:t>PBS1 </a:t>
            </a:r>
            <a:r>
              <a:rPr lang="zh-CN" altLang="en-US" sz="2400" dirty="0" smtClean="0"/>
              <a:t>基因、</a:t>
            </a:r>
            <a:r>
              <a:rPr lang="en-US" altLang="zh-CN" sz="2400" dirty="0" smtClean="0"/>
              <a:t>Rpp13 </a:t>
            </a:r>
            <a:r>
              <a:rPr lang="zh-CN" altLang="en-US" sz="2400" dirty="0" smtClean="0"/>
              <a:t>基因和</a:t>
            </a:r>
            <a:r>
              <a:rPr lang="zh-CN" altLang="en-US" sz="2400" dirty="0" smtClean="0"/>
              <a:t>水稻的</a:t>
            </a:r>
            <a:r>
              <a:rPr lang="en-US" altLang="zh-CN" sz="2400" dirty="0" smtClean="0"/>
              <a:t>Pita</a:t>
            </a:r>
            <a:r>
              <a:rPr lang="zh-CN" altLang="en-US" sz="2400" dirty="0" smtClean="0"/>
              <a:t>、</a:t>
            </a:r>
            <a:r>
              <a:rPr lang="en-US" altLang="zh-CN" sz="2400" dirty="0" smtClean="0"/>
              <a:t>Xa1</a:t>
            </a:r>
            <a:r>
              <a:rPr lang="zh-CN" altLang="en-US" sz="2400" dirty="0" smtClean="0"/>
              <a:t>、</a:t>
            </a:r>
            <a:r>
              <a:rPr lang="en-US" altLang="zh-CN" sz="2400" dirty="0" err="1" smtClean="0"/>
              <a:t>Pib</a:t>
            </a:r>
            <a:r>
              <a:rPr lang="zh-CN" altLang="en-US" sz="2400" dirty="0" smtClean="0"/>
              <a:t>等基因</a:t>
            </a:r>
            <a:r>
              <a:rPr lang="en-US" altLang="zh-CN" sz="2400" dirty="0" smtClean="0"/>
              <a:t>.</a:t>
            </a:r>
            <a:endParaRPr lang="zh-CN" altLang="en-US" sz="2400" dirty="0"/>
          </a:p>
        </p:txBody>
      </p:sp>
      <p:sp>
        <p:nvSpPr>
          <p:cNvPr id="5" name="矩形 4"/>
          <p:cNvSpPr/>
          <p:nvPr/>
        </p:nvSpPr>
        <p:spPr>
          <a:xfrm>
            <a:off x="3428992" y="1428736"/>
            <a:ext cx="1415772" cy="461665"/>
          </a:xfrm>
          <a:prstGeom prst="rect">
            <a:avLst/>
          </a:prstGeom>
          <a:ln w="38100">
            <a:solidFill>
              <a:srgbClr val="00B0F0"/>
            </a:solidFill>
          </a:ln>
        </p:spPr>
        <p:txBody>
          <a:bodyPr wrap="none">
            <a:spAutoFit/>
          </a:bodyPr>
          <a:lstStyle/>
          <a:p>
            <a:r>
              <a:rPr lang="zh-CN" altLang="en-US" sz="2400" b="1" dirty="0" smtClean="0"/>
              <a:t>定位克隆</a:t>
            </a:r>
            <a:endParaRPr lang="zh-CN" altLang="en-US" sz="2400" b="1" dirty="0"/>
          </a:p>
        </p:txBody>
      </p:sp>
      <p:sp>
        <p:nvSpPr>
          <p:cNvPr id="6" name="弧形 5"/>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9" name="矩形 8"/>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矩形 7"/>
          <p:cNvSpPr/>
          <p:nvPr/>
        </p:nvSpPr>
        <p:spPr>
          <a:xfrm>
            <a:off x="785786" y="814312"/>
            <a:ext cx="1928826" cy="400110"/>
          </a:xfrm>
          <a:prstGeom prst="rect">
            <a:avLst/>
          </a:prstGeom>
        </p:spPr>
        <p:txBody>
          <a:bodyPr wrap="square">
            <a:spAutoFit/>
          </a:bodyPr>
          <a:lstStyle/>
          <a:p>
            <a:pPr algn="ctr"/>
            <a:r>
              <a:rPr lang="zh-CN" altLang="en-US" sz="2000" b="1" dirty="0" smtClean="0">
                <a:solidFill>
                  <a:srgbClr val="00B050"/>
                </a:solidFill>
              </a:rPr>
              <a:t>植物克隆技术</a:t>
            </a:r>
            <a:endParaRPr lang="zh-CN" altLang="en-US" sz="2000" b="1" dirty="0">
              <a:solidFill>
                <a:srgbClr val="00B050"/>
              </a:solidFill>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1071538" y="2500306"/>
            <a:ext cx="7215238" cy="2862322"/>
          </a:xfrm>
          <a:prstGeom prst="rect">
            <a:avLst/>
          </a:prstGeom>
        </p:spPr>
        <p:txBody>
          <a:bodyPr wrap="square">
            <a:spAutoFit/>
          </a:bodyPr>
          <a:lstStyle/>
          <a:p>
            <a:pPr indent="457200">
              <a:lnSpc>
                <a:spcPct val="150000"/>
              </a:lnSpc>
            </a:pPr>
            <a:r>
              <a:rPr lang="zh-CN" altLang="en-US" sz="2400" dirty="0" smtClean="0"/>
              <a:t>定位克隆理论上适用于一切基因， 但由于定位</a:t>
            </a:r>
            <a:r>
              <a:rPr lang="zh-CN" altLang="en-US" sz="2400" dirty="0" smtClean="0"/>
              <a:t>克隆</a:t>
            </a:r>
            <a:r>
              <a:rPr lang="zh-CN" altLang="en-US" sz="2400" dirty="0" smtClean="0"/>
              <a:t>依赖于高密度的分子标记连锁图谱， 因此该技术</a:t>
            </a:r>
            <a:r>
              <a:rPr lang="zh-CN" altLang="en-US" sz="2400" dirty="0" smtClean="0"/>
              <a:t>对于</a:t>
            </a:r>
            <a:r>
              <a:rPr lang="zh-CN" altLang="en-US" sz="2400" dirty="0" smtClean="0"/>
              <a:t>基因组较小， 重复序列少而且已经构建了</a:t>
            </a:r>
            <a:r>
              <a:rPr lang="zh-CN" altLang="en-US" sz="2400" dirty="0" smtClean="0"/>
              <a:t>高密度</a:t>
            </a:r>
            <a:r>
              <a:rPr lang="en-US" altLang="zh-CN" sz="2400" dirty="0" smtClean="0"/>
              <a:t>RFLP </a:t>
            </a:r>
            <a:r>
              <a:rPr lang="zh-CN" altLang="en-US" sz="2400" dirty="0" smtClean="0"/>
              <a:t>或</a:t>
            </a:r>
            <a:r>
              <a:rPr lang="en-US" altLang="zh-CN" sz="2400" dirty="0" smtClean="0"/>
              <a:t>RAPD </a:t>
            </a:r>
            <a:r>
              <a:rPr lang="zh-CN" altLang="en-US" sz="2400" dirty="0" smtClean="0"/>
              <a:t>等标记图谱的植物无疑是非常</a:t>
            </a:r>
            <a:r>
              <a:rPr lang="zh-CN" altLang="en-US" sz="2400" dirty="0" smtClean="0"/>
              <a:t>有效的</a:t>
            </a:r>
            <a:r>
              <a:rPr lang="zh-CN" altLang="en-US" sz="2400" dirty="0" smtClean="0"/>
              <a:t>，如拟南芥、水稻等模式</a:t>
            </a:r>
            <a:r>
              <a:rPr lang="zh-CN" altLang="en-US" sz="2400" dirty="0" smtClean="0"/>
              <a:t>植物。</a:t>
            </a:r>
            <a:endParaRPr lang="zh-CN" altLang="en-US" sz="2400" dirty="0" smtClean="0"/>
          </a:p>
        </p:txBody>
      </p:sp>
      <p:sp>
        <p:nvSpPr>
          <p:cNvPr id="9" name="矩形 8"/>
          <p:cNvSpPr/>
          <p:nvPr/>
        </p:nvSpPr>
        <p:spPr>
          <a:xfrm>
            <a:off x="3428992" y="1428736"/>
            <a:ext cx="1415772" cy="461665"/>
          </a:xfrm>
          <a:prstGeom prst="rect">
            <a:avLst/>
          </a:prstGeom>
          <a:ln w="38100">
            <a:solidFill>
              <a:srgbClr val="00B0F0"/>
            </a:solidFill>
          </a:ln>
        </p:spPr>
        <p:txBody>
          <a:bodyPr wrap="none">
            <a:spAutoFit/>
          </a:bodyPr>
          <a:lstStyle/>
          <a:p>
            <a:r>
              <a:rPr lang="zh-CN" altLang="en-US" sz="2400" b="1" dirty="0" smtClean="0"/>
              <a:t>定位克隆</a:t>
            </a:r>
            <a:endParaRPr lang="zh-CN" altLang="en-US" sz="2400" b="1" dirty="0"/>
          </a:p>
        </p:txBody>
      </p:sp>
      <p:sp>
        <p:nvSpPr>
          <p:cNvPr id="11"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2" name="矩形 11"/>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矩形 7"/>
          <p:cNvSpPr/>
          <p:nvPr/>
        </p:nvSpPr>
        <p:spPr>
          <a:xfrm>
            <a:off x="785786" y="814312"/>
            <a:ext cx="4143404" cy="400110"/>
          </a:xfrm>
          <a:prstGeom prst="rect">
            <a:avLst/>
          </a:prstGeom>
        </p:spPr>
        <p:txBody>
          <a:bodyPr wrap="square">
            <a:spAutoFit/>
          </a:bodyPr>
          <a:lstStyle/>
          <a:p>
            <a:pPr algn="ctr"/>
            <a:r>
              <a:rPr lang="zh-CN" altLang="en-US" sz="2000" b="1" dirty="0" smtClean="0">
                <a:solidFill>
                  <a:srgbClr val="7030A0"/>
                </a:solidFill>
              </a:rPr>
              <a:t>克隆效率太低，克隆动物早衰严重</a:t>
            </a:r>
            <a:endParaRPr lang="zh-CN" altLang="en-US" sz="2000" b="1" dirty="0">
              <a:solidFill>
                <a:srgbClr val="7030A0"/>
              </a:solidFill>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 name="组合 6"/>
          <p:cNvGrpSpPr/>
          <p:nvPr/>
        </p:nvGrpSpPr>
        <p:grpSpPr>
          <a:xfrm>
            <a:off x="7643834" y="357166"/>
            <a:ext cx="1264221" cy="1271587"/>
            <a:chOff x="7286644" y="-500090"/>
            <a:chExt cx="1264221" cy="1271587"/>
          </a:xfrm>
        </p:grpSpPr>
        <p:sp>
          <p:nvSpPr>
            <p:cNvPr id="9"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Text Box 156"/>
            <p:cNvSpPr txBox="1">
              <a:spLocks noChangeArrowheads="1"/>
            </p:cNvSpPr>
            <p:nvPr/>
          </p:nvSpPr>
          <p:spPr bwMode="gray">
            <a:xfrm>
              <a:off x="7500958" y="-142900"/>
              <a:ext cx="881972" cy="646331"/>
            </a:xfrm>
            <a:prstGeom prst="rect">
              <a:avLst/>
            </a:prstGeom>
            <a:noFill/>
            <a:ln w="9525">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11" name="组合 10"/>
          <p:cNvGrpSpPr/>
          <p:nvPr/>
        </p:nvGrpSpPr>
        <p:grpSpPr>
          <a:xfrm>
            <a:off x="7643834" y="-2000288"/>
            <a:ext cx="1264221" cy="1271587"/>
            <a:chOff x="7215206" y="-428652"/>
            <a:chExt cx="1264221" cy="1271587"/>
          </a:xfrm>
        </p:grpSpPr>
        <p:sp>
          <p:nvSpPr>
            <p:cNvPr id="12" name="Oval 155"/>
            <p:cNvSpPr>
              <a:spLocks noChangeArrowheads="1"/>
            </p:cNvSpPr>
            <p:nvPr/>
          </p:nvSpPr>
          <p:spPr bwMode="gray">
            <a:xfrm>
              <a:off x="7215206" y="-428652"/>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3" name="Text Box 156"/>
            <p:cNvSpPr txBox="1">
              <a:spLocks noChangeArrowheads="1"/>
            </p:cNvSpPr>
            <p:nvPr/>
          </p:nvSpPr>
          <p:spPr bwMode="gray">
            <a:xfrm>
              <a:off x="7429520" y="-71462"/>
              <a:ext cx="881972" cy="646331"/>
            </a:xfrm>
            <a:prstGeom prst="rect">
              <a:avLst/>
            </a:prstGeom>
            <a:noFill/>
            <a:ln w="9525">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15" name="矩形 14"/>
          <p:cNvSpPr/>
          <p:nvPr/>
        </p:nvSpPr>
        <p:spPr>
          <a:xfrm>
            <a:off x="1214414" y="2285992"/>
            <a:ext cx="6858048" cy="1200329"/>
          </a:xfrm>
          <a:prstGeom prst="rect">
            <a:avLst/>
          </a:prstGeom>
        </p:spPr>
        <p:txBody>
          <a:bodyPr wrap="square">
            <a:spAutoFit/>
          </a:bodyPr>
          <a:lstStyle/>
          <a:p>
            <a:pPr indent="457200">
              <a:lnSpc>
                <a:spcPct val="150000"/>
              </a:lnSpc>
            </a:pPr>
            <a:r>
              <a:rPr lang="zh-CN" altLang="en-US" sz="2400" dirty="0" smtClean="0"/>
              <a:t>克隆动物健康问题很多，世界各地的克隆动物流产、夭折、畸形现象都非常严重。</a:t>
            </a:r>
            <a:endParaRPr lang="zh-CN" altLang="en-US" sz="2400" dirty="0"/>
          </a:p>
        </p:txBody>
      </p:sp>
      <p:sp>
        <p:nvSpPr>
          <p:cNvPr id="16" name="矩形 15"/>
          <p:cNvSpPr/>
          <p:nvPr/>
        </p:nvSpPr>
        <p:spPr>
          <a:xfrm>
            <a:off x="1285852" y="3846024"/>
            <a:ext cx="6357982" cy="583108"/>
          </a:xfrm>
          <a:prstGeom prst="rect">
            <a:avLst/>
          </a:prstGeom>
        </p:spPr>
        <p:txBody>
          <a:bodyPr wrap="square">
            <a:spAutoFit/>
          </a:bodyPr>
          <a:lstStyle/>
          <a:p>
            <a:pPr indent="457200">
              <a:lnSpc>
                <a:spcPct val="150000"/>
              </a:lnSpc>
            </a:pPr>
            <a:r>
              <a:rPr lang="zh-CN" altLang="en-US" sz="2400" dirty="0" smtClean="0"/>
              <a:t>核移植总体</a:t>
            </a:r>
            <a:r>
              <a:rPr lang="zh-CN" altLang="en-US" sz="2400" dirty="0" smtClean="0"/>
              <a:t>效率</a:t>
            </a:r>
            <a:r>
              <a:rPr lang="zh-CN" altLang="en-US" sz="2400" dirty="0" smtClean="0"/>
              <a:t>低，一般仅为</a:t>
            </a:r>
            <a:r>
              <a:rPr lang="en-US" altLang="zh-CN" sz="2400" dirty="0" smtClean="0"/>
              <a:t>1</a:t>
            </a:r>
            <a:r>
              <a:rPr lang="zh-CN" altLang="en-US" sz="2400" dirty="0" smtClean="0"/>
              <a:t>％～</a:t>
            </a:r>
            <a:r>
              <a:rPr lang="en-US" altLang="zh-CN" sz="2400" dirty="0" smtClean="0"/>
              <a:t>6</a:t>
            </a:r>
            <a:r>
              <a:rPr lang="zh-CN" altLang="en-US" sz="2400" dirty="0" smtClean="0"/>
              <a:t>％。</a:t>
            </a:r>
            <a:endParaRPr lang="zh-CN" alt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path" presetSubtype="0" accel="50000" decel="50000" fill="hold" nodeType="afterEffect">
                                  <p:stCondLst>
                                    <p:cond delay="0"/>
                                  </p:stCondLst>
                                  <p:childTnLst>
                                    <p:animMotion origin="layout" path="M 0.0033 -0.00462 L -0.03663 0.08465 C -0.04565 0.10338 -0.05069 0.13136 -0.05069 0.1605 C -0.05069 0.1938 -0.04565 0.2204 -0.03663 0.23913 L 0.0033 0.3284 " pathEditMode="relative" rAng="0" ptsTypes="FffFF">
                                      <p:cBhvr>
                                        <p:cTn id="6" dur="2000" fill="hold"/>
                                        <p:tgtEl>
                                          <p:spTgt spid="11"/>
                                        </p:tgtEl>
                                        <p:attrNameLst>
                                          <p:attrName>ppt_x</p:attrName>
                                          <p:attrName>ppt_y</p:attrName>
                                        </p:attrNameLst>
                                      </p:cBhvr>
                                      <p:rCtr x="-27" y="167"/>
                                    </p:animMotion>
                                  </p:childTnLst>
                                </p:cTn>
                              </p:par>
                              <p:par>
                                <p:cTn id="7" presetID="0" presetClass="path" presetSubtype="0" accel="50000" decel="50000" fill="hold" nodeType="withEffect">
                                  <p:stCondLst>
                                    <p:cond delay="0"/>
                                  </p:stCondLst>
                                  <p:childTnLst>
                                    <p:animMotion origin="layout" path="M 0.0033 -0.01065 C 0.03698 0.02129 0.07066 0.05393 0.11198 0.0625 C 0.1533 0.07176 0.24862 0.03333 0.25139 0.04027 " pathEditMode="relative" rAng="0" ptsTypes="aaA">
                                      <p:cBhvr>
                                        <p:cTn id="8" dur="2000" fill="hold"/>
                                        <p:tgtEl>
                                          <p:spTgt spid="7"/>
                                        </p:tgtEl>
                                        <p:attrNameLst>
                                          <p:attrName>ppt_x</p:attrName>
                                          <p:attrName>ppt_y</p:attrName>
                                        </p:attrNameLst>
                                      </p:cBhvr>
                                      <p:rCtr x="124" y="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785786" y="814312"/>
            <a:ext cx="4143404" cy="400110"/>
          </a:xfrm>
          <a:prstGeom prst="rect">
            <a:avLst/>
          </a:prstGeom>
        </p:spPr>
        <p:txBody>
          <a:bodyPr wrap="square">
            <a:spAutoFit/>
          </a:bodyPr>
          <a:lstStyle/>
          <a:p>
            <a:pPr algn="ctr"/>
            <a:r>
              <a:rPr lang="zh-CN" altLang="en-US" sz="2000" b="1" dirty="0" smtClean="0">
                <a:solidFill>
                  <a:srgbClr val="7030A0"/>
                </a:solidFill>
              </a:rPr>
              <a:t>克隆效率太低，克隆动物早衰严重</a:t>
            </a:r>
            <a:endParaRPr lang="zh-CN" altLang="en-US" sz="2000" b="1" dirty="0">
              <a:solidFill>
                <a:srgbClr val="7030A0"/>
              </a:solidFill>
            </a:endParaRPr>
          </a:p>
        </p:txBody>
      </p:sp>
      <p:sp>
        <p:nvSpPr>
          <p:cNvPr id="8" name="矩形 7"/>
          <p:cNvSpPr/>
          <p:nvPr/>
        </p:nvSpPr>
        <p:spPr>
          <a:xfrm>
            <a:off x="1142976" y="2143116"/>
            <a:ext cx="6858048" cy="2862322"/>
          </a:xfrm>
          <a:prstGeom prst="rect">
            <a:avLst/>
          </a:prstGeom>
        </p:spPr>
        <p:txBody>
          <a:bodyPr wrap="square">
            <a:spAutoFit/>
          </a:bodyPr>
          <a:lstStyle/>
          <a:p>
            <a:pPr indent="457200">
              <a:lnSpc>
                <a:spcPct val="150000"/>
              </a:lnSpc>
            </a:pPr>
            <a:r>
              <a:rPr lang="zh-CN" altLang="en-US" sz="2400" dirty="0" smtClean="0"/>
              <a:t>这</a:t>
            </a:r>
            <a:r>
              <a:rPr lang="zh-CN" altLang="en-US" sz="2400" dirty="0" smtClean="0"/>
              <a:t>可能与供体核移入受体胞质后的重塑有关。供体核发生去甲基化</a:t>
            </a:r>
            <a:r>
              <a:rPr lang="zh-CN" altLang="en-US" sz="2400" dirty="0" smtClean="0"/>
              <a:t>、去</a:t>
            </a:r>
            <a:r>
              <a:rPr lang="zh-CN" altLang="en-US" sz="2400" dirty="0" smtClean="0"/>
              <a:t>乙酰化等多种</a:t>
            </a:r>
            <a:r>
              <a:rPr lang="zh-CN" altLang="en-US" sz="2400" dirty="0" smtClean="0"/>
              <a:t>变化引</a:t>
            </a:r>
            <a:r>
              <a:rPr lang="zh-CN" altLang="en-US" sz="2400" dirty="0" smtClean="0"/>
              <a:t>，在核重塑过程中基因表达异常都可能导致克隆效率降低口引。这说明应</a:t>
            </a:r>
            <a:r>
              <a:rPr lang="zh-CN" altLang="en-US" sz="2400" dirty="0" smtClean="0"/>
              <a:t>进一步</a:t>
            </a:r>
            <a:r>
              <a:rPr lang="zh-CN" altLang="en-US" sz="2400" dirty="0" smtClean="0"/>
              <a:t>明确供核基因组的甲基化和乙酰化与核移植胚胎发育的作用机制。</a:t>
            </a:r>
            <a:endParaRPr lang="zh-CN" alt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785786" y="814312"/>
            <a:ext cx="4143404" cy="400110"/>
          </a:xfrm>
          <a:prstGeom prst="rect">
            <a:avLst/>
          </a:prstGeom>
        </p:spPr>
        <p:txBody>
          <a:bodyPr wrap="square">
            <a:spAutoFit/>
          </a:bodyPr>
          <a:lstStyle/>
          <a:p>
            <a:pPr algn="ctr"/>
            <a:r>
              <a:rPr lang="zh-CN" altLang="en-US" sz="2000" b="1" dirty="0" smtClean="0">
                <a:solidFill>
                  <a:srgbClr val="7030A0"/>
                </a:solidFill>
              </a:rPr>
              <a:t>克隆效率太低，克隆动物早衰严重</a:t>
            </a:r>
            <a:endParaRPr lang="zh-CN" altLang="en-US" sz="2000" b="1" dirty="0">
              <a:solidFill>
                <a:srgbClr val="7030A0"/>
              </a:solidFill>
            </a:endParaRPr>
          </a:p>
        </p:txBody>
      </p:sp>
      <p:sp>
        <p:nvSpPr>
          <p:cNvPr id="9" name="矩形 8"/>
          <p:cNvSpPr/>
          <p:nvPr/>
        </p:nvSpPr>
        <p:spPr>
          <a:xfrm>
            <a:off x="1000100" y="1571612"/>
            <a:ext cx="6929486" cy="4524315"/>
          </a:xfrm>
          <a:prstGeom prst="rect">
            <a:avLst/>
          </a:prstGeom>
        </p:spPr>
        <p:txBody>
          <a:bodyPr wrap="square">
            <a:spAutoFit/>
          </a:bodyPr>
          <a:lstStyle/>
          <a:p>
            <a:pPr indent="457200">
              <a:lnSpc>
                <a:spcPct val="150000"/>
              </a:lnSpc>
            </a:pPr>
            <a:r>
              <a:rPr lang="zh-CN" altLang="en-US" sz="2400" dirty="0" smtClean="0"/>
              <a:t>克隆动物效率低与核移植胚胎细胞内的染色体异常、胚胎细胞凋亡、胚胎早期死亡、流产、胎盘发育异常口幻有关。重组胚胎的形态、发育潜能与胚胎细胞凋亡，囊胚的内细胞团之间，内细胞团同滋养层细胞之间的关系与细胞数量的比例之间关系及发育机制需进一步深入研究。染色体异常与核移植胚胎的妊娠失败和克隆动物的先天性畸形之间的关系尚不清楚。</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矩形 3"/>
          <p:cNvSpPr/>
          <p:nvPr/>
        </p:nvSpPr>
        <p:spPr>
          <a:xfrm>
            <a:off x="785786" y="814312"/>
            <a:ext cx="1214446" cy="400110"/>
          </a:xfrm>
          <a:prstGeom prst="rect">
            <a:avLst/>
          </a:prstGeom>
        </p:spPr>
        <p:txBody>
          <a:bodyPr wrap="square">
            <a:spAutoFit/>
          </a:bodyPr>
          <a:lstStyle/>
          <a:p>
            <a:pPr algn="ctr"/>
            <a:r>
              <a:rPr lang="zh-CN" altLang="en-US" sz="2000" b="1" dirty="0" smtClean="0">
                <a:solidFill>
                  <a:srgbClr val="002060"/>
                </a:solidFill>
              </a:rPr>
              <a:t>端粒问题</a:t>
            </a:r>
            <a:endParaRPr lang="zh-CN" altLang="en-US" sz="2000" b="1" dirty="0">
              <a:solidFill>
                <a:srgbClr val="00206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8" name="矩形 7"/>
          <p:cNvSpPr/>
          <p:nvPr/>
        </p:nvSpPr>
        <p:spPr>
          <a:xfrm>
            <a:off x="1071538" y="2014357"/>
            <a:ext cx="6500858" cy="1200329"/>
          </a:xfrm>
          <a:prstGeom prst="rect">
            <a:avLst/>
          </a:prstGeom>
        </p:spPr>
        <p:txBody>
          <a:bodyPr wrap="square">
            <a:spAutoFit/>
          </a:bodyPr>
          <a:lstStyle/>
          <a:p>
            <a:pPr indent="457200">
              <a:lnSpc>
                <a:spcPct val="150000"/>
              </a:lnSpc>
            </a:pPr>
            <a:r>
              <a:rPr lang="zh-CN" altLang="en-US" sz="2400" dirty="0" smtClean="0"/>
              <a:t>在正常生理条件下的体细胞随着分裂次数的增加，端粒会逐渐缩短。</a:t>
            </a:r>
          </a:p>
        </p:txBody>
      </p:sp>
      <p:sp>
        <p:nvSpPr>
          <p:cNvPr id="9" name="矩形 8"/>
          <p:cNvSpPr/>
          <p:nvPr/>
        </p:nvSpPr>
        <p:spPr>
          <a:xfrm>
            <a:off x="1071538" y="3571876"/>
            <a:ext cx="6572296" cy="1200329"/>
          </a:xfrm>
          <a:prstGeom prst="rect">
            <a:avLst/>
          </a:prstGeom>
        </p:spPr>
        <p:txBody>
          <a:bodyPr wrap="square">
            <a:spAutoFit/>
          </a:bodyPr>
          <a:lstStyle/>
          <a:p>
            <a:pPr indent="457200">
              <a:lnSpc>
                <a:spcPct val="150000"/>
              </a:lnSpc>
            </a:pPr>
            <a:r>
              <a:rPr lang="zh-CN" altLang="en-US" sz="2400" dirty="0" smtClean="0"/>
              <a:t>克隆羊“多莉”细胞端粒较短，可能影响其寿命</a:t>
            </a:r>
            <a:r>
              <a:rPr lang="zh-CN" altLang="en-US" sz="2400" dirty="0" smtClean="0"/>
              <a:t>。</a:t>
            </a:r>
            <a:endParaRPr lang="zh-CN" altLang="en-US" sz="2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grpSp>
        <p:nvGrpSpPr>
          <p:cNvPr id="4" name="Group 138"/>
          <p:cNvGrpSpPr>
            <a:grpSpLocks/>
          </p:cNvGrpSpPr>
          <p:nvPr/>
        </p:nvGrpSpPr>
        <p:grpSpPr bwMode="auto">
          <a:xfrm>
            <a:off x="1381125" y="2389188"/>
            <a:ext cx="6746875" cy="2795587"/>
            <a:chOff x="679" y="1455"/>
            <a:chExt cx="4317" cy="1766"/>
          </a:xfrm>
        </p:grpSpPr>
        <p:sp>
          <p:nvSpPr>
            <p:cNvPr id="5" name="Freeform 139"/>
            <p:cNvSpPr>
              <a:spLocks noEditPoints="1"/>
            </p:cNvSpPr>
            <p:nvPr/>
          </p:nvSpPr>
          <p:spPr bwMode="gray">
            <a:xfrm rot="-1358056">
              <a:off x="679" y="1455"/>
              <a:ext cx="4317" cy="1766"/>
            </a:xfrm>
            <a:custGeom>
              <a:avLst/>
              <a:gdLst>
                <a:gd name="T0" fmla="*/ 7779 w 4040"/>
                <a:gd name="T1" fmla="*/ 7 h 1888"/>
                <a:gd name="T2" fmla="*/ 5674 w 4040"/>
                <a:gd name="T3" fmla="*/ 17 h 1888"/>
                <a:gd name="T4" fmla="*/ 3808 w 4040"/>
                <a:gd name="T5" fmla="*/ 39 h 1888"/>
                <a:gd name="T6" fmla="*/ 2235 w 4040"/>
                <a:gd name="T7" fmla="*/ 72 h 1888"/>
                <a:gd name="T8" fmla="*/ 1039 w 4040"/>
                <a:gd name="T9" fmla="*/ 109 h 1888"/>
                <a:gd name="T10" fmla="*/ 267 w 4040"/>
                <a:gd name="T11" fmla="*/ 155 h 1888"/>
                <a:gd name="T12" fmla="*/ 0 w 4040"/>
                <a:gd name="T13" fmla="*/ 204 h 1888"/>
                <a:gd name="T14" fmla="*/ 267 w 4040"/>
                <a:gd name="T15" fmla="*/ 251 h 1888"/>
                <a:gd name="T16" fmla="*/ 1039 w 4040"/>
                <a:gd name="T17" fmla="*/ 296 h 1888"/>
                <a:gd name="T18" fmla="*/ 2235 w 4040"/>
                <a:gd name="T19" fmla="*/ 336 h 1888"/>
                <a:gd name="T20" fmla="*/ 3808 w 4040"/>
                <a:gd name="T21" fmla="*/ 369 h 1888"/>
                <a:gd name="T22" fmla="*/ 5674 w 4040"/>
                <a:gd name="T23" fmla="*/ 390 h 1888"/>
                <a:gd name="T24" fmla="*/ 7779 w 4040"/>
                <a:gd name="T25" fmla="*/ 404 h 1888"/>
                <a:gd name="T26" fmla="*/ 10045 w 4040"/>
                <a:gd name="T27" fmla="*/ 405 h 1888"/>
                <a:gd name="T28" fmla="*/ 12220 w 4040"/>
                <a:gd name="T29" fmla="*/ 396 h 1888"/>
                <a:gd name="T30" fmla="*/ 14175 w 4040"/>
                <a:gd name="T31" fmla="*/ 374 h 1888"/>
                <a:gd name="T32" fmla="*/ 15845 w 4040"/>
                <a:gd name="T33" fmla="*/ 348 h 1888"/>
                <a:gd name="T34" fmla="*/ 17188 w 4040"/>
                <a:gd name="T35" fmla="*/ 311 h 1888"/>
                <a:gd name="T36" fmla="*/ 18097 w 4040"/>
                <a:gd name="T37" fmla="*/ 267 h 1888"/>
                <a:gd name="T38" fmla="*/ 18546 w 4040"/>
                <a:gd name="T39" fmla="*/ 220 h 1888"/>
                <a:gd name="T40" fmla="*/ 18450 w 4040"/>
                <a:gd name="T41" fmla="*/ 170 h 1888"/>
                <a:gd name="T42" fmla="*/ 17839 w 4040"/>
                <a:gd name="T43" fmla="*/ 123 h 1888"/>
                <a:gd name="T44" fmla="*/ 16778 w 4040"/>
                <a:gd name="T45" fmla="*/ 82 h 1888"/>
                <a:gd name="T46" fmla="*/ 15323 w 4040"/>
                <a:gd name="T47" fmla="*/ 49 h 1888"/>
                <a:gd name="T48" fmla="*/ 13555 w 4040"/>
                <a:gd name="T49" fmla="*/ 22 h 1888"/>
                <a:gd name="T50" fmla="*/ 11518 w 4040"/>
                <a:gd name="T51" fmla="*/ 7 h 1888"/>
                <a:gd name="T52" fmla="*/ 9287 w 4040"/>
                <a:gd name="T53" fmla="*/ 0 h 1888"/>
                <a:gd name="T54" fmla="*/ 7382 w 4040"/>
                <a:gd name="T55" fmla="*/ 373 h 1888"/>
                <a:gd name="T56" fmla="*/ 5350 w 4040"/>
                <a:gd name="T57" fmla="*/ 360 h 1888"/>
                <a:gd name="T58" fmla="*/ 3567 w 4040"/>
                <a:gd name="T59" fmla="*/ 338 h 1888"/>
                <a:gd name="T60" fmla="*/ 2105 w 4040"/>
                <a:gd name="T61" fmla="*/ 309 h 1888"/>
                <a:gd name="T62" fmla="*/ 1026 w 4040"/>
                <a:gd name="T63" fmla="*/ 272 h 1888"/>
                <a:gd name="T64" fmla="*/ 400 w 4040"/>
                <a:gd name="T65" fmla="*/ 231 h 1888"/>
                <a:gd name="T66" fmla="*/ 317 w 4040"/>
                <a:gd name="T67" fmla="*/ 184 h 1888"/>
                <a:gd name="T68" fmla="*/ 764 w 4040"/>
                <a:gd name="T69" fmla="*/ 142 h 1888"/>
                <a:gd name="T70" fmla="*/ 1697 w 4040"/>
                <a:gd name="T71" fmla="*/ 106 h 1888"/>
                <a:gd name="T72" fmla="*/ 3036 w 4040"/>
                <a:gd name="T73" fmla="*/ 72 h 1888"/>
                <a:gd name="T74" fmla="*/ 4719 w 4040"/>
                <a:gd name="T75" fmla="*/ 48 h 1888"/>
                <a:gd name="T76" fmla="*/ 6690 w 4040"/>
                <a:gd name="T77" fmla="*/ 32 h 1888"/>
                <a:gd name="T78" fmla="*/ 8834 w 4040"/>
                <a:gd name="T79" fmla="*/ 26 h 1888"/>
                <a:gd name="T80" fmla="*/ 10991 w 4040"/>
                <a:gd name="T81" fmla="*/ 32 h 1888"/>
                <a:gd name="T82" fmla="*/ 12952 w 4040"/>
                <a:gd name="T83" fmla="*/ 48 h 1888"/>
                <a:gd name="T84" fmla="*/ 14632 w 4040"/>
                <a:gd name="T85" fmla="*/ 72 h 1888"/>
                <a:gd name="T86" fmla="*/ 15976 w 4040"/>
                <a:gd name="T87" fmla="*/ 106 h 1888"/>
                <a:gd name="T88" fmla="*/ 16918 w 4040"/>
                <a:gd name="T89" fmla="*/ 142 h 1888"/>
                <a:gd name="T90" fmla="*/ 17370 w 4040"/>
                <a:gd name="T91" fmla="*/ 184 h 1888"/>
                <a:gd name="T92" fmla="*/ 17271 w 4040"/>
                <a:gd name="T93" fmla="*/ 231 h 1888"/>
                <a:gd name="T94" fmla="*/ 16644 w 4040"/>
                <a:gd name="T95" fmla="*/ 272 h 1888"/>
                <a:gd name="T96" fmla="*/ 15571 w 4040"/>
                <a:gd name="T97" fmla="*/ 309 h 1888"/>
                <a:gd name="T98" fmla="*/ 14105 w 4040"/>
                <a:gd name="T99" fmla="*/ 338 h 1888"/>
                <a:gd name="T100" fmla="*/ 12329 w 4040"/>
                <a:gd name="T101" fmla="*/ 360 h 1888"/>
                <a:gd name="T102" fmla="*/ 10293 w 4040"/>
                <a:gd name="T103" fmla="*/ 373 h 18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40"/>
                <a:gd name="T157" fmla="*/ 0 h 1888"/>
                <a:gd name="T158" fmla="*/ 4040 w 4040"/>
                <a:gd name="T159" fmla="*/ 1888 h 18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rgbClr val="F7EDE7"/>
                </a:gs>
                <a:gs pos="100000">
                  <a:srgbClr val="D4A182"/>
                </a:gs>
              </a:gsLst>
              <a:lin ang="0" scaled="1"/>
            </a:gradFill>
            <a:ln w="0">
              <a:noFill/>
              <a:round/>
              <a:headEnd/>
              <a:tailEnd/>
            </a:ln>
          </p:spPr>
          <p:txBody>
            <a:bodyPr/>
            <a:lstStyle/>
            <a:p>
              <a:endParaRPr lang="zh-CN" altLang="en-US"/>
            </a:p>
          </p:txBody>
        </p:sp>
        <p:sp>
          <p:nvSpPr>
            <p:cNvPr id="6" name="Text Box 140"/>
            <p:cNvSpPr txBox="1">
              <a:spLocks noChangeArrowheads="1"/>
            </p:cNvSpPr>
            <p:nvPr/>
          </p:nvSpPr>
          <p:spPr bwMode="gray">
            <a:xfrm>
              <a:off x="2019" y="2036"/>
              <a:ext cx="1632" cy="408"/>
            </a:xfrm>
            <a:prstGeom prst="rect">
              <a:avLst/>
            </a:prstGeom>
            <a:noFill/>
            <a:ln w="9525">
              <a:noFill/>
              <a:miter lim="800000"/>
              <a:headEnd/>
              <a:tailEnd/>
            </a:ln>
          </p:spPr>
          <p:txBody>
            <a:bodyPr>
              <a:spAutoFit/>
            </a:bodyPr>
            <a:lstStyle/>
            <a:p>
              <a:pPr algn="ctr" eaLnBrk="0" hangingPunct="0">
                <a:defRPr/>
              </a:pPr>
              <a:r>
                <a:rPr lang="zh-CN" altLang="en-US"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克隆技术</a:t>
              </a:r>
              <a:endParaRPr lang="en-US" altLang="zh-CN"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7" name="Group 141"/>
          <p:cNvGrpSpPr>
            <a:grpSpLocks/>
          </p:cNvGrpSpPr>
          <p:nvPr/>
        </p:nvGrpSpPr>
        <p:grpSpPr bwMode="auto">
          <a:xfrm>
            <a:off x="1357290" y="4286256"/>
            <a:ext cx="1800225" cy="1271587"/>
            <a:chOff x="1021" y="2033"/>
            <a:chExt cx="1152" cy="803"/>
          </a:xfrm>
        </p:grpSpPr>
        <p:sp>
          <p:nvSpPr>
            <p:cNvPr id="8" name="Oval 142"/>
            <p:cNvSpPr>
              <a:spLocks noChangeArrowheads="1"/>
            </p:cNvSpPr>
            <p:nvPr/>
          </p:nvSpPr>
          <p:spPr bwMode="gray">
            <a:xfrm rot="-1543677">
              <a:off x="1501" y="2513"/>
              <a:ext cx="672" cy="192"/>
            </a:xfrm>
            <a:prstGeom prst="ellipse">
              <a:avLst/>
            </a:prstGeom>
            <a:solidFill>
              <a:srgbClr val="B2B2B2"/>
            </a:solidFill>
            <a:ln w="9525">
              <a:noFill/>
              <a:round/>
              <a:headEnd/>
              <a:tailEnd/>
            </a:ln>
          </p:spPr>
          <p:txBody>
            <a:bodyPr wrap="none" anchor="ctr"/>
            <a:lstStyle/>
            <a:p>
              <a:endParaRPr lang="zh-CN" altLang="en-US">
                <a:solidFill>
                  <a:srgbClr val="333333"/>
                </a:solidFill>
              </a:endParaRPr>
            </a:p>
          </p:txBody>
        </p:sp>
        <p:sp>
          <p:nvSpPr>
            <p:cNvPr id="9" name="Oval 143"/>
            <p:cNvSpPr>
              <a:spLocks noChangeArrowheads="1"/>
            </p:cNvSpPr>
            <p:nvPr/>
          </p:nvSpPr>
          <p:spPr bwMode="gray">
            <a:xfrm>
              <a:off x="1021" y="2033"/>
              <a:ext cx="809" cy="803"/>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0" name="Text Box 144"/>
            <p:cNvSpPr txBox="1">
              <a:spLocks noChangeArrowheads="1"/>
            </p:cNvSpPr>
            <p:nvPr/>
          </p:nvSpPr>
          <p:spPr bwMode="gray">
            <a:xfrm>
              <a:off x="1189" y="2227"/>
              <a:ext cx="416" cy="408"/>
            </a:xfrm>
            <a:prstGeom prst="rect">
              <a:avLst/>
            </a:prstGeom>
            <a:noFill/>
            <a:ln w="9525" algn="ctr">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案例</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11" name="Group 176"/>
          <p:cNvGrpSpPr>
            <a:grpSpLocks/>
          </p:cNvGrpSpPr>
          <p:nvPr/>
        </p:nvGrpSpPr>
        <p:grpSpPr bwMode="auto">
          <a:xfrm>
            <a:off x="3214678" y="1928802"/>
            <a:ext cx="1800225" cy="1271587"/>
            <a:chOff x="2605" y="1118"/>
            <a:chExt cx="1152" cy="803"/>
          </a:xfrm>
        </p:grpSpPr>
        <p:sp>
          <p:nvSpPr>
            <p:cNvPr id="12" name="Oval 146"/>
            <p:cNvSpPr>
              <a:spLocks noChangeArrowheads="1"/>
            </p:cNvSpPr>
            <p:nvPr/>
          </p:nvSpPr>
          <p:spPr bwMode="gray">
            <a:xfrm rot="-1543677">
              <a:off x="3085" y="1598"/>
              <a:ext cx="672" cy="192"/>
            </a:xfrm>
            <a:prstGeom prst="ellipse">
              <a:avLst/>
            </a:prstGeom>
            <a:solidFill>
              <a:srgbClr val="B2B2B2"/>
            </a:solidFill>
            <a:ln w="9525">
              <a:noFill/>
              <a:round/>
              <a:headEnd/>
              <a:tailEnd/>
            </a:ln>
          </p:spPr>
          <p:txBody>
            <a:bodyPr wrap="none" anchor="ctr"/>
            <a:lstStyle/>
            <a:p>
              <a:endParaRPr lang="zh-CN" altLang="en-US"/>
            </a:p>
          </p:txBody>
        </p:sp>
        <p:sp>
          <p:nvSpPr>
            <p:cNvPr id="13" name="Oval 147"/>
            <p:cNvSpPr>
              <a:spLocks noChangeArrowheads="1"/>
            </p:cNvSpPr>
            <p:nvPr/>
          </p:nvSpPr>
          <p:spPr bwMode="gray">
            <a:xfrm>
              <a:off x="2605" y="1118"/>
              <a:ext cx="809" cy="803"/>
            </a:xfrm>
            <a:prstGeom prst="ellipse">
              <a:avLst/>
            </a:prstGeom>
            <a:gradFill flip="none" rotWithShape="1">
              <a:gsLst>
                <a:gs pos="0">
                  <a:schemeClr val="bg1"/>
                </a:gs>
                <a:gs pos="100000">
                  <a:srgbClr val="8EA8A4"/>
                </a:gs>
              </a:gsLst>
              <a:path path="circle">
                <a:fillToRect l="50000" t="50000" r="50000" b="50000"/>
              </a:path>
              <a:tileRect/>
            </a:gradFill>
            <a:ln w="9525">
              <a:noFill/>
              <a:round/>
              <a:headEnd/>
              <a:tailEnd/>
            </a:ln>
          </p:spPr>
          <p:txBody>
            <a:bodyPr wrap="none" anchor="ctr"/>
            <a:lstStyle/>
            <a:p>
              <a:pPr algn="ctr">
                <a:defRPr/>
              </a:pPr>
              <a:endParaRPr lang="zh-CN" altLang="en-US" b="1">
                <a:solidFill>
                  <a:srgbClr val="5F5F5F"/>
                </a:solidFill>
                <a:ea typeface="宋体" pitchFamily="2" charset="-122"/>
              </a:endParaRPr>
            </a:p>
          </p:txBody>
        </p:sp>
        <p:sp>
          <p:nvSpPr>
            <p:cNvPr id="14" name="Text Box 148"/>
            <p:cNvSpPr txBox="1">
              <a:spLocks noChangeArrowheads="1"/>
            </p:cNvSpPr>
            <p:nvPr/>
          </p:nvSpPr>
          <p:spPr bwMode="gray">
            <a:xfrm>
              <a:off x="2727" y="1323"/>
              <a:ext cx="564" cy="408"/>
            </a:xfrm>
            <a:prstGeom prst="rect">
              <a:avLst/>
            </a:prstGeom>
            <a:noFill/>
            <a:ln w="9525" algn="ctr">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15" name="Group 177"/>
          <p:cNvGrpSpPr>
            <a:grpSpLocks/>
          </p:cNvGrpSpPr>
          <p:nvPr/>
        </p:nvGrpSpPr>
        <p:grpSpPr bwMode="auto">
          <a:xfrm>
            <a:off x="6996113" y="1757363"/>
            <a:ext cx="1651000" cy="1271587"/>
            <a:chOff x="4477" y="1262"/>
            <a:chExt cx="1056" cy="803"/>
          </a:xfrm>
        </p:grpSpPr>
        <p:sp>
          <p:nvSpPr>
            <p:cNvPr id="16" name="Oval 150"/>
            <p:cNvSpPr>
              <a:spLocks noChangeArrowheads="1"/>
            </p:cNvSpPr>
            <p:nvPr/>
          </p:nvSpPr>
          <p:spPr bwMode="gray">
            <a:xfrm rot="-1543677">
              <a:off x="4861" y="1790"/>
              <a:ext cx="672" cy="192"/>
            </a:xfrm>
            <a:prstGeom prst="ellipse">
              <a:avLst/>
            </a:prstGeom>
            <a:solidFill>
              <a:srgbClr val="B2B2B2"/>
            </a:solidFill>
            <a:ln w="9525">
              <a:noFill/>
              <a:round/>
              <a:headEnd/>
              <a:tailEnd/>
            </a:ln>
          </p:spPr>
          <p:txBody>
            <a:bodyPr wrap="none" anchor="ctr"/>
            <a:lstStyle/>
            <a:p>
              <a:endParaRPr lang="zh-CN" altLang="en-US">
                <a:solidFill>
                  <a:srgbClr val="333333"/>
                </a:solidFill>
              </a:endParaRPr>
            </a:p>
          </p:txBody>
        </p:sp>
        <p:sp>
          <p:nvSpPr>
            <p:cNvPr id="17" name="Oval 151"/>
            <p:cNvSpPr>
              <a:spLocks noChangeArrowheads="1"/>
            </p:cNvSpPr>
            <p:nvPr/>
          </p:nvSpPr>
          <p:spPr bwMode="gray">
            <a:xfrm>
              <a:off x="4477" y="1262"/>
              <a:ext cx="764" cy="803"/>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18" name="Text Box 152"/>
            <p:cNvSpPr txBox="1">
              <a:spLocks noChangeArrowheads="1"/>
            </p:cNvSpPr>
            <p:nvPr/>
          </p:nvSpPr>
          <p:spPr bwMode="gray">
            <a:xfrm>
              <a:off x="4601" y="1460"/>
              <a:ext cx="564" cy="408"/>
            </a:xfrm>
            <a:prstGeom prst="rect">
              <a:avLst/>
            </a:prstGeom>
            <a:noFill/>
            <a:ln w="9525" algn="ctr">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动植物</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19" name="Group 153"/>
          <p:cNvGrpSpPr>
            <a:grpSpLocks/>
          </p:cNvGrpSpPr>
          <p:nvPr/>
        </p:nvGrpSpPr>
        <p:grpSpPr bwMode="auto">
          <a:xfrm>
            <a:off x="5195888" y="4113213"/>
            <a:ext cx="1800225" cy="1271587"/>
            <a:chOff x="3325" y="2705"/>
            <a:chExt cx="1152" cy="803"/>
          </a:xfrm>
        </p:grpSpPr>
        <p:sp>
          <p:nvSpPr>
            <p:cNvPr id="20" name="Oval 154"/>
            <p:cNvSpPr>
              <a:spLocks noChangeArrowheads="1"/>
            </p:cNvSpPr>
            <p:nvPr/>
          </p:nvSpPr>
          <p:spPr bwMode="gray">
            <a:xfrm rot="-1543677">
              <a:off x="3805" y="3185"/>
              <a:ext cx="672" cy="192"/>
            </a:xfrm>
            <a:prstGeom prst="ellipse">
              <a:avLst/>
            </a:prstGeom>
            <a:solidFill>
              <a:srgbClr val="B2B2B2"/>
            </a:solidFill>
            <a:ln w="9525">
              <a:noFill/>
              <a:round/>
              <a:headEnd/>
              <a:tailEnd/>
            </a:ln>
          </p:spPr>
          <p:txBody>
            <a:bodyPr wrap="none" anchor="ctr"/>
            <a:lstStyle/>
            <a:p>
              <a:endParaRPr lang="zh-CN" altLang="en-US">
                <a:solidFill>
                  <a:srgbClr val="333333"/>
                </a:solidFill>
              </a:endParaRPr>
            </a:p>
          </p:txBody>
        </p:sp>
        <p:sp>
          <p:nvSpPr>
            <p:cNvPr id="21" name="Oval 155"/>
            <p:cNvSpPr>
              <a:spLocks noChangeArrowheads="1"/>
            </p:cNvSpPr>
            <p:nvPr/>
          </p:nvSpPr>
          <p:spPr bwMode="gray">
            <a:xfrm>
              <a:off x="3325" y="2705"/>
              <a:ext cx="809" cy="803"/>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22" name="Text Box 156"/>
            <p:cNvSpPr txBox="1">
              <a:spLocks noChangeArrowheads="1"/>
            </p:cNvSpPr>
            <p:nvPr/>
          </p:nvSpPr>
          <p:spPr bwMode="gray">
            <a:xfrm>
              <a:off x="3474" y="2950"/>
              <a:ext cx="514" cy="292"/>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27" name="Group 175"/>
          <p:cNvGrpSpPr>
            <a:grpSpLocks/>
          </p:cNvGrpSpPr>
          <p:nvPr/>
        </p:nvGrpSpPr>
        <p:grpSpPr bwMode="auto">
          <a:xfrm>
            <a:off x="1356642" y="1490663"/>
            <a:ext cx="2924871" cy="1830387"/>
            <a:chOff x="869" y="1094"/>
            <a:chExt cx="1873" cy="1156"/>
          </a:xfrm>
        </p:grpSpPr>
        <p:grpSp>
          <p:nvGrpSpPr>
            <p:cNvPr id="28" name="Group 167"/>
            <p:cNvGrpSpPr>
              <a:grpSpLocks/>
            </p:cNvGrpSpPr>
            <p:nvPr/>
          </p:nvGrpSpPr>
          <p:grpSpPr bwMode="auto">
            <a:xfrm>
              <a:off x="869" y="1368"/>
              <a:ext cx="1873" cy="882"/>
              <a:chOff x="846" y="1368"/>
              <a:chExt cx="1898" cy="882"/>
            </a:xfrm>
          </p:grpSpPr>
          <p:sp>
            <p:nvSpPr>
              <p:cNvPr id="30" name="Line 162"/>
              <p:cNvSpPr>
                <a:spLocks noChangeShapeType="1"/>
              </p:cNvSpPr>
              <p:nvPr/>
            </p:nvSpPr>
            <p:spPr bwMode="auto">
              <a:xfrm>
                <a:off x="1684" y="1373"/>
                <a:ext cx="1060" cy="877"/>
              </a:xfrm>
              <a:prstGeom prst="line">
                <a:avLst/>
              </a:prstGeom>
              <a:noFill/>
              <a:ln w="9525">
                <a:solidFill>
                  <a:srgbClr val="5F5F5F"/>
                </a:solidFill>
                <a:round/>
                <a:headEnd/>
                <a:tailEnd type="triangle" w="med" len="med"/>
              </a:ln>
            </p:spPr>
            <p:txBody>
              <a:bodyPr wrap="none" anchor="ctr"/>
              <a:lstStyle/>
              <a:p>
                <a:endParaRPr lang="zh-CN" altLang="en-US"/>
              </a:p>
            </p:txBody>
          </p:sp>
          <p:cxnSp>
            <p:nvCxnSpPr>
              <p:cNvPr id="31" name="AutoShape 163"/>
              <p:cNvCxnSpPr>
                <a:cxnSpLocks noChangeShapeType="1"/>
              </p:cNvCxnSpPr>
              <p:nvPr/>
            </p:nvCxnSpPr>
            <p:spPr bwMode="auto">
              <a:xfrm rot="10800000">
                <a:off x="846" y="1368"/>
                <a:ext cx="840" cy="5"/>
              </a:xfrm>
              <a:prstGeom prst="straightConnector1">
                <a:avLst/>
              </a:prstGeom>
              <a:noFill/>
              <a:ln w="9525">
                <a:solidFill>
                  <a:srgbClr val="5F5F5F"/>
                </a:solidFill>
                <a:round/>
                <a:headEnd/>
                <a:tailEnd/>
              </a:ln>
            </p:spPr>
          </p:cxnSp>
        </p:grpSp>
        <p:sp>
          <p:nvSpPr>
            <p:cNvPr id="29" name="Text Box 164"/>
            <p:cNvSpPr txBox="1">
              <a:spLocks noChangeArrowheads="1"/>
            </p:cNvSpPr>
            <p:nvPr/>
          </p:nvSpPr>
          <p:spPr bwMode="auto">
            <a:xfrm>
              <a:off x="869" y="1094"/>
              <a:ext cx="883" cy="233"/>
            </a:xfrm>
            <a:prstGeom prst="rect">
              <a:avLst/>
            </a:prstGeom>
            <a:noFill/>
            <a:ln w="9525">
              <a:noFill/>
              <a:miter lim="800000"/>
              <a:headEnd/>
              <a:tailEnd/>
            </a:ln>
          </p:spPr>
          <p:txBody>
            <a:bodyPr wrap="square">
              <a:spAutoFit/>
            </a:bodyPr>
            <a:lstStyle/>
            <a:p>
              <a:pPr>
                <a:defRPr/>
              </a:pPr>
              <a:r>
                <a:rPr lang="zh-CN" altLang="en-US" dirty="0" smtClean="0">
                  <a:solidFill>
                    <a:srgbClr val="B05E20"/>
                  </a:solidFill>
                  <a:effectLst>
                    <a:outerShdw blurRad="38100" dist="38100" dir="2700000" algn="tl">
                      <a:srgbClr val="C0C0C0"/>
                    </a:outerShdw>
                  </a:effectLst>
                  <a:ea typeface="黑体" pitchFamily="2" charset="-122"/>
                  <a:cs typeface="Arial" charset="0"/>
                </a:rPr>
                <a:t>分子生物学</a:t>
              </a:r>
              <a:endParaRPr lang="zh-CN" altLang="en-US" dirty="0">
                <a:solidFill>
                  <a:srgbClr val="B05E20"/>
                </a:solidFill>
                <a:effectLst>
                  <a:outerShdw blurRad="38100" dist="38100" dir="2700000" algn="tl">
                    <a:srgbClr val="C0C0C0"/>
                  </a:outerShdw>
                </a:effectLst>
                <a:ea typeface="黑体" pitchFamily="2" charset="-122"/>
                <a:cs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 presetClass="path" presetSubtype="0" accel="50000" decel="50000" fill="hold" nodeType="withEffect">
                                  <p:stCondLst>
                                    <p:cond delay="0"/>
                                  </p:stCondLst>
                                  <p:childTnLst>
                                    <p:animMotion origin="layout" path="M 0.06528 -0.03469 C 0.1184 -0.08442 0.35174 -0.12581 0.38368 -0.03307 C 0.41528 0.06013 0.29236 0.22641 0.1099 0.3388 C -0.07344 0.45236 -0.24826 0.46762 -0.28038 0.37534 C -0.31233 0.28237 -0.1599 0.05365 0.06528 -0.03469 Z " pathEditMode="relative" rAng="0" ptsTypes="fffff">
                                      <p:cBhvr>
                                        <p:cTn id="17" dur="5000" spd="-100000" fill="hold"/>
                                        <p:tgtEl>
                                          <p:spTgt spid="11"/>
                                        </p:tgtEl>
                                        <p:attrNameLst>
                                          <p:attrName>ppt_x</p:attrName>
                                          <p:attrName>ppt_y</p:attrName>
                                        </p:attrNameLst>
                                      </p:cBhvr>
                                      <p:rCtr x="-14" y="206"/>
                                    </p:animMotion>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 presetClass="path" presetSubtype="0" accel="50000" decel="50000" fill="hold" nodeType="withEffect">
                                  <p:stCondLst>
                                    <p:cond delay="0"/>
                                  </p:stCondLst>
                                  <p:childTnLst>
                                    <p:animMotion origin="layout" path="M -0.00538 -0.18178 C 0.31754 -0.49006 0.56789 -0.45259 0.59757 -0.35407 C 0.62778 -0.25532 0.50087 -0.09366 0.31598 0.00555 C 0.13143 0.10546 -0.04375 0.10546 -0.07379 0.00717 C -0.07761 -0.09366 -0.01129 -0.16582 -0.00538 -0.18178 Z " pathEditMode="relative" rAng="0" ptsTypes="fffff">
                                      <p:cBhvr>
                                        <p:cTn id="22" dur="5000" spd="-100000" fill="hold"/>
                                        <p:tgtEl>
                                          <p:spTgt spid="7"/>
                                        </p:tgtEl>
                                        <p:attrNameLst>
                                          <p:attrName>ppt_x</p:attrName>
                                          <p:attrName>ppt_y</p:attrName>
                                        </p:attrNameLst>
                                      </p:cBhvr>
                                      <p:rCtr x="280" y="-11"/>
                                    </p:animMotion>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 presetClass="path" presetSubtype="0" accel="50000" decel="50000" fill="hold" nodeType="withEffect">
                                  <p:stCondLst>
                                    <p:cond delay="0"/>
                                  </p:stCondLst>
                                  <p:childTnLst>
                                    <p:animMotion origin="layout" path="M -0.02552 0.00393 C -0.18802 0.10988 -0.46007 0.14573 -0.49063 0.04997 C -0.52066 -0.0458 -0.39723 -0.20726 -0.21545 -0.30974 C -0.03386 -0.41244 0.13923 -0.41753 0.16944 -0.32176 C 0.19965 -0.226 0.16979 -0.17418 -0.02552 0.00393 Z " pathEditMode="relative" rAng="0" ptsTypes="fffff">
                                      <p:cBhvr>
                                        <p:cTn id="27" dur="5000" spd="-100000" fill="hold"/>
                                        <p:tgtEl>
                                          <p:spTgt spid="19"/>
                                        </p:tgtEl>
                                        <p:attrNameLst>
                                          <p:attrName>ppt_x</p:attrName>
                                          <p:attrName>ppt_y</p:attrName>
                                        </p:attrNameLst>
                                      </p:cBhvr>
                                      <p:rCtr x="-135" y="-140"/>
                                    </p:animMotion>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 presetClass="path" presetSubtype="0" accel="50000" decel="50000" fill="hold" nodeType="withEffect">
                                  <p:stCondLst>
                                    <p:cond delay="0"/>
                                  </p:stCondLst>
                                  <p:childTnLst>
                                    <p:animMotion origin="layout" path="M -0.02257 0.01341 C 0.01424 0.10664 -0.11145 0.26972 -0.28958 0.37289 C -0.46823 0.47605 -0.64913 0.49664 -0.67968 0.4018 C -0.73264 0.28429 -0.52951 0.09669 -0.42187 0.03423 C -0.31423 -0.02822 -0.0677 -0.12307 -0.02257 0.01341 Z " pathEditMode="relative" rAng="0" ptsTypes="fffff">
                                      <p:cBhvr>
                                        <p:cTn id="32" dur="5000" spd="-100000" fill="hold"/>
                                        <p:tgtEl>
                                          <p:spTgt spid="15"/>
                                        </p:tgtEl>
                                        <p:attrNameLst>
                                          <p:attrName>ppt_x</p:attrName>
                                          <p:attrName>ppt_y</p:attrName>
                                        </p:attrNameLst>
                                      </p:cBhvr>
                                      <p:rCtr x="-337" y="1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1928794" y="2071678"/>
            <a:ext cx="5519460" cy="461665"/>
          </a:xfrm>
          <a:prstGeom prst="rect">
            <a:avLst/>
          </a:prstGeom>
        </p:spPr>
        <p:txBody>
          <a:bodyPr wrap="none">
            <a:spAutoFit/>
          </a:bodyPr>
          <a:lstStyle/>
          <a:p>
            <a:r>
              <a:rPr lang="en-US" altLang="zh-CN" sz="2400" dirty="0" err="1" smtClean="0"/>
              <a:t>Shiels</a:t>
            </a:r>
            <a:r>
              <a:rPr lang="zh-CN" altLang="en-US" sz="2400" dirty="0" smtClean="0"/>
              <a:t>等报道</a:t>
            </a:r>
            <a:r>
              <a:rPr lang="zh-CN" altLang="en-US" sz="2400" dirty="0" smtClean="0"/>
              <a:t>克隆羊端粒较同年羊的</a:t>
            </a:r>
            <a:r>
              <a:rPr lang="zh-CN" altLang="en-US" sz="2400" dirty="0" smtClean="0"/>
              <a:t>短</a:t>
            </a:r>
            <a:r>
              <a:rPr lang="zh-CN" altLang="en-US" sz="2400" dirty="0" smtClean="0"/>
              <a:t>。</a:t>
            </a:r>
            <a:endParaRPr lang="zh-CN" altLang="en-US" sz="2400" dirty="0"/>
          </a:p>
        </p:txBody>
      </p:sp>
      <p:sp>
        <p:nvSpPr>
          <p:cNvPr id="8" name="矩形 7"/>
          <p:cNvSpPr/>
          <p:nvPr/>
        </p:nvSpPr>
        <p:spPr>
          <a:xfrm>
            <a:off x="785786" y="814312"/>
            <a:ext cx="1214446" cy="400110"/>
          </a:xfrm>
          <a:prstGeom prst="rect">
            <a:avLst/>
          </a:prstGeom>
        </p:spPr>
        <p:txBody>
          <a:bodyPr wrap="square">
            <a:spAutoFit/>
          </a:bodyPr>
          <a:lstStyle/>
          <a:p>
            <a:pPr algn="ctr"/>
            <a:r>
              <a:rPr lang="zh-CN" altLang="en-US" sz="2000" b="1" dirty="0" smtClean="0">
                <a:solidFill>
                  <a:srgbClr val="002060"/>
                </a:solidFill>
              </a:rPr>
              <a:t>端粒问题</a:t>
            </a:r>
            <a:endParaRPr lang="zh-CN" altLang="en-US" sz="2000" b="1" dirty="0">
              <a:solidFill>
                <a:srgbClr val="002060"/>
              </a:solidFill>
            </a:endParaRPr>
          </a:p>
        </p:txBody>
      </p:sp>
      <p:sp>
        <p:nvSpPr>
          <p:cNvPr id="9" name="矩形 8"/>
          <p:cNvSpPr/>
          <p:nvPr/>
        </p:nvSpPr>
        <p:spPr>
          <a:xfrm>
            <a:off x="1285852" y="2928934"/>
            <a:ext cx="6715172" cy="830997"/>
          </a:xfrm>
          <a:prstGeom prst="rect">
            <a:avLst/>
          </a:prstGeom>
        </p:spPr>
        <p:txBody>
          <a:bodyPr wrap="square">
            <a:spAutoFit/>
          </a:bodyPr>
          <a:lstStyle/>
          <a:p>
            <a:r>
              <a:rPr lang="en-US" altLang="zh-CN" sz="2400" dirty="0" smtClean="0"/>
              <a:t>         </a:t>
            </a:r>
            <a:r>
              <a:rPr lang="en-US" altLang="zh-CN" sz="2400" dirty="0" err="1" smtClean="0"/>
              <a:t>Tian</a:t>
            </a:r>
            <a:r>
              <a:rPr lang="zh-CN" altLang="en-US" sz="2400" dirty="0" smtClean="0"/>
              <a:t>等报道</a:t>
            </a:r>
            <a:r>
              <a:rPr lang="zh-CN" altLang="en-US" sz="2400" dirty="0" smtClean="0"/>
              <a:t>以牛胎儿成纤维细胞作供体的核移植后代端粒比对照</a:t>
            </a:r>
            <a:r>
              <a:rPr lang="zh-CN" altLang="en-US" sz="2400" dirty="0" smtClean="0"/>
              <a:t>组长。</a:t>
            </a:r>
            <a:endParaRPr lang="zh-CN" altLang="en-US" sz="2400" dirty="0" smtClean="0"/>
          </a:p>
        </p:txBody>
      </p:sp>
      <p:sp>
        <p:nvSpPr>
          <p:cNvPr id="10" name="矩形 9"/>
          <p:cNvSpPr/>
          <p:nvPr/>
        </p:nvSpPr>
        <p:spPr>
          <a:xfrm>
            <a:off x="1285852" y="4071942"/>
            <a:ext cx="6572296" cy="830997"/>
          </a:xfrm>
          <a:prstGeom prst="rect">
            <a:avLst/>
          </a:prstGeom>
        </p:spPr>
        <p:txBody>
          <a:bodyPr wrap="square">
            <a:spAutoFit/>
          </a:bodyPr>
          <a:lstStyle/>
          <a:p>
            <a:r>
              <a:rPr lang="en-US" altLang="zh-CN" sz="2400" dirty="0" smtClean="0"/>
              <a:t>          Miyashita</a:t>
            </a:r>
            <a:r>
              <a:rPr lang="zh-CN" altLang="en-US" sz="2400" dirty="0" smtClean="0"/>
              <a:t>等报道</a:t>
            </a:r>
            <a:r>
              <a:rPr lang="zh-CN" altLang="en-US" sz="2400" dirty="0" smtClean="0"/>
              <a:t>克隆个体间端粒长度差异</a:t>
            </a:r>
            <a:r>
              <a:rPr lang="zh-CN" altLang="en-US" sz="2400" dirty="0" smtClean="0"/>
              <a:t>显著。</a:t>
            </a:r>
            <a:endParaRPr lang="zh-CN" altLang="en-US" sz="24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785786" y="814312"/>
            <a:ext cx="1214446" cy="400110"/>
          </a:xfrm>
          <a:prstGeom prst="rect">
            <a:avLst/>
          </a:prstGeom>
        </p:spPr>
        <p:txBody>
          <a:bodyPr wrap="square">
            <a:spAutoFit/>
          </a:bodyPr>
          <a:lstStyle/>
          <a:p>
            <a:pPr algn="ctr"/>
            <a:r>
              <a:rPr lang="zh-CN" altLang="en-US" sz="2000" b="1" dirty="0" smtClean="0">
                <a:solidFill>
                  <a:srgbClr val="002060"/>
                </a:solidFill>
              </a:rPr>
              <a:t>端粒问题</a:t>
            </a:r>
            <a:endParaRPr lang="zh-CN" altLang="en-US" sz="2000" b="1" dirty="0">
              <a:solidFill>
                <a:srgbClr val="002060"/>
              </a:solidFill>
            </a:endParaRPr>
          </a:p>
        </p:txBody>
      </p:sp>
      <p:sp>
        <p:nvSpPr>
          <p:cNvPr id="8" name="矩形 7"/>
          <p:cNvSpPr/>
          <p:nvPr/>
        </p:nvSpPr>
        <p:spPr>
          <a:xfrm>
            <a:off x="1214414" y="2000240"/>
            <a:ext cx="6786610" cy="2799100"/>
          </a:xfrm>
          <a:prstGeom prst="rect">
            <a:avLst/>
          </a:prstGeom>
        </p:spPr>
        <p:txBody>
          <a:bodyPr wrap="square">
            <a:spAutoFit/>
          </a:bodyPr>
          <a:lstStyle/>
          <a:p>
            <a:pPr indent="457200">
              <a:lnSpc>
                <a:spcPct val="150000"/>
              </a:lnSpc>
            </a:pPr>
            <a:r>
              <a:rPr lang="zh-CN" altLang="en-US" sz="2400" dirty="0" smtClean="0"/>
              <a:t>这一系列的研究结果表明，克隆后代端粒长度有差别</a:t>
            </a:r>
            <a:r>
              <a:rPr lang="zh-CN" altLang="en-US" sz="2400" dirty="0" smtClean="0"/>
              <a:t>。</a:t>
            </a:r>
            <a:endParaRPr lang="en-US" altLang="zh-CN" sz="2400" dirty="0" smtClean="0"/>
          </a:p>
          <a:p>
            <a:pPr indent="457200">
              <a:lnSpc>
                <a:spcPct val="150000"/>
              </a:lnSpc>
            </a:pPr>
            <a:r>
              <a:rPr lang="zh-CN" altLang="en-US" sz="2400" dirty="0" smtClean="0"/>
              <a:t>端粒</a:t>
            </a:r>
            <a:r>
              <a:rPr lang="zh-CN" altLang="en-US" sz="2400" dirty="0" smtClean="0"/>
              <a:t>长度可能不是造成克隆</a:t>
            </a:r>
            <a:r>
              <a:rPr lang="zh-CN" altLang="en-US" sz="2400" dirty="0" smtClean="0"/>
              <a:t>动物高</a:t>
            </a:r>
            <a:r>
              <a:rPr lang="zh-CN" altLang="en-US" sz="2400" dirty="0" smtClean="0"/>
              <a:t>死亡率的原因。在胚胎发育过程中的端粒机制还有待进一步深入研究。</a:t>
            </a:r>
            <a:endParaRPr lang="zh-CN" alt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785786" y="814312"/>
            <a:ext cx="2000264" cy="400110"/>
          </a:xfrm>
          <a:prstGeom prst="rect">
            <a:avLst/>
          </a:prstGeom>
        </p:spPr>
        <p:txBody>
          <a:bodyPr wrap="square">
            <a:spAutoFit/>
          </a:bodyPr>
          <a:lstStyle/>
          <a:p>
            <a:pPr algn="ctr"/>
            <a:r>
              <a:rPr lang="zh-CN" altLang="en-US" sz="2000" b="1" dirty="0" smtClean="0">
                <a:solidFill>
                  <a:schemeClr val="tx2">
                    <a:lumMod val="60000"/>
                    <a:lumOff val="40000"/>
                  </a:schemeClr>
                </a:solidFill>
              </a:rPr>
              <a:t>重新编程的问题</a:t>
            </a:r>
            <a:endParaRPr lang="zh-CN" altLang="en-US" sz="2000" b="1" dirty="0">
              <a:solidFill>
                <a:schemeClr val="tx2">
                  <a:lumMod val="60000"/>
                  <a:lumOff val="40000"/>
                </a:schemeClr>
              </a:solidFill>
            </a:endParaRPr>
          </a:p>
        </p:txBody>
      </p:sp>
      <p:sp>
        <p:nvSpPr>
          <p:cNvPr id="8" name="矩形 7"/>
          <p:cNvSpPr/>
          <p:nvPr/>
        </p:nvSpPr>
        <p:spPr>
          <a:xfrm>
            <a:off x="1071538" y="2060074"/>
            <a:ext cx="6494085" cy="583108"/>
          </a:xfrm>
          <a:prstGeom prst="rect">
            <a:avLst/>
          </a:prstGeom>
        </p:spPr>
        <p:txBody>
          <a:bodyPr wrap="none">
            <a:spAutoFit/>
          </a:bodyPr>
          <a:lstStyle/>
          <a:p>
            <a:pPr indent="457200">
              <a:lnSpc>
                <a:spcPct val="150000"/>
              </a:lnSpc>
            </a:pPr>
            <a:r>
              <a:rPr lang="zh-CN" altLang="en-US" sz="2400" dirty="0" smtClean="0"/>
              <a:t>重新编程的机制不明，缺乏基础理论</a:t>
            </a:r>
            <a:r>
              <a:rPr lang="zh-CN" altLang="en-US" sz="2400" dirty="0" smtClean="0"/>
              <a:t>支撑。</a:t>
            </a:r>
            <a:endParaRPr lang="zh-CN" altLang="en-US" sz="2400" dirty="0" smtClean="0"/>
          </a:p>
        </p:txBody>
      </p:sp>
      <p:sp>
        <p:nvSpPr>
          <p:cNvPr id="9" name="矩形 8"/>
          <p:cNvSpPr/>
          <p:nvPr/>
        </p:nvSpPr>
        <p:spPr>
          <a:xfrm>
            <a:off x="1142976" y="2960558"/>
            <a:ext cx="6643734" cy="1754326"/>
          </a:xfrm>
          <a:prstGeom prst="rect">
            <a:avLst/>
          </a:prstGeom>
        </p:spPr>
        <p:txBody>
          <a:bodyPr wrap="square">
            <a:spAutoFit/>
          </a:bodyPr>
          <a:lstStyle/>
          <a:p>
            <a:pPr indent="457200">
              <a:lnSpc>
                <a:spcPct val="150000"/>
              </a:lnSpc>
            </a:pPr>
            <a:r>
              <a:rPr lang="zh-CN" altLang="en-US" sz="2400" dirty="0" smtClean="0"/>
              <a:t>有些学者认为卵母细胞内有重编程因子存在，也有</a:t>
            </a:r>
            <a:r>
              <a:rPr lang="zh-CN" altLang="en-US" sz="2400" dirty="0" smtClean="0"/>
              <a:t>学者</a:t>
            </a:r>
            <a:r>
              <a:rPr lang="zh-CN" altLang="en-US" sz="2400" dirty="0" smtClean="0"/>
              <a:t>认为</a:t>
            </a:r>
            <a:r>
              <a:rPr lang="zh-CN" altLang="en-US" sz="2400" dirty="0" smtClean="0"/>
              <a:t>，和</a:t>
            </a:r>
            <a:r>
              <a:rPr lang="zh-CN" altLang="en-US" sz="2400" dirty="0" smtClean="0"/>
              <a:t>有丝分裂原激活</a:t>
            </a:r>
            <a:r>
              <a:rPr lang="zh-CN" altLang="en-US" sz="2400" dirty="0" smtClean="0"/>
              <a:t>蛋白激酶的</a:t>
            </a:r>
            <a:r>
              <a:rPr lang="zh-CN" altLang="en-US" sz="2400" dirty="0" smtClean="0"/>
              <a:t>活性与重编程没有直接调控</a:t>
            </a:r>
            <a:r>
              <a:rPr lang="zh-CN" altLang="en-US" sz="2400" dirty="0" smtClean="0"/>
              <a:t>关系。</a:t>
            </a:r>
            <a:endParaRPr lang="zh-CN" altLang="en-US"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785786" y="814312"/>
            <a:ext cx="2000264" cy="400110"/>
          </a:xfrm>
          <a:prstGeom prst="rect">
            <a:avLst/>
          </a:prstGeom>
        </p:spPr>
        <p:txBody>
          <a:bodyPr wrap="square">
            <a:spAutoFit/>
          </a:bodyPr>
          <a:lstStyle/>
          <a:p>
            <a:pPr algn="ctr"/>
            <a:r>
              <a:rPr lang="zh-CN" altLang="en-US" sz="2000" b="1" dirty="0" smtClean="0">
                <a:solidFill>
                  <a:schemeClr val="tx2">
                    <a:lumMod val="60000"/>
                    <a:lumOff val="40000"/>
                  </a:schemeClr>
                </a:solidFill>
              </a:rPr>
              <a:t>重新编程的问题</a:t>
            </a:r>
            <a:endParaRPr lang="zh-CN" altLang="en-US" sz="2000" b="1" dirty="0">
              <a:solidFill>
                <a:schemeClr val="tx2">
                  <a:lumMod val="60000"/>
                  <a:lumOff val="40000"/>
                </a:schemeClr>
              </a:solidFill>
            </a:endParaRPr>
          </a:p>
        </p:txBody>
      </p:sp>
      <p:sp>
        <p:nvSpPr>
          <p:cNvPr id="8" name="矩形 7"/>
          <p:cNvSpPr/>
          <p:nvPr/>
        </p:nvSpPr>
        <p:spPr>
          <a:xfrm>
            <a:off x="1214414" y="2143116"/>
            <a:ext cx="6643734" cy="2308324"/>
          </a:xfrm>
          <a:prstGeom prst="rect">
            <a:avLst/>
          </a:prstGeom>
        </p:spPr>
        <p:txBody>
          <a:bodyPr wrap="square">
            <a:spAutoFit/>
          </a:bodyPr>
          <a:lstStyle/>
          <a:p>
            <a:pPr indent="457200">
              <a:lnSpc>
                <a:spcPct val="150000"/>
              </a:lnSpc>
            </a:pPr>
            <a:r>
              <a:rPr lang="zh-CN" altLang="en-US" sz="2400" dirty="0" smtClean="0"/>
              <a:t>最近的研究表明，重编程可能在核移植后的早期就已经启动，随着胚胎发育逐步深入会造成发育阻断或抑制，对不同阶段胚胎发育所需的最佳环境培养的深入研究有助于阐明重编程机制。</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785786" y="814312"/>
            <a:ext cx="2000264" cy="400110"/>
          </a:xfrm>
          <a:prstGeom prst="rect">
            <a:avLst/>
          </a:prstGeom>
        </p:spPr>
        <p:txBody>
          <a:bodyPr wrap="square">
            <a:spAutoFit/>
          </a:bodyPr>
          <a:lstStyle/>
          <a:p>
            <a:pPr algn="ctr"/>
            <a:r>
              <a:rPr lang="zh-CN" altLang="en-US" sz="2000" b="1" dirty="0" smtClean="0">
                <a:solidFill>
                  <a:schemeClr val="accent6">
                    <a:lumMod val="75000"/>
                  </a:schemeClr>
                </a:solidFill>
              </a:rPr>
              <a:t>因印迹机理不清</a:t>
            </a:r>
            <a:endParaRPr lang="zh-CN" altLang="en-US" sz="2000" b="1" dirty="0">
              <a:solidFill>
                <a:schemeClr val="accent6">
                  <a:lumMod val="75000"/>
                </a:schemeClr>
              </a:solidFill>
            </a:endParaRPr>
          </a:p>
        </p:txBody>
      </p:sp>
      <p:sp>
        <p:nvSpPr>
          <p:cNvPr id="8" name="矩形 7"/>
          <p:cNvSpPr/>
          <p:nvPr/>
        </p:nvSpPr>
        <p:spPr>
          <a:xfrm>
            <a:off x="1571604" y="2000240"/>
            <a:ext cx="5857916" cy="2308324"/>
          </a:xfrm>
          <a:prstGeom prst="rect">
            <a:avLst/>
          </a:prstGeom>
        </p:spPr>
        <p:txBody>
          <a:bodyPr wrap="square">
            <a:spAutoFit/>
          </a:bodyPr>
          <a:lstStyle/>
          <a:p>
            <a:pPr indent="457200">
              <a:lnSpc>
                <a:spcPct val="150000"/>
              </a:lnSpc>
            </a:pPr>
            <a:r>
              <a:rPr lang="zh-CN" altLang="en-US" sz="2400" dirty="0" smtClean="0"/>
              <a:t>基因印迹</a:t>
            </a:r>
            <a:r>
              <a:rPr lang="en-US" altLang="zh-CN" sz="2400" dirty="0" smtClean="0"/>
              <a:t>(imprinting)</a:t>
            </a:r>
            <a:r>
              <a:rPr lang="zh-CN" altLang="en-US" sz="2400" dirty="0" smtClean="0"/>
              <a:t>是同源染色体上基因表达活性不同的遗传现象。基因印迹现象在</a:t>
            </a:r>
            <a:r>
              <a:rPr lang="zh-CN" altLang="en-US" sz="2400" dirty="0" smtClean="0"/>
              <a:t>哺乳动物</a:t>
            </a:r>
            <a:r>
              <a:rPr lang="zh-CN" altLang="en-US" sz="2400" dirty="0" smtClean="0"/>
              <a:t>的发育过程中普遍存在，它与胚胎的生长发育和胎盘功能等都</a:t>
            </a:r>
            <a:r>
              <a:rPr lang="zh-CN" altLang="en-US" sz="2400" dirty="0" smtClean="0"/>
              <a:t>有关系。</a:t>
            </a:r>
            <a:endParaRPr lang="zh-CN" altLang="en-US" sz="2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8" name="矩形 7"/>
          <p:cNvSpPr/>
          <p:nvPr/>
        </p:nvSpPr>
        <p:spPr>
          <a:xfrm>
            <a:off x="785786" y="814312"/>
            <a:ext cx="2000264" cy="400110"/>
          </a:xfrm>
          <a:prstGeom prst="rect">
            <a:avLst/>
          </a:prstGeom>
        </p:spPr>
        <p:txBody>
          <a:bodyPr wrap="square">
            <a:spAutoFit/>
          </a:bodyPr>
          <a:lstStyle/>
          <a:p>
            <a:pPr algn="ctr"/>
            <a:r>
              <a:rPr lang="zh-CN" altLang="en-US" sz="2000" b="1" dirty="0" smtClean="0">
                <a:solidFill>
                  <a:schemeClr val="accent6">
                    <a:lumMod val="75000"/>
                  </a:schemeClr>
                </a:solidFill>
              </a:rPr>
              <a:t>因印迹机理不清</a:t>
            </a:r>
            <a:endParaRPr lang="zh-CN" altLang="en-US" sz="2000" b="1" dirty="0">
              <a:solidFill>
                <a:schemeClr val="accent6">
                  <a:lumMod val="75000"/>
                </a:schemeClr>
              </a:solidFill>
            </a:endParaRPr>
          </a:p>
        </p:txBody>
      </p:sp>
      <p:sp>
        <p:nvSpPr>
          <p:cNvPr id="9" name="矩形 8"/>
          <p:cNvSpPr/>
          <p:nvPr/>
        </p:nvSpPr>
        <p:spPr>
          <a:xfrm>
            <a:off x="1214414" y="1928802"/>
            <a:ext cx="6357982" cy="2862322"/>
          </a:xfrm>
          <a:prstGeom prst="rect">
            <a:avLst/>
          </a:prstGeom>
        </p:spPr>
        <p:txBody>
          <a:bodyPr wrap="square">
            <a:spAutoFit/>
          </a:bodyPr>
          <a:lstStyle/>
          <a:p>
            <a:pPr indent="457200">
              <a:lnSpc>
                <a:spcPct val="150000"/>
              </a:lnSpc>
            </a:pPr>
            <a:r>
              <a:rPr lang="zh-CN" altLang="en-US" sz="2400" dirty="0" smtClean="0"/>
              <a:t>合子前不完全重新编程影响着印迹基因和大多数非印迹基因的表达，从而导致克隆动物异常。基因印迹对核移植后基因组重新编程的影响不明确。基因印迹与动物克隆技术的成功及关系值得深入研究。</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矩形 5"/>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7" name="矩形 6"/>
          <p:cNvSpPr/>
          <p:nvPr/>
        </p:nvSpPr>
        <p:spPr>
          <a:xfrm>
            <a:off x="785786" y="814312"/>
            <a:ext cx="2857520" cy="400110"/>
          </a:xfrm>
          <a:prstGeom prst="rect">
            <a:avLst/>
          </a:prstGeom>
        </p:spPr>
        <p:txBody>
          <a:bodyPr wrap="square">
            <a:spAutoFit/>
          </a:bodyPr>
          <a:lstStyle/>
          <a:p>
            <a:pPr algn="ctr"/>
            <a:r>
              <a:rPr lang="zh-CN" altLang="en-US" sz="2000" b="1" dirty="0" smtClean="0">
                <a:solidFill>
                  <a:srgbClr val="002060"/>
                </a:solidFill>
              </a:rPr>
              <a:t>克隆技术条件有待完善</a:t>
            </a:r>
            <a:endParaRPr lang="zh-CN" altLang="en-US" sz="2000" b="1" dirty="0">
              <a:solidFill>
                <a:srgbClr val="002060"/>
              </a:solidFill>
            </a:endParaRPr>
          </a:p>
        </p:txBody>
      </p:sp>
      <p:sp>
        <p:nvSpPr>
          <p:cNvPr id="8" name="矩形 7"/>
          <p:cNvSpPr/>
          <p:nvPr/>
        </p:nvSpPr>
        <p:spPr>
          <a:xfrm>
            <a:off x="1142976" y="1928802"/>
            <a:ext cx="6715172" cy="1569660"/>
          </a:xfrm>
          <a:prstGeom prst="rect">
            <a:avLst/>
          </a:prstGeom>
        </p:spPr>
        <p:txBody>
          <a:bodyPr wrap="square">
            <a:spAutoFit/>
          </a:bodyPr>
          <a:lstStyle/>
          <a:p>
            <a:pPr indent="457200">
              <a:lnSpc>
                <a:spcPct val="150000"/>
              </a:lnSpc>
            </a:pPr>
            <a:r>
              <a:rPr lang="zh-CN" altLang="en-US" sz="2000" dirty="0" smtClean="0"/>
              <a:t>动物克隆研究已在理论基础、技术优化及实际应用等方面取得很大进展，但该技术目前还很不完善，克隆机理性的相关理论研究还很薄弱</a:t>
            </a:r>
            <a:r>
              <a:rPr lang="zh-CN" altLang="en-US" sz="2400" dirty="0" smtClean="0"/>
              <a:t>。</a:t>
            </a:r>
          </a:p>
        </p:txBody>
      </p:sp>
      <p:sp>
        <p:nvSpPr>
          <p:cNvPr id="9" name="矩形 8"/>
          <p:cNvSpPr/>
          <p:nvPr/>
        </p:nvSpPr>
        <p:spPr>
          <a:xfrm>
            <a:off x="1214414" y="3643314"/>
            <a:ext cx="6929486" cy="1938992"/>
          </a:xfrm>
          <a:prstGeom prst="rect">
            <a:avLst/>
          </a:prstGeom>
        </p:spPr>
        <p:txBody>
          <a:bodyPr wrap="square">
            <a:spAutoFit/>
          </a:bodyPr>
          <a:lstStyle/>
          <a:p>
            <a:pPr indent="457200">
              <a:lnSpc>
                <a:spcPct val="150000"/>
              </a:lnSpc>
            </a:pPr>
            <a:r>
              <a:rPr lang="zh-CN" altLang="en-US" sz="2000" dirty="0" smtClean="0"/>
              <a:t>另外，克隆胚胎与正常胚胎发育有何异同；胚胎细胞超</a:t>
            </a:r>
            <a:r>
              <a:rPr lang="zh-CN" altLang="en-US" sz="2000" dirty="0" smtClean="0"/>
              <a:t>显微</a:t>
            </a:r>
            <a:r>
              <a:rPr lang="zh-CN" altLang="en-US" sz="2000" dirty="0" smtClean="0"/>
              <a:t>结构及其功能等；线粒体与核移植胚胎发育的关系；细胞核移植的克隆动物在发育生物学中的</a:t>
            </a:r>
            <a:r>
              <a:rPr lang="zh-CN" altLang="en-US" sz="2000" dirty="0" smtClean="0"/>
              <a:t>一些基础问题有待解决。</a:t>
            </a:r>
            <a:endParaRPr lang="zh-CN" altLang="en-US" sz="20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矩形 3"/>
          <p:cNvSpPr/>
          <p:nvPr/>
        </p:nvSpPr>
        <p:spPr>
          <a:xfrm>
            <a:off x="785786" y="814312"/>
            <a:ext cx="2857520" cy="400110"/>
          </a:xfrm>
          <a:prstGeom prst="rect">
            <a:avLst/>
          </a:prstGeom>
        </p:spPr>
        <p:txBody>
          <a:bodyPr wrap="square">
            <a:spAutoFit/>
          </a:bodyPr>
          <a:lstStyle/>
          <a:p>
            <a:pPr algn="ctr"/>
            <a:r>
              <a:rPr lang="zh-CN" altLang="en-US" sz="2000" b="1" dirty="0" smtClean="0">
                <a:solidFill>
                  <a:srgbClr val="002060"/>
                </a:solidFill>
              </a:rPr>
              <a:t>克隆技术条件有待完善</a:t>
            </a:r>
            <a:endParaRPr lang="zh-CN" altLang="en-US" sz="2000" b="1" dirty="0">
              <a:solidFill>
                <a:srgbClr val="00206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8" name="矩形 7"/>
          <p:cNvSpPr/>
          <p:nvPr/>
        </p:nvSpPr>
        <p:spPr>
          <a:xfrm>
            <a:off x="1000100" y="2000240"/>
            <a:ext cx="7000924" cy="2862322"/>
          </a:xfrm>
          <a:prstGeom prst="rect">
            <a:avLst/>
          </a:prstGeom>
        </p:spPr>
        <p:txBody>
          <a:bodyPr wrap="square">
            <a:spAutoFit/>
          </a:bodyPr>
          <a:lstStyle/>
          <a:p>
            <a:pPr indent="457200">
              <a:lnSpc>
                <a:spcPct val="150000"/>
              </a:lnSpc>
            </a:pPr>
            <a:r>
              <a:rPr lang="zh-CN" altLang="en-US" sz="2400" dirty="0" smtClean="0"/>
              <a:t>对以上问题</a:t>
            </a:r>
            <a:r>
              <a:rPr lang="zh-CN" altLang="en-US" sz="2400" dirty="0" smtClean="0"/>
              <a:t>的深入研究，将有助于</a:t>
            </a:r>
            <a:r>
              <a:rPr lang="zh-CN" altLang="en-US" sz="2400" dirty="0" smtClean="0"/>
              <a:t>加深人们</a:t>
            </a:r>
            <a:r>
              <a:rPr lang="zh-CN" altLang="en-US" sz="2400" dirty="0" smtClean="0"/>
              <a:t>对动物胚胎发育过程中分子机制的认识。动物克隆技术的不断完善，还需要分子遗传学、</a:t>
            </a:r>
            <a:r>
              <a:rPr lang="zh-CN" altLang="en-US" sz="2400" dirty="0" smtClean="0"/>
              <a:t>细胞学</a:t>
            </a:r>
            <a:r>
              <a:rPr lang="zh-CN" altLang="en-US" sz="2400" dirty="0" smtClean="0"/>
              <a:t>、发育生物学等相关基础学科的进一步研究和发展。因此，要提高动物克隆的成功率尚需不懈的</a:t>
            </a:r>
            <a:r>
              <a:rPr lang="zh-CN" altLang="en-US" sz="2400" dirty="0" smtClean="0"/>
              <a:t>努力</a:t>
            </a:r>
            <a:r>
              <a:rPr lang="zh-CN" altLang="en-US" sz="2400" dirty="0" smtClean="0"/>
              <a:t>。</a:t>
            </a:r>
            <a:endParaRPr lang="zh-CN" altLang="en-US" sz="2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grpSp>
        <p:nvGrpSpPr>
          <p:cNvPr id="4" name="组合 3"/>
          <p:cNvGrpSpPr/>
          <p:nvPr/>
        </p:nvGrpSpPr>
        <p:grpSpPr>
          <a:xfrm>
            <a:off x="7643834" y="357166"/>
            <a:ext cx="1264221" cy="1271587"/>
            <a:chOff x="7286644" y="-500090"/>
            <a:chExt cx="1264221" cy="1271587"/>
          </a:xfrm>
        </p:grpSpPr>
        <p:sp>
          <p:nvSpPr>
            <p:cNvPr id="5"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6" name="Text Box 156"/>
            <p:cNvSpPr txBox="1">
              <a:spLocks noChangeArrowheads="1"/>
            </p:cNvSpPr>
            <p:nvPr/>
          </p:nvSpPr>
          <p:spPr bwMode="gray">
            <a:xfrm>
              <a:off x="7500958" y="-142900"/>
              <a:ext cx="881972" cy="646331"/>
            </a:xfrm>
            <a:prstGeom prst="rect">
              <a:avLst/>
            </a:prstGeom>
            <a:noFill/>
            <a:ln w="9525">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存在的</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问题</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grpSp>
        <p:nvGrpSpPr>
          <p:cNvPr id="7" name="组合 6"/>
          <p:cNvGrpSpPr/>
          <p:nvPr/>
        </p:nvGrpSpPr>
        <p:grpSpPr>
          <a:xfrm>
            <a:off x="7643834" y="-2000288"/>
            <a:ext cx="1264221" cy="1271587"/>
            <a:chOff x="7215206" y="-428652"/>
            <a:chExt cx="1264221" cy="1271587"/>
          </a:xfrm>
        </p:grpSpPr>
        <p:sp>
          <p:nvSpPr>
            <p:cNvPr id="8" name="Oval 155"/>
            <p:cNvSpPr>
              <a:spLocks noChangeArrowheads="1"/>
            </p:cNvSpPr>
            <p:nvPr/>
          </p:nvSpPr>
          <p:spPr bwMode="gray">
            <a:xfrm>
              <a:off x="7215206" y="-428652"/>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9" name="Text Box 156"/>
            <p:cNvSpPr txBox="1">
              <a:spLocks noChangeArrowheads="1"/>
            </p:cNvSpPr>
            <p:nvPr/>
          </p:nvSpPr>
          <p:spPr bwMode="gray">
            <a:xfrm>
              <a:off x="7500958" y="-142900"/>
              <a:ext cx="649537" cy="646331"/>
            </a:xfrm>
            <a:prstGeom prst="rect">
              <a:avLst/>
            </a:prstGeom>
            <a:noFill/>
            <a:ln w="9525">
              <a:noFill/>
              <a:miter lim="800000"/>
              <a:headEnd/>
              <a:tailEnd/>
            </a:ln>
          </p:spPr>
          <p:txBody>
            <a:bodyPr wrap="non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案例</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11" name="矩形 10"/>
          <p:cNvSpPr/>
          <p:nvPr/>
        </p:nvSpPr>
        <p:spPr>
          <a:xfrm>
            <a:off x="785786" y="814312"/>
            <a:ext cx="3357586" cy="400110"/>
          </a:xfrm>
          <a:prstGeom prst="rect">
            <a:avLst/>
          </a:prstGeom>
        </p:spPr>
        <p:txBody>
          <a:bodyPr wrap="square">
            <a:spAutoFit/>
          </a:bodyPr>
          <a:lstStyle/>
          <a:p>
            <a:pPr algn="ctr"/>
            <a:r>
              <a:rPr lang="zh-CN" altLang="en-US" sz="2000" b="1" dirty="0" smtClean="0">
                <a:solidFill>
                  <a:srgbClr val="FF0000"/>
                </a:solidFill>
              </a:rPr>
              <a:t>胚胎干细胞核移植克隆技术</a:t>
            </a:r>
            <a:endParaRPr lang="zh-CN" altLang="en-US" sz="2000" b="1" dirty="0">
              <a:solidFill>
                <a:srgbClr val="FF0000"/>
              </a:solidFill>
            </a:endParaRPr>
          </a:p>
        </p:txBody>
      </p:sp>
      <p:sp>
        <p:nvSpPr>
          <p:cNvPr id="12" name="矩形 11"/>
          <p:cNvSpPr/>
          <p:nvPr/>
        </p:nvSpPr>
        <p:spPr>
          <a:xfrm>
            <a:off x="3428992" y="1428736"/>
            <a:ext cx="2646878" cy="461665"/>
          </a:xfrm>
          <a:prstGeom prst="rect">
            <a:avLst/>
          </a:prstGeom>
          <a:ln w="38100">
            <a:solidFill>
              <a:srgbClr val="7030A0"/>
            </a:solidFill>
          </a:ln>
        </p:spPr>
        <p:txBody>
          <a:bodyPr wrap="none">
            <a:spAutoFit/>
          </a:bodyPr>
          <a:lstStyle/>
          <a:p>
            <a:r>
              <a:rPr lang="zh-CN" altLang="en-US" sz="2400" b="1" dirty="0" smtClean="0"/>
              <a:t>兔卵母细胞的准备</a:t>
            </a:r>
            <a:endParaRPr lang="zh-CN" altLang="en-US" sz="2400" b="1" dirty="0"/>
          </a:p>
        </p:txBody>
      </p:sp>
      <p:sp>
        <p:nvSpPr>
          <p:cNvPr id="13" name="矩形 12"/>
          <p:cNvSpPr/>
          <p:nvPr/>
        </p:nvSpPr>
        <p:spPr>
          <a:xfrm>
            <a:off x="1142976" y="2289943"/>
            <a:ext cx="7072362" cy="3139321"/>
          </a:xfrm>
          <a:prstGeom prst="rect">
            <a:avLst/>
          </a:prstGeom>
        </p:spPr>
        <p:txBody>
          <a:bodyPr wrap="square">
            <a:spAutoFit/>
          </a:bodyPr>
          <a:lstStyle/>
          <a:p>
            <a:pPr indent="457200">
              <a:lnSpc>
                <a:spcPct val="150000"/>
              </a:lnSpc>
            </a:pPr>
            <a:r>
              <a:rPr lang="zh-CN" altLang="en-US" sz="2200" dirty="0" smtClean="0"/>
              <a:t>超排处理的母兔在注射</a:t>
            </a:r>
            <a:r>
              <a:rPr lang="zh-CN" altLang="en-US" sz="2200" dirty="0" smtClean="0"/>
              <a:t>绒毛膜促性腺激素</a:t>
            </a:r>
            <a:r>
              <a:rPr lang="en-US" altLang="zh-CN" sz="2200" dirty="0" smtClean="0"/>
              <a:t>(</a:t>
            </a:r>
            <a:r>
              <a:rPr lang="en-US" altLang="zh-CN" sz="2200" dirty="0" smtClean="0"/>
              <a:t>HCG) </a:t>
            </a:r>
            <a:r>
              <a:rPr lang="zh-CN" altLang="en-US" sz="2200" dirty="0" smtClean="0"/>
              <a:t>后</a:t>
            </a:r>
            <a:r>
              <a:rPr lang="en-US" altLang="zh-CN" sz="2200" dirty="0" smtClean="0"/>
              <a:t>15~ 17 h </a:t>
            </a:r>
            <a:r>
              <a:rPr lang="zh-CN" altLang="en-US" sz="2200" dirty="0" smtClean="0"/>
              <a:t>内择颈处死</a:t>
            </a:r>
            <a:r>
              <a:rPr lang="en-US" altLang="zh-CN" sz="2200" dirty="0" smtClean="0"/>
              <a:t>, </a:t>
            </a:r>
            <a:r>
              <a:rPr lang="zh-CN" altLang="en-US" sz="2200" dirty="0" smtClean="0"/>
              <a:t>从输卵管内</a:t>
            </a:r>
            <a:r>
              <a:rPr lang="zh-CN" altLang="en-US" sz="2200" dirty="0" smtClean="0"/>
              <a:t>冲出卵母细胞</a:t>
            </a:r>
            <a:r>
              <a:rPr lang="zh-CN" altLang="en-US" sz="2200" dirty="0" smtClean="0"/>
              <a:t>。将收集到的卵母细胞置于含</a:t>
            </a:r>
            <a:r>
              <a:rPr lang="en-US" altLang="zh-CN" sz="2200" dirty="0" smtClean="0"/>
              <a:t>0. 2% </a:t>
            </a:r>
            <a:r>
              <a:rPr lang="zh-CN" altLang="en-US" sz="2200" dirty="0" smtClean="0"/>
              <a:t>透明质酸酶</a:t>
            </a:r>
            <a:r>
              <a:rPr lang="zh-CN" altLang="en-US" sz="2200" dirty="0" smtClean="0"/>
              <a:t>的磷酸缓冲液</a:t>
            </a:r>
            <a:r>
              <a:rPr lang="en-US" altLang="zh-CN" sz="2200" dirty="0" smtClean="0"/>
              <a:t>( PBS) </a:t>
            </a:r>
            <a:r>
              <a:rPr lang="zh-CN" altLang="en-US" sz="2200" dirty="0" smtClean="0"/>
              <a:t>中</a:t>
            </a:r>
            <a:r>
              <a:rPr lang="en-US" altLang="zh-CN" sz="2200" dirty="0" smtClean="0"/>
              <a:t>, </a:t>
            </a:r>
            <a:r>
              <a:rPr lang="zh-CN" altLang="en-US" sz="2200" dirty="0" smtClean="0"/>
              <a:t>用与卵子</a:t>
            </a:r>
            <a:r>
              <a:rPr lang="zh-CN" altLang="en-US" sz="2200" dirty="0" smtClean="0"/>
              <a:t>直径相当</a:t>
            </a:r>
            <a:r>
              <a:rPr lang="zh-CN" altLang="en-US" sz="2200" dirty="0" smtClean="0"/>
              <a:t>的</a:t>
            </a:r>
            <a:r>
              <a:rPr lang="en-US" altLang="zh-CN" sz="2200" dirty="0" err="1" smtClean="0"/>
              <a:t>pippe</a:t>
            </a:r>
            <a:r>
              <a:rPr lang="en-US" altLang="zh-CN" sz="2200" dirty="0" smtClean="0"/>
              <a:t> </a:t>
            </a:r>
            <a:r>
              <a:rPr lang="zh-CN" altLang="en-US" sz="2200" dirty="0" smtClean="0"/>
              <a:t>玻璃管</a:t>
            </a:r>
            <a:r>
              <a:rPr lang="en-US" altLang="zh-CN" sz="2200" dirty="0" smtClean="0"/>
              <a:t>, </a:t>
            </a:r>
            <a:r>
              <a:rPr lang="zh-CN" altLang="en-US" sz="2200" dirty="0" smtClean="0"/>
              <a:t>吹吸除去卵丘细胞</a:t>
            </a:r>
            <a:r>
              <a:rPr lang="en-US" altLang="zh-CN" sz="2200" dirty="0" smtClean="0"/>
              <a:t>, </a:t>
            </a:r>
            <a:r>
              <a:rPr lang="zh-CN" altLang="en-US" sz="2200" dirty="0" smtClean="0"/>
              <a:t>置于</a:t>
            </a:r>
            <a:r>
              <a:rPr lang="en-US" altLang="zh-CN" sz="2200" dirty="0" smtClean="0"/>
              <a:t>FCS-199A </a:t>
            </a:r>
            <a:r>
              <a:rPr lang="en-US" altLang="zh-CN" sz="2200" dirty="0" smtClean="0"/>
              <a:t>[ TCM199 + 5. 0 </a:t>
            </a:r>
            <a:r>
              <a:rPr lang="en-US" altLang="zh-CN" sz="2200" dirty="0" err="1" smtClean="0"/>
              <a:t>mmol</a:t>
            </a:r>
            <a:r>
              <a:rPr lang="en-US" altLang="zh-CN" sz="2200" dirty="0" smtClean="0"/>
              <a:t>/ L </a:t>
            </a:r>
            <a:r>
              <a:rPr lang="en-US" altLang="zh-CN" sz="2200" dirty="0" err="1" smtClean="0"/>
              <a:t>Hepes</a:t>
            </a:r>
            <a:r>
              <a:rPr lang="en-US" altLang="zh-CN" sz="2200" dirty="0" smtClean="0"/>
              <a:t> + 5. </a:t>
            </a:r>
            <a:r>
              <a:rPr lang="en-US" altLang="zh-CN" sz="2200" dirty="0" smtClean="0"/>
              <a:t>0mmol</a:t>
            </a:r>
            <a:r>
              <a:rPr lang="en-US" altLang="zh-CN" sz="2200" dirty="0" smtClean="0"/>
              <a:t>/ L NaHCO3+ 3% </a:t>
            </a:r>
            <a:r>
              <a:rPr lang="zh-CN" altLang="en-US" sz="2200" dirty="0" smtClean="0"/>
              <a:t>发情牛血清</a:t>
            </a:r>
            <a:r>
              <a:rPr lang="en-US" altLang="zh-CN" sz="2200" dirty="0" smtClean="0"/>
              <a:t>( OCS) + </a:t>
            </a:r>
            <a:r>
              <a:rPr lang="zh-CN" altLang="en-US" sz="2200" dirty="0" smtClean="0"/>
              <a:t>抗生素</a:t>
            </a:r>
            <a:r>
              <a:rPr lang="en-US" altLang="zh-CN" sz="2200" dirty="0" smtClean="0"/>
              <a:t>] </a:t>
            </a:r>
            <a:r>
              <a:rPr lang="zh-CN" altLang="en-US" sz="2200" dirty="0" smtClean="0"/>
              <a:t>溶液中备用。</a:t>
            </a:r>
            <a:endParaRPr lang="zh-CN" altLang="en-US"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path" presetSubtype="0" accel="50000" decel="50000" fill="hold" nodeType="afterEffect">
                                  <p:stCondLst>
                                    <p:cond delay="0"/>
                                  </p:stCondLst>
                                  <p:childTnLst>
                                    <p:animMotion origin="layout" path="M 0.0033 -0.00462 L -0.03663 0.08465 C -0.04565 0.10338 -0.05069 0.13136 -0.05069 0.1605 C -0.05069 0.1938 -0.04565 0.2204 -0.03663 0.23913 L 0.0033 0.3284 " pathEditMode="relative" rAng="0" ptsTypes="FffFF">
                                      <p:cBhvr>
                                        <p:cTn id="6" dur="2000" fill="hold"/>
                                        <p:tgtEl>
                                          <p:spTgt spid="7"/>
                                        </p:tgtEl>
                                        <p:attrNameLst>
                                          <p:attrName>ppt_x</p:attrName>
                                          <p:attrName>ppt_y</p:attrName>
                                        </p:attrNameLst>
                                      </p:cBhvr>
                                      <p:rCtr x="-27" y="167"/>
                                    </p:animMotion>
                                  </p:childTnLst>
                                </p:cTn>
                              </p:par>
                              <p:par>
                                <p:cTn id="7" presetID="0" presetClass="path" presetSubtype="0" accel="50000" decel="50000" fill="hold" nodeType="withEffect">
                                  <p:stCondLst>
                                    <p:cond delay="0"/>
                                  </p:stCondLst>
                                  <p:childTnLst>
                                    <p:animMotion origin="layout" path="M 0.0033 -0.01065 C 0.03698 0.02129 0.07066 0.05393 0.11198 0.0625 C 0.1533 0.07176 0.24862 0.03333 0.25139 0.04027 " pathEditMode="relative" rAng="0" ptsTypes="aaA">
                                      <p:cBhvr>
                                        <p:cTn id="8" dur="2000" fill="hold"/>
                                        <p:tgtEl>
                                          <p:spTgt spid="4"/>
                                        </p:tgtEl>
                                        <p:attrNameLst>
                                          <p:attrName>ppt_x</p:attrName>
                                          <p:attrName>ppt_y</p:attrName>
                                        </p:attrNameLst>
                                      </p:cBhvr>
                                      <p:rCtr x="124" y="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矩形 3"/>
          <p:cNvSpPr/>
          <p:nvPr/>
        </p:nvSpPr>
        <p:spPr>
          <a:xfrm>
            <a:off x="785786" y="814312"/>
            <a:ext cx="3357586" cy="400110"/>
          </a:xfrm>
          <a:prstGeom prst="rect">
            <a:avLst/>
          </a:prstGeom>
        </p:spPr>
        <p:txBody>
          <a:bodyPr wrap="square">
            <a:spAutoFit/>
          </a:bodyPr>
          <a:lstStyle/>
          <a:p>
            <a:pPr algn="ctr"/>
            <a:r>
              <a:rPr lang="zh-CN" altLang="en-US" sz="2000" b="1" dirty="0" smtClean="0">
                <a:solidFill>
                  <a:srgbClr val="FF0000"/>
                </a:solidFill>
              </a:rPr>
              <a:t>胚胎干细胞核移植克隆技术</a:t>
            </a:r>
            <a:endParaRPr lang="zh-CN" altLang="en-US" sz="2000" b="1" dirty="0">
              <a:solidFill>
                <a:srgbClr val="FF0000"/>
              </a:solidFill>
            </a:endParaRPr>
          </a:p>
        </p:txBody>
      </p:sp>
      <p:sp>
        <p:nvSpPr>
          <p:cNvPr id="5" name="矩形 4"/>
          <p:cNvSpPr/>
          <p:nvPr/>
        </p:nvSpPr>
        <p:spPr>
          <a:xfrm>
            <a:off x="2357422" y="1428736"/>
            <a:ext cx="5109091" cy="461665"/>
          </a:xfrm>
          <a:prstGeom prst="rect">
            <a:avLst/>
          </a:prstGeom>
          <a:ln w="38100">
            <a:solidFill>
              <a:srgbClr val="002060"/>
            </a:solidFill>
          </a:ln>
        </p:spPr>
        <p:txBody>
          <a:bodyPr wrap="none">
            <a:spAutoFit/>
          </a:bodyPr>
          <a:lstStyle/>
          <a:p>
            <a:r>
              <a:rPr lang="zh-CN" altLang="en-US" sz="2400" b="1" dirty="0" smtClean="0"/>
              <a:t>固定针、吸核针、切割去核针的制备</a:t>
            </a:r>
            <a:endParaRPr lang="zh-CN" altLang="en-US" sz="2400" b="1" dirty="0"/>
          </a:p>
        </p:txBody>
      </p:sp>
      <p:sp>
        <p:nvSpPr>
          <p:cNvPr id="6" name="弧形 5"/>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8" name="矩形 7"/>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案例</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9" name="矩形 8"/>
          <p:cNvSpPr/>
          <p:nvPr/>
        </p:nvSpPr>
        <p:spPr>
          <a:xfrm>
            <a:off x="1214414" y="2357430"/>
            <a:ext cx="6929486" cy="2862322"/>
          </a:xfrm>
          <a:prstGeom prst="rect">
            <a:avLst/>
          </a:prstGeom>
        </p:spPr>
        <p:txBody>
          <a:bodyPr wrap="square">
            <a:spAutoFit/>
          </a:bodyPr>
          <a:lstStyle/>
          <a:p>
            <a:pPr indent="457200">
              <a:lnSpc>
                <a:spcPct val="150000"/>
              </a:lnSpc>
            </a:pPr>
            <a:r>
              <a:rPr lang="zh-CN" altLang="en-US" sz="2400" dirty="0" smtClean="0"/>
              <a:t>分别在拉针仪上及锻针仪上</a:t>
            </a:r>
            <a:r>
              <a:rPr lang="en-US" altLang="zh-CN" sz="2400" dirty="0" smtClean="0"/>
              <a:t>, </a:t>
            </a:r>
            <a:r>
              <a:rPr lang="zh-CN" altLang="en-US" sz="2400" dirty="0" smtClean="0"/>
              <a:t>制备了不同</a:t>
            </a:r>
            <a:r>
              <a:rPr lang="zh-CN" altLang="en-US" sz="2400" dirty="0" smtClean="0"/>
              <a:t>类型</a:t>
            </a:r>
            <a:r>
              <a:rPr lang="zh-CN" altLang="en-US" sz="2400" dirty="0" smtClean="0"/>
              <a:t>的微玻璃针若干</a:t>
            </a:r>
            <a:r>
              <a:rPr lang="zh-CN" altLang="en-US" sz="2400" dirty="0" smtClean="0"/>
              <a:t>。</a:t>
            </a:r>
            <a:endParaRPr lang="en-US" altLang="zh-CN" sz="2400" dirty="0" smtClean="0"/>
          </a:p>
          <a:p>
            <a:pPr indent="457200">
              <a:lnSpc>
                <a:spcPct val="150000"/>
              </a:lnSpc>
            </a:pPr>
            <a:r>
              <a:rPr lang="zh-CN" altLang="en-US" sz="2400" dirty="0" smtClean="0"/>
              <a:t>主要</a:t>
            </a:r>
            <a:r>
              <a:rPr lang="zh-CN" altLang="en-US" sz="2400" dirty="0" smtClean="0"/>
              <a:t>技术参数</a:t>
            </a:r>
            <a:r>
              <a:rPr lang="en-US" altLang="zh-CN" sz="2400" dirty="0" smtClean="0"/>
              <a:t>: </a:t>
            </a:r>
            <a:endParaRPr lang="en-US" altLang="zh-CN" sz="2400" dirty="0" smtClean="0"/>
          </a:p>
          <a:p>
            <a:pPr indent="457200">
              <a:lnSpc>
                <a:spcPct val="150000"/>
              </a:lnSpc>
            </a:pPr>
            <a:r>
              <a:rPr lang="zh-CN" altLang="en-US" sz="2400" dirty="0" smtClean="0"/>
              <a:t>持</a:t>
            </a:r>
            <a:r>
              <a:rPr lang="zh-CN" altLang="en-US" sz="2400" dirty="0" smtClean="0"/>
              <a:t>卵针</a:t>
            </a:r>
            <a:r>
              <a:rPr lang="zh-CN" altLang="en-US" sz="2400" dirty="0" smtClean="0"/>
              <a:t>口径</a:t>
            </a:r>
            <a:r>
              <a:rPr lang="en-US" altLang="zh-CN" sz="2400" dirty="0" smtClean="0"/>
              <a:t>100 </a:t>
            </a:r>
            <a:r>
              <a:rPr lang="en-US" altLang="zh-CN" sz="2400" dirty="0" smtClean="0"/>
              <a:t>Lm( </a:t>
            </a:r>
            <a:r>
              <a:rPr lang="zh-CN" altLang="en-US" sz="2400" dirty="0" smtClean="0"/>
              <a:t>与卵径相当</a:t>
            </a:r>
            <a:r>
              <a:rPr lang="en-US" altLang="zh-CN" sz="2400" dirty="0" smtClean="0"/>
              <a:t>) , </a:t>
            </a:r>
            <a:r>
              <a:rPr lang="zh-CN" altLang="en-US" sz="2400" dirty="0" smtClean="0"/>
              <a:t>去核针前段长度</a:t>
            </a:r>
            <a:r>
              <a:rPr lang="en-US" altLang="zh-CN" sz="2400" dirty="0" smtClean="0"/>
              <a:t>10 Lm, </a:t>
            </a:r>
            <a:r>
              <a:rPr lang="zh-CN" altLang="en-US" sz="2400" dirty="0" smtClean="0"/>
              <a:t>注核</a:t>
            </a:r>
            <a:r>
              <a:rPr lang="zh-CN" altLang="en-US" sz="2400" dirty="0" smtClean="0"/>
              <a:t>针口径</a:t>
            </a:r>
            <a:r>
              <a:rPr lang="en-US" altLang="zh-CN" sz="2400" dirty="0" smtClean="0"/>
              <a:t>20~ 30 Lm, 30~ 40b</a:t>
            </a:r>
            <a:r>
              <a:rPr lang="zh-CN" altLang="en-US" sz="2400" dirty="0" smtClean="0"/>
              <a:t>的斜口。</a:t>
            </a:r>
            <a:endParaRPr lang="zh-CN"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弧形 7"/>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grpSp>
        <p:nvGrpSpPr>
          <p:cNvPr id="9" name="组合 8"/>
          <p:cNvGrpSpPr/>
          <p:nvPr/>
        </p:nvGrpSpPr>
        <p:grpSpPr>
          <a:xfrm>
            <a:off x="7643834" y="-2000288"/>
            <a:ext cx="1264221" cy="1271587"/>
            <a:chOff x="7215206" y="-428652"/>
            <a:chExt cx="1264221" cy="1271587"/>
          </a:xfrm>
        </p:grpSpPr>
        <p:sp>
          <p:nvSpPr>
            <p:cNvPr id="6" name="Oval 155"/>
            <p:cNvSpPr>
              <a:spLocks noChangeArrowheads="1"/>
            </p:cNvSpPr>
            <p:nvPr/>
          </p:nvSpPr>
          <p:spPr bwMode="gray">
            <a:xfrm>
              <a:off x="7215206" y="-428652"/>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429520" y="-71462"/>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10" name="矩形 9"/>
          <p:cNvSpPr/>
          <p:nvPr/>
        </p:nvSpPr>
        <p:spPr>
          <a:xfrm>
            <a:off x="1214414" y="2143116"/>
            <a:ext cx="6786610" cy="2799100"/>
          </a:xfrm>
          <a:prstGeom prst="rect">
            <a:avLst/>
          </a:prstGeom>
        </p:spPr>
        <p:txBody>
          <a:bodyPr wrap="square">
            <a:spAutoFit/>
          </a:bodyPr>
          <a:lstStyle/>
          <a:p>
            <a:pPr indent="457200">
              <a:lnSpc>
                <a:spcPct val="150000"/>
              </a:lnSpc>
            </a:pPr>
            <a:r>
              <a:rPr lang="es-ES" altLang="zh-CN" sz="2400" dirty="0" smtClean="0"/>
              <a:t>“</a:t>
            </a:r>
            <a:r>
              <a:rPr lang="zh-CN" altLang="es-ES" sz="2400" dirty="0" smtClean="0"/>
              <a:t>克隆”是“</a:t>
            </a:r>
            <a:r>
              <a:rPr lang="es-ES" altLang="zh-CN" sz="2400" dirty="0" smtClean="0"/>
              <a:t>clone”</a:t>
            </a:r>
            <a:r>
              <a:rPr lang="zh-CN" altLang="en-US" sz="2400" dirty="0" smtClean="0"/>
              <a:t>的音译</a:t>
            </a:r>
            <a:r>
              <a:rPr lang="en-US" altLang="zh-CN" sz="2400" dirty="0" smtClean="0"/>
              <a:t>,</a:t>
            </a:r>
            <a:r>
              <a:rPr lang="zh-CN" altLang="en-US" sz="2400" dirty="0" smtClean="0"/>
              <a:t>其含义是无性繁殖</a:t>
            </a:r>
            <a:r>
              <a:rPr lang="en-US" altLang="zh-CN" sz="2400" dirty="0" smtClean="0"/>
              <a:t>,</a:t>
            </a:r>
            <a:r>
              <a:rPr lang="zh-CN" altLang="en-US" sz="2400" dirty="0" smtClean="0"/>
              <a:t>即由同一个祖先细胞分裂繁殖而成的纯细胞系</a:t>
            </a:r>
            <a:r>
              <a:rPr lang="en-US" altLang="zh-CN" sz="2400" dirty="0" smtClean="0"/>
              <a:t>,</a:t>
            </a:r>
            <a:r>
              <a:rPr lang="zh-CN" altLang="en-US" sz="2400" dirty="0" smtClean="0"/>
              <a:t>该细胞系中每个细胞的基因彼此是相同的。动物克隆</a:t>
            </a:r>
            <a:r>
              <a:rPr lang="en-US" altLang="zh-CN" sz="2400" dirty="0" smtClean="0"/>
              <a:t>,</a:t>
            </a:r>
            <a:r>
              <a:rPr lang="zh-CN" altLang="en-US" sz="2400" dirty="0" smtClean="0"/>
              <a:t>就是指通过无性繁殖由一个细胞产生一个和亲代遗传性状一致、形态非常相像的动物。</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path" presetSubtype="0" accel="50000" decel="50000" fill="hold" nodeType="clickEffect">
                                  <p:stCondLst>
                                    <p:cond delay="0"/>
                                  </p:stCondLst>
                                  <p:childTnLst>
                                    <p:animMotion origin="layout" path="M 0 0  L -0.04 0.08925  C -0.049 0.1079  -0.054 0.13587  -0.054 0.16518  C -0.054 0.19848  -0.049 0.22512  -0.04 0.24377  L 0 0.33302  E" pathEditMode="relative" ptsTypes="">
                                      <p:cBhvr>
                                        <p:cTn id="6" dur="2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矩形 3"/>
          <p:cNvSpPr/>
          <p:nvPr/>
        </p:nvSpPr>
        <p:spPr>
          <a:xfrm>
            <a:off x="785786" y="814312"/>
            <a:ext cx="3357586" cy="400110"/>
          </a:xfrm>
          <a:prstGeom prst="rect">
            <a:avLst/>
          </a:prstGeom>
        </p:spPr>
        <p:txBody>
          <a:bodyPr wrap="square">
            <a:spAutoFit/>
          </a:bodyPr>
          <a:lstStyle/>
          <a:p>
            <a:pPr algn="ctr"/>
            <a:r>
              <a:rPr lang="zh-CN" altLang="en-US" sz="2000" b="1" dirty="0" smtClean="0">
                <a:solidFill>
                  <a:srgbClr val="FF0000"/>
                </a:solidFill>
              </a:rPr>
              <a:t>胚胎干细胞核移植克隆技术</a:t>
            </a:r>
            <a:endParaRPr lang="zh-CN" altLang="en-US" sz="2000" b="1" dirty="0">
              <a:solidFill>
                <a:srgbClr val="FF000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案例</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8" name="矩形 7"/>
          <p:cNvSpPr/>
          <p:nvPr/>
        </p:nvSpPr>
        <p:spPr>
          <a:xfrm>
            <a:off x="3500430" y="1428736"/>
            <a:ext cx="1415772" cy="461665"/>
          </a:xfrm>
          <a:prstGeom prst="rect">
            <a:avLst/>
          </a:prstGeom>
          <a:ln w="38100">
            <a:solidFill>
              <a:srgbClr val="0070C0"/>
            </a:solidFill>
          </a:ln>
        </p:spPr>
        <p:txBody>
          <a:bodyPr wrap="none">
            <a:spAutoFit/>
          </a:bodyPr>
          <a:lstStyle/>
          <a:p>
            <a:r>
              <a:rPr lang="zh-CN" altLang="en-US" sz="2400" dirty="0" smtClean="0"/>
              <a:t>卵子去核</a:t>
            </a:r>
            <a:endParaRPr lang="zh-CN" altLang="en-US" sz="2400" b="1" dirty="0"/>
          </a:p>
        </p:txBody>
      </p:sp>
      <p:sp>
        <p:nvSpPr>
          <p:cNvPr id="9" name="矩形 8"/>
          <p:cNvSpPr/>
          <p:nvPr/>
        </p:nvSpPr>
        <p:spPr>
          <a:xfrm>
            <a:off x="1142976" y="2143116"/>
            <a:ext cx="6858048" cy="3323987"/>
          </a:xfrm>
          <a:prstGeom prst="rect">
            <a:avLst/>
          </a:prstGeom>
        </p:spPr>
        <p:txBody>
          <a:bodyPr wrap="square">
            <a:spAutoFit/>
          </a:bodyPr>
          <a:lstStyle/>
          <a:p>
            <a:pPr indent="457200">
              <a:lnSpc>
                <a:spcPct val="150000"/>
              </a:lnSpc>
            </a:pPr>
            <a:r>
              <a:rPr lang="zh-CN" altLang="en-US" sz="2000" dirty="0" smtClean="0"/>
              <a:t>选择裸化卵子中含第一极体</a:t>
            </a:r>
            <a:r>
              <a:rPr lang="zh-CN" altLang="en-US" sz="2000" dirty="0" smtClean="0"/>
              <a:t>细胞质</a:t>
            </a:r>
            <a:r>
              <a:rPr lang="zh-CN" altLang="en-US" sz="2000" dirty="0" smtClean="0"/>
              <a:t>均匀的卵子移入</a:t>
            </a:r>
            <a:r>
              <a:rPr lang="en-US" altLang="zh-CN" sz="2000" dirty="0" smtClean="0"/>
              <a:t>FCS-199 [ TCM199 + 5. </a:t>
            </a:r>
            <a:r>
              <a:rPr lang="en-US" altLang="zh-CN" sz="2000" dirty="0" smtClean="0"/>
              <a:t>0mmol</a:t>
            </a:r>
            <a:r>
              <a:rPr lang="en-US" altLang="zh-CN" sz="2000" dirty="0" smtClean="0"/>
              <a:t>/ L </a:t>
            </a:r>
            <a:r>
              <a:rPr lang="en-US" altLang="zh-CN" sz="2000" dirty="0" err="1" smtClean="0"/>
              <a:t>Hepes</a:t>
            </a:r>
            <a:r>
              <a:rPr lang="en-US" altLang="zh-CN" sz="2000" dirty="0" smtClean="0"/>
              <a:t>+ 5. 0 </a:t>
            </a:r>
            <a:r>
              <a:rPr lang="en-US" altLang="zh-CN" sz="2000" dirty="0" err="1" smtClean="0"/>
              <a:t>mmol</a:t>
            </a:r>
            <a:r>
              <a:rPr lang="en-US" altLang="zh-CN" sz="2000" dirty="0" smtClean="0"/>
              <a:t>/ L NaHCO3+ 3% </a:t>
            </a:r>
            <a:r>
              <a:rPr lang="en-US" altLang="zh-CN" sz="2000" dirty="0" smtClean="0"/>
              <a:t>OCS+7</a:t>
            </a:r>
            <a:r>
              <a:rPr lang="en-US" altLang="zh-CN" sz="2000" dirty="0" smtClean="0"/>
              <a:t>. 5 </a:t>
            </a:r>
            <a:r>
              <a:rPr lang="en-US" altLang="zh-CN" sz="2000" dirty="0" err="1" smtClean="0"/>
              <a:t>Lg</a:t>
            </a:r>
            <a:r>
              <a:rPr lang="en-US" altLang="zh-CN" sz="2000" dirty="0" smtClean="0"/>
              <a:t>/ </a:t>
            </a:r>
            <a:r>
              <a:rPr lang="en-US" altLang="zh-CN" sz="2000" dirty="0" err="1" smtClean="0"/>
              <a:t>mL</a:t>
            </a:r>
            <a:r>
              <a:rPr lang="en-US" altLang="zh-CN" sz="2000" dirty="0" smtClean="0"/>
              <a:t> </a:t>
            </a:r>
            <a:r>
              <a:rPr lang="zh-CN" altLang="en-US" sz="2000" dirty="0" smtClean="0"/>
              <a:t>细胞松弛素</a:t>
            </a:r>
            <a:r>
              <a:rPr lang="en-US" altLang="zh-CN" sz="2000" dirty="0" smtClean="0"/>
              <a:t>B( CB) ] </a:t>
            </a:r>
            <a:r>
              <a:rPr lang="zh-CN" altLang="en-US" sz="2000" dirty="0" smtClean="0"/>
              <a:t>去核操作液</a:t>
            </a:r>
            <a:r>
              <a:rPr lang="en-US" altLang="zh-CN" sz="2000" dirty="0" smtClean="0"/>
              <a:t>, </a:t>
            </a:r>
            <a:r>
              <a:rPr lang="zh-CN" altLang="en-US" sz="2000" dirty="0" smtClean="0"/>
              <a:t>用</a:t>
            </a:r>
            <a:r>
              <a:rPr lang="zh-CN" altLang="en-US" sz="2000" dirty="0" smtClean="0"/>
              <a:t>显微操作</a:t>
            </a:r>
            <a:r>
              <a:rPr lang="zh-CN" altLang="en-US" sz="2000" dirty="0" smtClean="0"/>
              <a:t>仪的固定针调整卵子极体指向</a:t>
            </a:r>
            <a:r>
              <a:rPr lang="en-US" altLang="zh-CN" sz="2000" dirty="0" smtClean="0"/>
              <a:t>12 </a:t>
            </a:r>
            <a:r>
              <a:rPr lang="zh-CN" altLang="en-US" sz="2000" dirty="0" smtClean="0"/>
              <a:t>时</a:t>
            </a:r>
            <a:r>
              <a:rPr lang="zh-CN" altLang="en-US" sz="2000" dirty="0" smtClean="0"/>
              <a:t>方向</a:t>
            </a:r>
            <a:r>
              <a:rPr lang="en-US" altLang="zh-CN" sz="2000" dirty="0" smtClean="0"/>
              <a:t>, </a:t>
            </a:r>
            <a:r>
              <a:rPr lang="zh-CN" altLang="en-US" sz="2000" dirty="0" smtClean="0"/>
              <a:t>去核针则在</a:t>
            </a:r>
            <a:r>
              <a:rPr lang="en-US" altLang="zh-CN" sz="2000" dirty="0" smtClean="0"/>
              <a:t>1 </a:t>
            </a:r>
            <a:r>
              <a:rPr lang="zh-CN" altLang="en-US" sz="2000" dirty="0" smtClean="0"/>
              <a:t>时方向刺入透明带并贯穿对</a:t>
            </a:r>
            <a:r>
              <a:rPr lang="zh-CN" altLang="en-US" sz="2000" dirty="0" smtClean="0"/>
              <a:t>侧</a:t>
            </a:r>
            <a:r>
              <a:rPr lang="en-US" altLang="zh-CN" sz="2000" dirty="0" smtClean="0"/>
              <a:t>( </a:t>
            </a:r>
            <a:r>
              <a:rPr lang="en-US" altLang="zh-CN" sz="2000" dirty="0" smtClean="0"/>
              <a:t>11 </a:t>
            </a:r>
            <a:r>
              <a:rPr lang="zh-CN" altLang="en-US" sz="2000" dirty="0" smtClean="0"/>
              <a:t>时方向</a:t>
            </a:r>
            <a:r>
              <a:rPr lang="en-US" altLang="zh-CN" sz="2000" dirty="0" smtClean="0"/>
              <a:t>) , </a:t>
            </a:r>
            <a:r>
              <a:rPr lang="zh-CN" altLang="en-US" sz="2000" dirty="0" smtClean="0"/>
              <a:t>移动操作臂切开极体上部透明带</a:t>
            </a:r>
            <a:r>
              <a:rPr lang="en-US" altLang="zh-CN" sz="2000" dirty="0" smtClean="0"/>
              <a:t>,</a:t>
            </a:r>
            <a:r>
              <a:rPr lang="zh-CN" altLang="en-US" sz="2000" dirty="0" smtClean="0"/>
              <a:t>抽出</a:t>
            </a:r>
            <a:r>
              <a:rPr lang="zh-CN" altLang="en-US" sz="2000" dirty="0" smtClean="0"/>
              <a:t>切割针</a:t>
            </a:r>
            <a:r>
              <a:rPr lang="en-US" altLang="zh-CN" sz="2000" dirty="0" smtClean="0"/>
              <a:t>, </a:t>
            </a:r>
            <a:r>
              <a:rPr lang="zh-CN" altLang="en-US" sz="2000" dirty="0" smtClean="0"/>
              <a:t>将针调整到卵子</a:t>
            </a:r>
            <a:r>
              <a:rPr lang="en-US" altLang="zh-CN" sz="2000" dirty="0" smtClean="0"/>
              <a:t>2 </a:t>
            </a:r>
            <a:r>
              <a:rPr lang="zh-CN" altLang="en-US" sz="2000" dirty="0" smtClean="0"/>
              <a:t>时方向处压迫</a:t>
            </a:r>
            <a:r>
              <a:rPr lang="zh-CN" altLang="en-US" sz="2000" dirty="0" smtClean="0"/>
              <a:t>挤出</a:t>
            </a:r>
            <a:r>
              <a:rPr lang="zh-CN" altLang="en-US" sz="2000" dirty="0" smtClean="0"/>
              <a:t>第一极体及下部约</a:t>
            </a:r>
            <a:r>
              <a:rPr lang="en-US" altLang="zh-CN" sz="2000" dirty="0" smtClean="0"/>
              <a:t>30%</a:t>
            </a:r>
            <a:r>
              <a:rPr lang="zh-CN" altLang="en-US" sz="2000" dirty="0" smtClean="0"/>
              <a:t>的</a:t>
            </a:r>
            <a:r>
              <a:rPr lang="zh-CN" altLang="en-US" sz="2000" dirty="0" smtClean="0"/>
              <a:t>核质。</a:t>
            </a:r>
            <a:endParaRPr lang="zh-CN" altLang="en-US" sz="2000" dirty="0"/>
          </a:p>
        </p:txBody>
      </p:sp>
    </p:spTree>
  </p:cSld>
  <p:clrMapOvr>
    <a:masterClrMapping/>
  </p:clrMapOvr>
  <p:timing>
    <p:tnLst>
      <p:par>
        <p:cTn id="1" dur="indefinite" restart="never" nodeType="tmRoot"/>
      </p:par>
    </p:tnLst>
  </p:timing>
</p:sld>
</file>

<file path=ppt/slides/slide4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bIns="45720" lIns="91440" rIns="91440" tIns="45720" wrap="square">
            <a:spAutoFit/>
            <a:scene3d>
              <a:camera prst="orthographicFront"/>
              <a:lightRig dir="tl" rig="flat"/>
            </a:scene3d>
            <a:sp3d contourW="19050" extrusionH="57150" prstMaterial="clear">
              <a:bevelT h="50800" prst="coolSlant" w="50800"/>
              <a:contourClr>
                <a:schemeClr val="accent5">
                  <a:tint val="70000"/>
                  <a:satMod val="180000"/>
                  <a:alpha val="70000"/>
                </a:schemeClr>
              </a:contourClr>
            </a:sp3d>
          </a:bodyPr>
          <a:lstStyle/>
          <a:p>
            <a:pPr algn="ctr"/>
            <a:r>
              <a:rPr altLang="en-US" b="1" dirty="0" lang="zh-CN"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rPr>
              <a:t>克隆</a:t>
            </a:r>
            <a:endParaRPr altLang="zh-CN" b="1" dirty="0" lang="en-US"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endParaRPr>
          </a:p>
          <a:p>
            <a:pPr algn="ctr"/>
            <a:r>
              <a:rPr altLang="en-US" b="1" dirty="0" lang="zh-CN"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rPr>
              <a:t>技术</a:t>
            </a:r>
            <a:endParaRPr altLang="en-US" b="1" cap="none" dirty="0" lang="zh-CN" spc="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endParaRPr>
          </a:p>
        </p:txBody>
      </p:sp>
      <p:sp>
        <p:nvSpPr>
          <p:cNvPr id="4" name="矩形 3"/>
          <p:cNvSpPr/>
          <p:nvPr/>
        </p:nvSpPr>
        <p:spPr>
          <a:xfrm>
            <a:off x="785786" y="814312"/>
            <a:ext cx="3357586" cy="400110"/>
          </a:xfrm>
          <a:prstGeom prst="rect">
            <a:avLst/>
          </a:prstGeom>
        </p:spPr>
        <p:txBody>
          <a:bodyPr wrap="square">
            <a:spAutoFit/>
          </a:bodyPr>
          <a:lstStyle/>
          <a:p>
            <a:pPr algn="ctr"/>
            <a:r>
              <a:rPr altLang="en-US" b="1" dirty="0" lang="zh-CN" smtClean="0" sz="2000">
                <a:solidFill>
                  <a:srgbClr val="FF0000"/>
                </a:solidFill>
              </a:rPr>
              <a:t>胚胎干细胞核移植克隆技术</a:t>
            </a:r>
            <a:endParaRPr altLang="en-US" b="1" dirty="0" lang="zh-CN" sz="2000">
              <a:solidFill>
                <a:srgbClr val="FF000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anchor="ctr" rtlCol="0"/>
          <a:lstStyle/>
          <a:p>
            <a:pPr algn="ctr"/>
            <a:endParaRPr altLang="en-US" lang="zh-CN"/>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b="50000" l="50000" r="50000" t="50000"/>
            </a:path>
          </a:gradFill>
          <a:ln w="9525">
            <a:noFill/>
            <a:round/>
            <a:headEnd/>
            <a:tailEnd/>
          </a:ln>
        </p:spPr>
        <p:txBody>
          <a:bodyPr anchor="ctr" wrap="none"/>
          <a:lstStyle/>
          <a:p>
            <a:pPr algn="ctr"/>
            <a:endParaRPr altLang="en-US" b="1" lang="zh-CN">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altLang="en-US" b="1" cap="all" dirty="0" lang="zh-CN"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rPr>
              <a:t>克隆</a:t>
            </a:r>
            <a:endParaRPr altLang="zh-CN" b="1" cap="all" dirty="0" lang="en-US"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endParaRPr>
          </a:p>
          <a:p>
            <a:pPr algn="ctr" eaLnBrk="0" hangingPunct="0">
              <a:defRPr/>
            </a:pPr>
            <a:r>
              <a:rPr altLang="en-US" b="1" cap="all" dirty="0" lang="zh-CN"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rPr>
              <a:t>案例</a:t>
            </a:r>
            <a:endParaRPr altLang="en-US" b="1" cap="all" dirty="0" lang="zh-CN">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endParaRPr>
          </a:p>
        </p:txBody>
      </p:sp>
      <p:sp>
        <p:nvSpPr>
          <p:cNvPr id="8" name="矩形 7"/>
          <p:cNvSpPr/>
          <p:nvPr/>
        </p:nvSpPr>
        <p:spPr>
          <a:xfrm>
            <a:off x="3500430" y="1428736"/>
            <a:ext cx="1415772" cy="461665"/>
          </a:xfrm>
          <a:prstGeom prst="rect">
            <a:avLst/>
          </a:prstGeom>
          <a:ln w="38100">
            <a:solidFill>
              <a:srgbClr val="0070C0"/>
            </a:solidFill>
          </a:ln>
        </p:spPr>
        <p:txBody>
          <a:bodyPr wrap="none">
            <a:spAutoFit/>
          </a:bodyPr>
          <a:lstStyle/>
          <a:p>
            <a:r>
              <a:rPr altLang="en-US" dirty="0" lang="zh-CN" smtClean="0" sz="2400"/>
              <a:t>卵子去核</a:t>
            </a:r>
            <a:endParaRPr altLang="en-US" b="1" dirty="0" lang="zh-CN" sz="2400"/>
          </a:p>
        </p:txBody>
      </p:sp>
      <p:sp>
        <p:nvSpPr>
          <p:cNvPr id="9" name="矩形 8"/>
          <p:cNvSpPr/>
          <p:nvPr/>
        </p:nvSpPr>
        <p:spPr>
          <a:xfrm>
            <a:off x="1142976" y="2214554"/>
            <a:ext cx="6929486" cy="1015663"/>
          </a:xfrm>
          <a:prstGeom prst="rect">
            <a:avLst/>
          </a:prstGeom>
        </p:spPr>
        <p:txBody>
          <a:bodyPr wrap="square">
            <a:spAutoFit/>
          </a:bodyPr>
          <a:lstStyle/>
          <a:p>
            <a:pPr indent="457200">
              <a:lnSpc>
                <a:spcPct val="150000"/>
              </a:lnSpc>
            </a:pPr>
            <a:r>
              <a:rPr altLang="en-US" dirty="0" lang="zh-CN" smtClean="0" sz="2000"/>
              <a:t>去除</a:t>
            </a:r>
            <a:r>
              <a:rPr altLang="en-US" dirty="0" lang="zh-CN" smtClean="0" sz="2000"/>
              <a:t>核质</a:t>
            </a:r>
            <a:r>
              <a:rPr altLang="en-US" dirty="0" lang="zh-CN" smtClean="0" sz="2000"/>
              <a:t>的部分用</a:t>
            </a:r>
            <a:r>
              <a:rPr altLang="zh-CN" dirty="0" lang="en-US" smtClean="0" sz="2000"/>
              <a:t>Hoechst33342 </a:t>
            </a:r>
            <a:r>
              <a:rPr altLang="en-US" dirty="0" lang="zh-CN" smtClean="0" sz="2000"/>
              <a:t>染色荧光加以</a:t>
            </a:r>
            <a:r>
              <a:rPr altLang="en-US" dirty="0" lang="zh-CN" smtClean="0" sz="2000"/>
              <a:t>鉴别。</a:t>
            </a:r>
            <a:r>
              <a:rPr altLang="en-US" dirty="0" lang="zh-CN" smtClean="0" sz="2000"/>
              <a:t>去核空卵则移入</a:t>
            </a:r>
            <a:r>
              <a:rPr altLang="zh-CN" dirty="0" lang="en-US" smtClean="0" sz="2000"/>
              <a:t>FCS-199A </a:t>
            </a:r>
            <a:r>
              <a:rPr altLang="en-US" dirty="0" lang="zh-CN" smtClean="0" sz="2000"/>
              <a:t>溶液中待</a:t>
            </a:r>
            <a:r>
              <a:rPr altLang="en-US" dirty="0" lang="zh-CN" smtClean="0" sz="2000"/>
              <a:t>用。</a:t>
            </a:r>
            <a:endParaRPr altLang="en-US" dirty="0" lang="zh-CN" sz="2000"/>
          </a:p>
        </p:txBody>
      </p:sp>
      <p:grpSp>
        <p:nvGrpSpPr>
          <p:cNvPr id="11" name="组合 10"/>
          <p:cNvGrpSpPr/>
          <p:nvPr/>
        </p:nvGrpSpPr>
        <p:grpSpPr>
          <a:xfrm>
            <a:off x="1357290" y="3429000"/>
            <a:ext cx="2571768" cy="2512472"/>
            <a:chOff x="1357290" y="3429000"/>
            <a:chExt cx="2571768" cy="2512472"/>
          </a:xfrm>
        </p:grpSpPr>
        <p:pic>
          <p:nvPicPr>
            <p:cNvPr id="1026" name="Picture 2"/>
            <p:cNvPicPr>
              <a:picLocks noChangeArrowheads="1" noChangeAspect="1"/>
            </p:cNvPicPr>
            <p:nvPr/>
          </p:nvPicPr>
          <p:blipFill>
            <a:blip r:embed="rId2"/>
            <a:stretch>
              <a:fillRect/>
            </a:stretch>
          </p:blipFill>
          <p:spPr bwMode="auto">
            <a:xfrm>
              <a:off x="1357290" y="3429000"/>
              <a:ext cx="2571768" cy="2000264"/>
            </a:xfrm>
            <a:prstGeom prst="rect">
              <a:avLst/>
            </a:prstGeom>
            <a:noFill/>
            <a:ln w="9525">
              <a:noFill/>
              <a:miter lim="800000"/>
              <a:headEnd/>
              <a:tailEnd/>
            </a:ln>
            <a:effectLst/>
          </p:spPr>
        </p:pic>
        <p:sp>
          <p:nvSpPr>
            <p:cNvPr id="10" name="矩形 9"/>
            <p:cNvSpPr/>
            <p:nvPr/>
          </p:nvSpPr>
          <p:spPr>
            <a:xfrm>
              <a:off x="2000232" y="5572140"/>
              <a:ext cx="1107996" cy="369332"/>
            </a:xfrm>
            <a:prstGeom prst="rect">
              <a:avLst/>
            </a:prstGeom>
          </p:spPr>
          <p:txBody>
            <a:bodyPr wrap="none">
              <a:spAutoFit/>
            </a:bodyPr>
            <a:lstStyle/>
            <a:p>
              <a:r>
                <a:rPr altLang="en-US" b="1" dirty="0" lang="zh-CN" smtClean="0">
                  <a:latin charset="-122" pitchFamily="49" typeface="仿宋"/>
                  <a:ea charset="-122" pitchFamily="49" typeface="仿宋"/>
                </a:rPr>
                <a:t>去核操作</a:t>
              </a:r>
              <a:endParaRPr altLang="en-US" b="1" dirty="0" lang="zh-CN">
                <a:latin charset="-122" pitchFamily="49" typeface="仿宋"/>
                <a:ea charset="-122" pitchFamily="49" typeface="仿宋"/>
              </a:endParaRPr>
            </a:p>
          </p:txBody>
        </p:sp>
      </p:grpSp>
      <p:grpSp>
        <p:nvGrpSpPr>
          <p:cNvPr id="14" name="组合 13"/>
          <p:cNvGrpSpPr/>
          <p:nvPr/>
        </p:nvGrpSpPr>
        <p:grpSpPr>
          <a:xfrm>
            <a:off x="4767793" y="3429000"/>
            <a:ext cx="2518851" cy="2500330"/>
            <a:chOff x="4767793" y="3429000"/>
            <a:chExt cx="2518851" cy="2500330"/>
          </a:xfrm>
        </p:grpSpPr>
        <p:pic>
          <p:nvPicPr>
            <p:cNvPr id="1027" name="Picture 3"/>
            <p:cNvPicPr>
              <a:picLocks noChangeArrowheads="1" noChangeAspect="1"/>
            </p:cNvPicPr>
            <p:nvPr/>
          </p:nvPicPr>
          <p:blipFill>
            <a:blip r:embed="rId3"/>
            <a:srcRect b="43" r="19"/>
            <a:stretch>
              <a:fillRect/>
            </a:stretch>
          </p:blipFill>
          <p:spPr bwMode="auto">
            <a:xfrm>
              <a:off x="4767793" y="3429000"/>
              <a:ext cx="2518851" cy="2000264"/>
            </a:xfrm>
            <a:prstGeom prst="rect">
              <a:avLst/>
            </a:prstGeom>
            <a:noFill/>
            <a:ln w="9525">
              <a:noFill/>
              <a:miter lim="800000"/>
              <a:headEnd/>
              <a:tailEnd/>
            </a:ln>
            <a:effectLst/>
          </p:spPr>
        </p:pic>
        <p:sp>
          <p:nvSpPr>
            <p:cNvPr id="13" name="矩形 12"/>
            <p:cNvSpPr/>
            <p:nvPr/>
          </p:nvSpPr>
          <p:spPr>
            <a:xfrm>
              <a:off x="5500694" y="5559998"/>
              <a:ext cx="1107996" cy="369332"/>
            </a:xfrm>
            <a:prstGeom prst="rect">
              <a:avLst/>
            </a:prstGeom>
          </p:spPr>
          <p:txBody>
            <a:bodyPr wrap="none">
              <a:spAutoFit/>
            </a:bodyPr>
            <a:lstStyle/>
            <a:p>
              <a:r>
                <a:rPr altLang="en-US" b="1" dirty="0" lang="zh-CN" smtClean="0">
                  <a:latin charset="-122" pitchFamily="49" typeface="仿宋"/>
                  <a:ea charset="-122" pitchFamily="49" typeface="仿宋"/>
                </a:rPr>
                <a:t>核质确认</a:t>
              </a:r>
              <a:endParaRPr altLang="en-US" b="1" dirty="0" lang="zh-CN">
                <a:latin charset="-122" pitchFamily="49" typeface="仿宋"/>
                <a:ea charset="-122" pitchFamily="49" typeface="仿宋"/>
              </a:endParaRPr>
            </a:p>
          </p:txBody>
        </p:sp>
      </p:grpSp>
    </p:spTree>
  </p:cSld>
  <p:clrMapOvr>
    <a:masterClrMapping/>
  </p:clrMapOvr>
  <p:timing>
    <p:tnLst>
      <p:par>
        <p:cTn dur="indefinite" id="1" nodeType="tmRoot" restart="never"/>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矩形 3"/>
          <p:cNvSpPr/>
          <p:nvPr/>
        </p:nvSpPr>
        <p:spPr>
          <a:xfrm>
            <a:off x="785786" y="814312"/>
            <a:ext cx="3357586" cy="400110"/>
          </a:xfrm>
          <a:prstGeom prst="rect">
            <a:avLst/>
          </a:prstGeom>
        </p:spPr>
        <p:txBody>
          <a:bodyPr wrap="square">
            <a:spAutoFit/>
          </a:bodyPr>
          <a:lstStyle/>
          <a:p>
            <a:pPr algn="ctr"/>
            <a:r>
              <a:rPr lang="zh-CN" altLang="en-US" sz="2000" b="1" dirty="0" smtClean="0">
                <a:solidFill>
                  <a:srgbClr val="FF0000"/>
                </a:solidFill>
              </a:rPr>
              <a:t>胚胎干细胞核移植克隆技术</a:t>
            </a:r>
            <a:endParaRPr lang="zh-CN" altLang="en-US" sz="2000" b="1" dirty="0">
              <a:solidFill>
                <a:srgbClr val="FF000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案例</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8" name="矩形 7"/>
          <p:cNvSpPr/>
          <p:nvPr/>
        </p:nvSpPr>
        <p:spPr>
          <a:xfrm>
            <a:off x="3606880" y="1428736"/>
            <a:ext cx="1107996" cy="461665"/>
          </a:xfrm>
          <a:prstGeom prst="rect">
            <a:avLst/>
          </a:prstGeom>
          <a:ln w="38100">
            <a:solidFill>
              <a:srgbClr val="0070C0"/>
            </a:solidFill>
          </a:ln>
        </p:spPr>
        <p:txBody>
          <a:bodyPr wrap="none">
            <a:spAutoFit/>
          </a:bodyPr>
          <a:lstStyle/>
          <a:p>
            <a:r>
              <a:rPr lang="zh-CN" altLang="en-US" sz="2400" dirty="0" smtClean="0"/>
              <a:t>预处理</a:t>
            </a:r>
            <a:endParaRPr lang="zh-CN" altLang="en-US" sz="2400" b="1" dirty="0"/>
          </a:p>
        </p:txBody>
      </p:sp>
      <p:sp>
        <p:nvSpPr>
          <p:cNvPr id="9" name="矩形 8"/>
          <p:cNvSpPr/>
          <p:nvPr/>
        </p:nvSpPr>
        <p:spPr>
          <a:xfrm>
            <a:off x="1000100" y="2285992"/>
            <a:ext cx="6786610" cy="2308324"/>
          </a:xfrm>
          <a:prstGeom prst="rect">
            <a:avLst/>
          </a:prstGeom>
        </p:spPr>
        <p:txBody>
          <a:bodyPr wrap="square">
            <a:spAutoFit/>
          </a:bodyPr>
          <a:lstStyle/>
          <a:p>
            <a:pPr indent="457200">
              <a:lnSpc>
                <a:spcPct val="150000"/>
              </a:lnSpc>
            </a:pPr>
            <a:r>
              <a:rPr lang="zh-CN" altLang="en-US" sz="2400" dirty="0" smtClean="0"/>
              <a:t>选取传代培养</a:t>
            </a:r>
            <a:r>
              <a:rPr lang="en-US" altLang="zh-CN" sz="2400" dirty="0" smtClean="0"/>
              <a:t>2~ 8 </a:t>
            </a:r>
            <a:r>
              <a:rPr lang="zh-CN" altLang="en-US" sz="2400" dirty="0" smtClean="0"/>
              <a:t>代的獭兔</a:t>
            </a:r>
            <a:r>
              <a:rPr lang="en-US" altLang="zh-CN" sz="2400" dirty="0" smtClean="0"/>
              <a:t>ESC </a:t>
            </a:r>
            <a:r>
              <a:rPr lang="zh-CN" altLang="en-US" sz="2400" dirty="0" smtClean="0"/>
              <a:t>集落</a:t>
            </a:r>
            <a:r>
              <a:rPr lang="en-US" altLang="zh-CN" sz="2400" dirty="0" smtClean="0"/>
              <a:t>, </a:t>
            </a:r>
            <a:r>
              <a:rPr lang="zh-CN" altLang="en-US" sz="2400" dirty="0" smtClean="0"/>
              <a:t>经</a:t>
            </a:r>
            <a:r>
              <a:rPr lang="en-US" altLang="zh-CN" sz="2400" dirty="0" smtClean="0"/>
              <a:t>0</a:t>
            </a:r>
            <a:r>
              <a:rPr lang="en-US" altLang="zh-CN" sz="2400" dirty="0" smtClean="0"/>
              <a:t>. 05%</a:t>
            </a:r>
            <a:r>
              <a:rPr lang="zh-CN" altLang="en-US" sz="2400" dirty="0" smtClean="0"/>
              <a:t>胰酶</a:t>
            </a:r>
            <a:r>
              <a:rPr lang="en-US" altLang="zh-CN" sz="2400" dirty="0" smtClean="0"/>
              <a:t>+ 0. 04% EDTA </a:t>
            </a:r>
            <a:r>
              <a:rPr lang="zh-CN" altLang="en-US" sz="2400" dirty="0" smtClean="0"/>
              <a:t>消化</a:t>
            </a:r>
            <a:r>
              <a:rPr lang="en-US" altLang="zh-CN" sz="2400" dirty="0" smtClean="0"/>
              <a:t>2~ 5 min </a:t>
            </a:r>
            <a:r>
              <a:rPr lang="zh-CN" altLang="en-US" sz="2400" dirty="0" smtClean="0"/>
              <a:t>后</a:t>
            </a:r>
            <a:r>
              <a:rPr lang="en-US" altLang="zh-CN" sz="2400" dirty="0" smtClean="0"/>
              <a:t>, </a:t>
            </a:r>
            <a:r>
              <a:rPr lang="zh-CN" altLang="en-US" sz="2400" dirty="0" smtClean="0"/>
              <a:t>重悬</a:t>
            </a:r>
            <a:r>
              <a:rPr lang="zh-CN" altLang="en-US" sz="2400" dirty="0" smtClean="0"/>
              <a:t>于培养基中</a:t>
            </a:r>
            <a:r>
              <a:rPr lang="en-US" altLang="zh-CN" sz="2400" dirty="0" smtClean="0"/>
              <a:t>, </a:t>
            </a:r>
            <a:r>
              <a:rPr lang="zh-CN" altLang="en-US" sz="2400" dirty="0" smtClean="0"/>
              <a:t>接种在</a:t>
            </a:r>
            <a:r>
              <a:rPr lang="en-US" altLang="zh-CN" sz="2400" dirty="0" smtClean="0"/>
              <a:t>35 mm </a:t>
            </a:r>
            <a:r>
              <a:rPr lang="zh-CN" altLang="en-US" sz="2400" dirty="0" smtClean="0"/>
              <a:t>组织培养皿中</a:t>
            </a:r>
            <a:r>
              <a:rPr lang="en-US" altLang="zh-CN" sz="2400" dirty="0" smtClean="0"/>
              <a:t>30min</a:t>
            </a:r>
            <a:r>
              <a:rPr lang="en-US" altLang="zh-CN" sz="2400" dirty="0" smtClean="0"/>
              <a:t>, </a:t>
            </a:r>
            <a:r>
              <a:rPr lang="zh-CN" altLang="en-US" sz="2400" dirty="0" smtClean="0"/>
              <a:t>除去饲养细胞和细胞碎片用于核移植。</a:t>
            </a:r>
            <a:endParaRPr lang="zh-CN" altLang="en-US"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矩形 3"/>
          <p:cNvSpPr/>
          <p:nvPr/>
        </p:nvSpPr>
        <p:spPr>
          <a:xfrm>
            <a:off x="785786" y="814312"/>
            <a:ext cx="3357586" cy="400110"/>
          </a:xfrm>
          <a:prstGeom prst="rect">
            <a:avLst/>
          </a:prstGeom>
        </p:spPr>
        <p:txBody>
          <a:bodyPr wrap="square">
            <a:spAutoFit/>
          </a:bodyPr>
          <a:lstStyle/>
          <a:p>
            <a:pPr algn="ctr"/>
            <a:r>
              <a:rPr lang="zh-CN" altLang="en-US" sz="2000" b="1" dirty="0" smtClean="0">
                <a:solidFill>
                  <a:srgbClr val="FF0000"/>
                </a:solidFill>
              </a:rPr>
              <a:t>胚胎干细胞核移植克隆技术</a:t>
            </a:r>
            <a:endParaRPr lang="zh-CN" altLang="en-US" sz="2000" b="1" dirty="0">
              <a:solidFill>
                <a:srgbClr val="FF000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克隆</a:t>
            </a:r>
            <a:endParaRPr lang="en-US" altLang="zh-CN"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a:p>
            <a:pPr algn="ctr" eaLnBrk="0" hangingPunct="0">
              <a:defRPr/>
            </a:pPr>
            <a:r>
              <a:rPr lang="zh-CN" alt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案例</a:t>
            </a:r>
            <a:endParaRPr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sp>
        <p:nvSpPr>
          <p:cNvPr id="8" name="矩形 7"/>
          <p:cNvSpPr/>
          <p:nvPr/>
        </p:nvSpPr>
        <p:spPr>
          <a:xfrm>
            <a:off x="3428992" y="1428736"/>
            <a:ext cx="2552494" cy="461665"/>
          </a:xfrm>
          <a:prstGeom prst="rect">
            <a:avLst/>
          </a:prstGeom>
          <a:ln w="38100">
            <a:solidFill>
              <a:srgbClr val="0070C0"/>
            </a:solidFill>
          </a:ln>
        </p:spPr>
        <p:txBody>
          <a:bodyPr wrap="none">
            <a:spAutoFit/>
          </a:bodyPr>
          <a:lstStyle/>
          <a:p>
            <a:r>
              <a:rPr lang="en-US" altLang="zh-CN" sz="2400" dirty="0" smtClean="0"/>
              <a:t>ESC </a:t>
            </a:r>
            <a:r>
              <a:rPr lang="zh-CN" altLang="en-US" sz="2400" dirty="0" smtClean="0"/>
              <a:t>核转入操作液</a:t>
            </a:r>
            <a:endParaRPr lang="zh-CN" altLang="en-US" sz="2400" b="1" dirty="0"/>
          </a:p>
        </p:txBody>
      </p:sp>
      <p:sp>
        <p:nvSpPr>
          <p:cNvPr id="9" name="矩形 8"/>
          <p:cNvSpPr/>
          <p:nvPr/>
        </p:nvSpPr>
        <p:spPr>
          <a:xfrm>
            <a:off x="1142976" y="2285992"/>
            <a:ext cx="7143800" cy="3416320"/>
          </a:xfrm>
          <a:prstGeom prst="rect">
            <a:avLst/>
          </a:prstGeom>
        </p:spPr>
        <p:txBody>
          <a:bodyPr wrap="square">
            <a:spAutoFit/>
          </a:bodyPr>
          <a:lstStyle/>
          <a:p>
            <a:pPr indent="457200">
              <a:lnSpc>
                <a:spcPct val="150000"/>
              </a:lnSpc>
            </a:pPr>
            <a:r>
              <a:rPr lang="zh-CN" altLang="en-US" sz="2400" dirty="0" smtClean="0"/>
              <a:t>在含</a:t>
            </a:r>
            <a:r>
              <a:rPr lang="en-US" altLang="zh-CN" sz="2400" dirty="0" smtClean="0"/>
              <a:t>0. 1%</a:t>
            </a:r>
            <a:r>
              <a:rPr lang="zh-CN" altLang="en-US" sz="2400" dirty="0" smtClean="0"/>
              <a:t>牛血清蛋白</a:t>
            </a:r>
            <a:r>
              <a:rPr lang="en-US" altLang="zh-CN" sz="2400" dirty="0" smtClean="0"/>
              <a:t>( BSA) </a:t>
            </a:r>
            <a:r>
              <a:rPr lang="zh-CN" altLang="en-US" sz="2400" dirty="0" smtClean="0"/>
              <a:t>的操作液</a:t>
            </a:r>
            <a:r>
              <a:rPr lang="en-US" altLang="zh-CN" sz="2400" dirty="0" smtClean="0"/>
              <a:t>TCM199 </a:t>
            </a:r>
            <a:r>
              <a:rPr lang="zh-CN" altLang="en-US" sz="2400" dirty="0" smtClean="0"/>
              <a:t>中添加</a:t>
            </a:r>
            <a:r>
              <a:rPr lang="en-US" altLang="zh-CN" sz="2400" dirty="0" smtClean="0"/>
              <a:t>0. 1%</a:t>
            </a:r>
            <a:r>
              <a:rPr lang="zh-CN" altLang="en-US" sz="2400" dirty="0" smtClean="0"/>
              <a:t>聚乙烯醇</a:t>
            </a:r>
            <a:r>
              <a:rPr lang="en-US" altLang="zh-CN" sz="2400" dirty="0" smtClean="0"/>
              <a:t>( PVA) , </a:t>
            </a:r>
            <a:r>
              <a:rPr lang="zh-CN" altLang="en-US" sz="2400" dirty="0" smtClean="0"/>
              <a:t>利用</a:t>
            </a:r>
            <a:r>
              <a:rPr lang="zh-CN" altLang="en-US" sz="2400" dirty="0" smtClean="0"/>
              <a:t>显微操作仪</a:t>
            </a:r>
            <a:r>
              <a:rPr lang="zh-CN" altLang="en-US" sz="2400" dirty="0" smtClean="0"/>
              <a:t>的注核管逐个吸取</a:t>
            </a:r>
            <a:r>
              <a:rPr lang="en-US" altLang="zh-CN" sz="2400" dirty="0" smtClean="0"/>
              <a:t>ESC </a:t>
            </a:r>
            <a:r>
              <a:rPr lang="zh-CN" altLang="en-US" sz="2400" dirty="0" smtClean="0"/>
              <a:t>细胞核注入去核</a:t>
            </a:r>
            <a:r>
              <a:rPr lang="zh-CN" altLang="en-US" sz="2400" dirty="0" smtClean="0"/>
              <a:t>完全受体</a:t>
            </a:r>
            <a:r>
              <a:rPr lang="zh-CN" altLang="en-US" sz="2400" dirty="0" smtClean="0"/>
              <a:t>卵母细胞的卵周隙</a:t>
            </a:r>
            <a:r>
              <a:rPr lang="en-US" altLang="zh-CN" sz="2400" dirty="0" smtClean="0"/>
              <a:t>, </a:t>
            </a:r>
            <a:r>
              <a:rPr lang="zh-CN" altLang="en-US" sz="2400" dirty="0" smtClean="0"/>
              <a:t>之后将含</a:t>
            </a:r>
            <a:r>
              <a:rPr lang="en-US" altLang="zh-CN" sz="2400" dirty="0" smtClean="0"/>
              <a:t>ESC </a:t>
            </a:r>
            <a:r>
              <a:rPr lang="zh-CN" altLang="en-US" sz="2400" dirty="0" smtClean="0"/>
              <a:t>核复合</a:t>
            </a:r>
            <a:r>
              <a:rPr lang="zh-CN" altLang="en-US" sz="2400" dirty="0" smtClean="0"/>
              <a:t>卵子</a:t>
            </a:r>
            <a:r>
              <a:rPr lang="zh-CN" altLang="en-US" sz="2400" dirty="0" smtClean="0"/>
              <a:t>移入融合液</a:t>
            </a:r>
            <a:r>
              <a:rPr lang="en-US" altLang="zh-CN" sz="2400" dirty="0" smtClean="0"/>
              <a:t>( 10% FCS </a:t>
            </a:r>
            <a:r>
              <a:rPr lang="zh-CN" altLang="en-US" sz="2400" dirty="0" smtClean="0"/>
              <a:t>的</a:t>
            </a:r>
            <a:r>
              <a:rPr lang="en-US" altLang="zh-CN" sz="2400" dirty="0" smtClean="0"/>
              <a:t>TCM199) </a:t>
            </a:r>
            <a:r>
              <a:rPr lang="zh-CN" altLang="en-US" sz="2400" dirty="0" smtClean="0"/>
              <a:t>小滴</a:t>
            </a:r>
            <a:r>
              <a:rPr lang="en-US" altLang="zh-CN" sz="2400" dirty="0" smtClean="0"/>
              <a:t>, </a:t>
            </a:r>
            <a:r>
              <a:rPr lang="zh-CN" altLang="en-US" sz="2400" dirty="0" smtClean="0"/>
              <a:t>石</a:t>
            </a:r>
            <a:r>
              <a:rPr lang="zh-CN" altLang="en-US" sz="2400" dirty="0" smtClean="0"/>
              <a:t>蜡油</a:t>
            </a:r>
            <a:r>
              <a:rPr lang="zh-CN" altLang="en-US" sz="2400" dirty="0" smtClean="0"/>
              <a:t>覆盖</a:t>
            </a:r>
            <a:r>
              <a:rPr lang="en-US" altLang="zh-CN" sz="2400" dirty="0" smtClean="0"/>
              <a:t>, </a:t>
            </a:r>
            <a:r>
              <a:rPr lang="zh-CN" altLang="en-US" sz="2400" dirty="0" smtClean="0"/>
              <a:t>平衡</a:t>
            </a:r>
            <a:r>
              <a:rPr lang="en-US" altLang="zh-CN" sz="2400" dirty="0" smtClean="0"/>
              <a:t>10 min </a:t>
            </a:r>
            <a:r>
              <a:rPr lang="zh-CN" altLang="en-US" sz="2400" dirty="0" smtClean="0"/>
              <a:t>后进行</a:t>
            </a:r>
            <a:r>
              <a:rPr lang="zh-CN" altLang="en-US" sz="2400" dirty="0" smtClean="0"/>
              <a:t>电融合。</a:t>
            </a:r>
            <a:endParaRPr lang="zh-CN" altLang="en-US" sz="2400" dirty="0"/>
          </a:p>
        </p:txBody>
      </p:sp>
    </p:spTree>
  </p:cSld>
  <p:clrMapOvr>
    <a:masterClrMapping/>
  </p:clrMapOvr>
  <p:timing>
    <p:tnLst>
      <p:par>
        <p:cTn id="1" dur="indefinite" restart="never" nodeType="tmRoot"/>
      </p:par>
    </p:tnLst>
  </p:timing>
</p:sld>
</file>

<file path=ppt/slides/slide4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bIns="45720" lIns="91440" rIns="91440" tIns="45720" wrap="square">
            <a:spAutoFit/>
            <a:scene3d>
              <a:camera prst="orthographicFront"/>
              <a:lightRig dir="tl" rig="flat"/>
            </a:scene3d>
            <a:sp3d contourW="19050" extrusionH="57150" prstMaterial="clear">
              <a:bevelT h="50800" prst="coolSlant" w="50800"/>
              <a:contourClr>
                <a:schemeClr val="accent5">
                  <a:tint val="70000"/>
                  <a:satMod val="180000"/>
                  <a:alpha val="70000"/>
                </a:schemeClr>
              </a:contourClr>
            </a:sp3d>
          </a:bodyPr>
          <a:lstStyle/>
          <a:p>
            <a:pPr algn="ctr"/>
            <a:r>
              <a:rPr altLang="en-US" b="1" dirty="0" lang="zh-CN"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rPr>
              <a:t>克隆</a:t>
            </a:r>
            <a:endParaRPr altLang="zh-CN" b="1" dirty="0" lang="en-US"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endParaRPr>
          </a:p>
          <a:p>
            <a:pPr algn="ctr"/>
            <a:r>
              <a:rPr altLang="en-US" b="1" dirty="0" lang="zh-CN"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rPr>
              <a:t>技术</a:t>
            </a:r>
            <a:endParaRPr altLang="en-US" b="1" cap="none" dirty="0" lang="zh-CN" spc="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endParaRPr>
          </a:p>
        </p:txBody>
      </p:sp>
      <p:sp>
        <p:nvSpPr>
          <p:cNvPr id="4" name="矩形 3"/>
          <p:cNvSpPr/>
          <p:nvPr/>
        </p:nvSpPr>
        <p:spPr>
          <a:xfrm>
            <a:off x="785786" y="814312"/>
            <a:ext cx="3357586" cy="400110"/>
          </a:xfrm>
          <a:prstGeom prst="rect">
            <a:avLst/>
          </a:prstGeom>
        </p:spPr>
        <p:txBody>
          <a:bodyPr wrap="square">
            <a:spAutoFit/>
          </a:bodyPr>
          <a:lstStyle/>
          <a:p>
            <a:pPr algn="ctr"/>
            <a:r>
              <a:rPr altLang="en-US" b="1" dirty="0" lang="zh-CN" smtClean="0" sz="2000">
                <a:solidFill>
                  <a:srgbClr val="FF0000"/>
                </a:solidFill>
              </a:rPr>
              <a:t>胚胎干细胞核移植克隆技术</a:t>
            </a:r>
            <a:endParaRPr altLang="en-US" b="1" dirty="0" lang="zh-CN" sz="2000">
              <a:solidFill>
                <a:srgbClr val="FF000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anchor="ctr" rtlCol="0"/>
          <a:lstStyle/>
          <a:p>
            <a:pPr algn="ctr"/>
            <a:endParaRPr altLang="en-US" lang="zh-CN"/>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b="50000" l="50000" r="50000" t="50000"/>
            </a:path>
          </a:gradFill>
          <a:ln w="9525">
            <a:noFill/>
            <a:round/>
            <a:headEnd/>
            <a:tailEnd/>
          </a:ln>
        </p:spPr>
        <p:txBody>
          <a:bodyPr anchor="ctr" wrap="none"/>
          <a:lstStyle/>
          <a:p>
            <a:pPr algn="ctr"/>
            <a:endParaRPr altLang="en-US" b="1" lang="zh-CN">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altLang="en-US" b="1" cap="all" dirty="0" lang="zh-CN"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rPr>
              <a:t>克隆</a:t>
            </a:r>
            <a:endParaRPr altLang="zh-CN" b="1" cap="all" dirty="0" lang="en-US"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endParaRPr>
          </a:p>
          <a:p>
            <a:pPr algn="ctr" eaLnBrk="0" hangingPunct="0">
              <a:defRPr/>
            </a:pPr>
            <a:r>
              <a:rPr altLang="en-US" b="1" cap="all" dirty="0" lang="zh-CN"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rPr>
              <a:t>案例</a:t>
            </a:r>
            <a:endParaRPr altLang="en-US" b="1" cap="all" dirty="0" lang="zh-CN">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endParaRPr>
          </a:p>
        </p:txBody>
      </p:sp>
      <p:sp>
        <p:nvSpPr>
          <p:cNvPr id="8" name="矩形 7"/>
          <p:cNvSpPr/>
          <p:nvPr/>
        </p:nvSpPr>
        <p:spPr>
          <a:xfrm>
            <a:off x="3428992" y="1428736"/>
            <a:ext cx="2031325" cy="461665"/>
          </a:xfrm>
          <a:prstGeom prst="rect">
            <a:avLst/>
          </a:prstGeom>
          <a:ln w="38100">
            <a:solidFill>
              <a:srgbClr val="0070C0"/>
            </a:solidFill>
          </a:ln>
        </p:spPr>
        <p:txBody>
          <a:bodyPr wrap="none">
            <a:spAutoFit/>
          </a:bodyPr>
          <a:lstStyle/>
          <a:p>
            <a:r>
              <a:rPr altLang="en-US" dirty="0" lang="zh-CN" smtClean="0" sz="2400"/>
              <a:t>转入胚电融合</a:t>
            </a:r>
            <a:endParaRPr altLang="en-US" b="1" dirty="0" lang="zh-CN" sz="2400"/>
          </a:p>
        </p:txBody>
      </p:sp>
      <p:sp>
        <p:nvSpPr>
          <p:cNvPr id="9" name="矩形 8"/>
          <p:cNvSpPr/>
          <p:nvPr/>
        </p:nvSpPr>
        <p:spPr>
          <a:xfrm>
            <a:off x="928662" y="2000240"/>
            <a:ext cx="7215238" cy="2400657"/>
          </a:xfrm>
          <a:prstGeom prst="rect">
            <a:avLst/>
          </a:prstGeom>
        </p:spPr>
        <p:txBody>
          <a:bodyPr wrap="square">
            <a:spAutoFit/>
          </a:bodyPr>
          <a:lstStyle/>
          <a:p>
            <a:pPr indent="457200">
              <a:lnSpc>
                <a:spcPct val="150000"/>
              </a:lnSpc>
            </a:pPr>
            <a:r>
              <a:rPr altLang="en-US" dirty="0" lang="zh-CN" smtClean="0" sz="2000"/>
              <a:t>电融合时</a:t>
            </a:r>
            <a:r>
              <a:rPr altLang="zh-CN" dirty="0" lang="en-US" smtClean="0" sz="2000"/>
              <a:t>, </a:t>
            </a:r>
            <a:r>
              <a:rPr altLang="en-US" dirty="0" lang="zh-CN" smtClean="0" sz="2000"/>
              <a:t>将注核卵母细胞移到电极间的</a:t>
            </a:r>
            <a:r>
              <a:rPr altLang="en-US" dirty="0" lang="zh-CN" smtClean="0" sz="2000"/>
              <a:t>融合</a:t>
            </a:r>
            <a:r>
              <a:rPr altLang="en-US" dirty="0" lang="zh-CN" smtClean="0" sz="2000"/>
              <a:t>滴中</a:t>
            </a:r>
            <a:r>
              <a:rPr altLang="zh-CN" dirty="0" lang="en-US" smtClean="0" sz="2000"/>
              <a:t>, </a:t>
            </a:r>
            <a:r>
              <a:rPr altLang="en-US" dirty="0" lang="zh-CN" smtClean="0" sz="2000"/>
              <a:t>运用外力调整使待融合的两质膜平面</a:t>
            </a:r>
            <a:r>
              <a:rPr altLang="en-US" dirty="0" lang="zh-CN" smtClean="0" sz="2000"/>
              <a:t>与电场</a:t>
            </a:r>
            <a:r>
              <a:rPr altLang="en-US" dirty="0" lang="zh-CN" smtClean="0" sz="2000"/>
              <a:t>方向垂直</a:t>
            </a:r>
            <a:r>
              <a:rPr altLang="zh-CN" dirty="0" lang="en-US" smtClean="0" sz="2000"/>
              <a:t>, </a:t>
            </a:r>
            <a:r>
              <a:rPr altLang="en-US" dirty="0" lang="zh-CN" smtClean="0" sz="2000"/>
              <a:t>施加</a:t>
            </a:r>
            <a:r>
              <a:rPr altLang="zh-CN" dirty="0" lang="en-US" smtClean="0" sz="2000"/>
              <a:t>2. 0 V </a:t>
            </a:r>
            <a:r>
              <a:rPr altLang="en-US" dirty="0" lang="zh-CN" smtClean="0" sz="2000"/>
              <a:t>交流电后</a:t>
            </a:r>
            <a:r>
              <a:rPr altLang="zh-CN" dirty="0" lang="en-US" smtClean="0" sz="2000"/>
              <a:t>, </a:t>
            </a:r>
            <a:r>
              <a:rPr altLang="en-US" dirty="0" lang="zh-CN" smtClean="0" sz="2000"/>
              <a:t>再用不同</a:t>
            </a:r>
            <a:r>
              <a:rPr altLang="en-US" dirty="0" lang="zh-CN" smtClean="0" sz="2000"/>
              <a:t>电场强度</a:t>
            </a:r>
            <a:r>
              <a:rPr altLang="en-US" dirty="0" lang="zh-CN" smtClean="0" sz="2000"/>
              <a:t>的输出直流矩形脉冲波</a:t>
            </a:r>
            <a:r>
              <a:rPr altLang="zh-CN" dirty="0" lang="en-US" smtClean="0" sz="2000"/>
              <a:t>( </a:t>
            </a:r>
            <a:r>
              <a:rPr altLang="en-US" dirty="0" lang="zh-CN" smtClean="0" sz="2000"/>
              <a:t>场强</a:t>
            </a:r>
            <a:r>
              <a:rPr altLang="zh-CN" dirty="0" lang="en-US" smtClean="0" sz="2000"/>
              <a:t>1. 4, 1. </a:t>
            </a:r>
            <a:r>
              <a:rPr altLang="zh-CN" dirty="0" lang="en-US" smtClean="0" sz="2000"/>
              <a:t>6,118</a:t>
            </a:r>
            <a:r>
              <a:rPr altLang="zh-CN" dirty="0" lang="en-US" smtClean="0" sz="2000"/>
              <a:t>, 2. 0 kV/ cm) </a:t>
            </a:r>
            <a:r>
              <a:rPr altLang="en-US" dirty="0" lang="zh-CN" smtClean="0" sz="2000"/>
              <a:t>、直流电波</a:t>
            </a:r>
            <a:r>
              <a:rPr altLang="zh-CN" dirty="0" lang="en-US" smtClean="0" sz="2000"/>
              <a:t>( 100 V/ mm) </a:t>
            </a:r>
            <a:r>
              <a:rPr altLang="en-US" dirty="0" lang="zh-CN" smtClean="0" sz="2000"/>
              <a:t>、</a:t>
            </a:r>
            <a:r>
              <a:rPr altLang="zh-CN" dirty="0" lang="en-US" smtClean="0" sz="2000"/>
              <a:t>15 Ls</a:t>
            </a:r>
            <a:r>
              <a:rPr altLang="en-US" dirty="0" lang="zh-CN" smtClean="0" sz="2000"/>
              <a:t>、</a:t>
            </a:r>
            <a:r>
              <a:rPr altLang="en-US" dirty="0" lang="zh-CN" smtClean="0" sz="2000"/>
              <a:t>脉冲</a:t>
            </a:r>
            <a:r>
              <a:rPr altLang="zh-CN" dirty="0" lang="en-US" smtClean="0" sz="2000"/>
              <a:t>3 </a:t>
            </a:r>
            <a:r>
              <a:rPr altLang="en-US" dirty="0" lang="zh-CN" smtClean="0" sz="2000"/>
              <a:t>次</a:t>
            </a:r>
            <a:r>
              <a:rPr altLang="zh-CN" dirty="0" lang="en-US" smtClean="0" sz="2000"/>
              <a:t>, </a:t>
            </a:r>
            <a:r>
              <a:rPr altLang="en-US" dirty="0" lang="zh-CN" smtClean="0" sz="2000"/>
              <a:t>诱导</a:t>
            </a:r>
            <a:r>
              <a:rPr altLang="en-US" dirty="0" lang="zh-CN" smtClean="0" sz="2000"/>
              <a:t>兔</a:t>
            </a:r>
            <a:r>
              <a:rPr altLang="zh-CN" dirty="0" lang="en-US" smtClean="0" sz="2000"/>
              <a:t>ESC </a:t>
            </a:r>
            <a:r>
              <a:rPr altLang="en-US" dirty="0" lang="zh-CN" smtClean="0" sz="2000"/>
              <a:t>与卵母细胞</a:t>
            </a:r>
            <a:r>
              <a:rPr altLang="en-US" dirty="0" lang="zh-CN" smtClean="0" sz="2000"/>
              <a:t>质融合。</a:t>
            </a:r>
            <a:endParaRPr altLang="en-US" dirty="0" lang="zh-CN" sz="2000"/>
          </a:p>
        </p:txBody>
      </p:sp>
      <p:grpSp>
        <p:nvGrpSpPr>
          <p:cNvPr id="11" name="组合 10"/>
          <p:cNvGrpSpPr/>
          <p:nvPr/>
        </p:nvGrpSpPr>
        <p:grpSpPr>
          <a:xfrm>
            <a:off x="3500430" y="4500570"/>
            <a:ext cx="2000264" cy="1940968"/>
            <a:chOff x="3500430" y="4500570"/>
            <a:chExt cx="2000264" cy="1940968"/>
          </a:xfrm>
        </p:grpSpPr>
        <p:pic>
          <p:nvPicPr>
            <p:cNvPr id="2050" name="Picture 2"/>
            <p:cNvPicPr>
              <a:picLocks noChangeArrowheads="1" noChangeAspect="1"/>
            </p:cNvPicPr>
            <p:nvPr/>
          </p:nvPicPr>
          <p:blipFill>
            <a:blip cstate="print" r:embed="rId2"/>
            <a:srcRect b="123"/>
            <a:stretch>
              <a:fillRect/>
            </a:stretch>
          </p:blipFill>
          <p:spPr bwMode="auto">
            <a:xfrm>
              <a:off x="3500430" y="4500570"/>
              <a:ext cx="2000264" cy="1500198"/>
            </a:xfrm>
            <a:prstGeom prst="rect">
              <a:avLst/>
            </a:prstGeom>
            <a:noFill/>
            <a:ln w="9525">
              <a:noFill/>
              <a:miter lim="800000"/>
              <a:headEnd/>
              <a:tailEnd/>
            </a:ln>
            <a:effectLst/>
          </p:spPr>
        </p:pic>
        <p:sp>
          <p:nvSpPr>
            <p:cNvPr id="10" name="矩形 9"/>
            <p:cNvSpPr/>
            <p:nvPr/>
          </p:nvSpPr>
          <p:spPr>
            <a:xfrm>
              <a:off x="4071934" y="6072206"/>
              <a:ext cx="877163" cy="369332"/>
            </a:xfrm>
            <a:prstGeom prst="rect">
              <a:avLst/>
            </a:prstGeom>
          </p:spPr>
          <p:txBody>
            <a:bodyPr wrap="none">
              <a:spAutoFit/>
            </a:bodyPr>
            <a:lstStyle/>
            <a:p>
              <a:r>
                <a:rPr altLang="en-US" b="1" dirty="0" lang="zh-CN" smtClean="0">
                  <a:latin charset="-122" pitchFamily="49" typeface="仿宋"/>
                  <a:ea charset="-122" pitchFamily="49" typeface="仿宋"/>
                </a:rPr>
                <a:t>电融合</a:t>
              </a:r>
              <a:endParaRPr altLang="en-US" b="1" dirty="0" lang="zh-CN">
                <a:latin charset="-122" pitchFamily="49" typeface="仿宋"/>
                <a:ea charset="-122" pitchFamily="49" typeface="仿宋"/>
              </a:endParaRPr>
            </a:p>
          </p:txBody>
        </p:sp>
      </p:grpSp>
    </p:spTree>
  </p:cSld>
  <p:clrMapOvr>
    <a:masterClrMapping/>
  </p:clrMapOvr>
  <p:timing>
    <p:tnLst>
      <p:par>
        <p:cTn dur="indefinite" id="1" nodeType="tmRoot" restart="never"/>
      </p:par>
    </p:tnLst>
  </p:timing>
</p:sld>
</file>

<file path=ppt/slides/slide4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bIns="45720" lIns="91440" rIns="91440" tIns="45720" wrap="square">
            <a:spAutoFit/>
            <a:scene3d>
              <a:camera prst="orthographicFront"/>
              <a:lightRig dir="tl" rig="flat"/>
            </a:scene3d>
            <a:sp3d contourW="19050" extrusionH="57150" prstMaterial="clear">
              <a:bevelT h="50800" prst="coolSlant" w="50800"/>
              <a:contourClr>
                <a:schemeClr val="accent5">
                  <a:tint val="70000"/>
                  <a:satMod val="180000"/>
                  <a:alpha val="70000"/>
                </a:schemeClr>
              </a:contourClr>
            </a:sp3d>
          </a:bodyPr>
          <a:lstStyle/>
          <a:p>
            <a:pPr algn="ctr"/>
            <a:r>
              <a:rPr altLang="en-US" b="1" dirty="0" lang="zh-CN"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rPr>
              <a:t>克隆</a:t>
            </a:r>
            <a:endParaRPr altLang="zh-CN" b="1" dirty="0" lang="en-US"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endParaRPr>
          </a:p>
          <a:p>
            <a:pPr algn="ctr"/>
            <a:r>
              <a:rPr altLang="en-US" b="1" dirty="0" lang="zh-CN" smtClean="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rPr>
              <a:t>技术</a:t>
            </a:r>
            <a:endParaRPr altLang="en-US" b="1" cap="none" dirty="0" lang="zh-CN" spc="0" sz="3200">
              <a:ln/>
              <a:solidFill>
                <a:srgbClr val="0070C0"/>
              </a:solidFill>
              <a:effectLst>
                <a:outerShdw algn="tl" blurRad="50800" dir="2700000" dist="38100" rotWithShape="0">
                  <a:prstClr val="black">
                    <a:alpha val="40000"/>
                  </a:prstClr>
                </a:outerShdw>
                <a:reflection algn="bl" blurRad="6350" dir="5400000" endA="300" endPos="45500" rotWithShape="0" stA="55000" sy="-100000"/>
              </a:effectLst>
            </a:endParaRPr>
          </a:p>
        </p:txBody>
      </p:sp>
      <p:sp>
        <p:nvSpPr>
          <p:cNvPr id="4" name="矩形 3"/>
          <p:cNvSpPr/>
          <p:nvPr/>
        </p:nvSpPr>
        <p:spPr>
          <a:xfrm>
            <a:off x="785786" y="814312"/>
            <a:ext cx="3357586" cy="400110"/>
          </a:xfrm>
          <a:prstGeom prst="rect">
            <a:avLst/>
          </a:prstGeom>
        </p:spPr>
        <p:txBody>
          <a:bodyPr wrap="square">
            <a:spAutoFit/>
          </a:bodyPr>
          <a:lstStyle/>
          <a:p>
            <a:pPr algn="ctr"/>
            <a:r>
              <a:rPr altLang="en-US" b="1" dirty="0" lang="zh-CN" smtClean="0" sz="2000">
                <a:solidFill>
                  <a:srgbClr val="FF0000"/>
                </a:solidFill>
              </a:rPr>
              <a:t>胚胎干细胞核移植克隆技术</a:t>
            </a:r>
            <a:endParaRPr altLang="en-US" b="1" dirty="0" lang="zh-CN" sz="2000">
              <a:solidFill>
                <a:srgbClr val="FF0000"/>
              </a:solidFill>
            </a:endParaRPr>
          </a:p>
        </p:txBody>
      </p:sp>
      <p:sp>
        <p:nvSpPr>
          <p:cNvPr id="5" name="弧形 4"/>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anchor="ctr" rtlCol="0"/>
          <a:lstStyle/>
          <a:p>
            <a:pPr algn="ctr"/>
            <a:endParaRPr altLang="en-US" lang="zh-CN"/>
          </a:p>
        </p:txBody>
      </p:sp>
      <p:sp>
        <p:nvSpPr>
          <p:cNvPr id="6" name="Oval 155"/>
          <p:cNvSpPr>
            <a:spLocks noChangeArrowheads="1"/>
          </p:cNvSpPr>
          <p:nvPr/>
        </p:nvSpPr>
        <p:spPr bwMode="gray">
          <a:xfrm>
            <a:off x="7643834" y="357166"/>
            <a:ext cx="1264221" cy="1271587"/>
          </a:xfrm>
          <a:prstGeom prst="ellipse">
            <a:avLst/>
          </a:prstGeom>
          <a:gradFill rotWithShape="1">
            <a:gsLst>
              <a:gs pos="0">
                <a:srgbClr val="FFFFFF"/>
              </a:gs>
              <a:gs pos="100000">
                <a:srgbClr val="8EA8A4"/>
              </a:gs>
            </a:gsLst>
            <a:path path="shape">
              <a:fillToRect b="50000" l="50000" r="50000" t="50000"/>
            </a:path>
          </a:gradFill>
          <a:ln w="9525">
            <a:noFill/>
            <a:round/>
            <a:headEnd/>
            <a:tailEnd/>
          </a:ln>
        </p:spPr>
        <p:txBody>
          <a:bodyPr anchor="ctr" wrap="none"/>
          <a:lstStyle/>
          <a:p>
            <a:pPr algn="ctr"/>
            <a:endParaRPr altLang="en-US" b="1" lang="zh-CN">
              <a:solidFill>
                <a:srgbClr val="333333"/>
              </a:solidFill>
            </a:endParaRPr>
          </a:p>
        </p:txBody>
      </p:sp>
      <p:sp>
        <p:nvSpPr>
          <p:cNvPr id="7" name="矩形 6"/>
          <p:cNvSpPr/>
          <p:nvPr/>
        </p:nvSpPr>
        <p:spPr>
          <a:xfrm>
            <a:off x="7786710" y="642918"/>
            <a:ext cx="928678" cy="646331"/>
          </a:xfrm>
          <a:prstGeom prst="rect">
            <a:avLst/>
          </a:prstGeom>
        </p:spPr>
        <p:txBody>
          <a:bodyPr wrap="square">
            <a:spAutoFit/>
          </a:bodyPr>
          <a:lstStyle/>
          <a:p>
            <a:pPr algn="ctr" eaLnBrk="0" hangingPunct="0">
              <a:defRPr/>
            </a:pPr>
            <a:r>
              <a:rPr altLang="en-US" b="1" cap="all" dirty="0" lang="zh-CN"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rPr>
              <a:t>克隆</a:t>
            </a:r>
            <a:endParaRPr altLang="zh-CN" b="1" cap="all" dirty="0" lang="en-US"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endParaRPr>
          </a:p>
          <a:p>
            <a:pPr algn="ctr" eaLnBrk="0" hangingPunct="0">
              <a:defRPr/>
            </a:pPr>
            <a:r>
              <a:rPr altLang="en-US" b="1" cap="all" dirty="0" lang="zh-CN" smtClean="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rPr>
              <a:t>案例</a:t>
            </a:r>
            <a:endParaRPr altLang="en-US" b="1" cap="all" dirty="0" lang="zh-CN">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34" typeface="Verdana"/>
              <a:ea charset="-122" pitchFamily="2" typeface="黑体"/>
            </a:endParaRPr>
          </a:p>
        </p:txBody>
      </p:sp>
      <p:sp>
        <p:nvSpPr>
          <p:cNvPr id="9" name="矩形 8"/>
          <p:cNvSpPr/>
          <p:nvPr/>
        </p:nvSpPr>
        <p:spPr>
          <a:xfrm>
            <a:off x="3143240" y="1428736"/>
            <a:ext cx="3262432" cy="461665"/>
          </a:xfrm>
          <a:prstGeom prst="rect">
            <a:avLst/>
          </a:prstGeom>
          <a:ln w="38100">
            <a:solidFill>
              <a:srgbClr val="0070C0"/>
            </a:solidFill>
          </a:ln>
        </p:spPr>
        <p:txBody>
          <a:bodyPr wrap="none">
            <a:spAutoFit/>
          </a:bodyPr>
          <a:lstStyle/>
          <a:p>
            <a:r>
              <a:rPr altLang="en-US" dirty="0" lang="zh-CN" smtClean="0" sz="2400"/>
              <a:t>融合胚的体外发育培养</a:t>
            </a:r>
            <a:endParaRPr altLang="en-US" dirty="0" lang="zh-CN" sz="2400"/>
          </a:p>
        </p:txBody>
      </p:sp>
      <p:sp>
        <p:nvSpPr>
          <p:cNvPr id="10" name="矩形 9"/>
          <p:cNvSpPr/>
          <p:nvPr/>
        </p:nvSpPr>
        <p:spPr>
          <a:xfrm>
            <a:off x="1142976" y="2143116"/>
            <a:ext cx="6929486" cy="1477328"/>
          </a:xfrm>
          <a:prstGeom prst="rect">
            <a:avLst/>
          </a:prstGeom>
        </p:spPr>
        <p:txBody>
          <a:bodyPr wrap="square">
            <a:spAutoFit/>
          </a:bodyPr>
          <a:lstStyle/>
          <a:p>
            <a:pPr indent="457200">
              <a:lnSpc>
                <a:spcPct val="150000"/>
              </a:lnSpc>
            </a:pPr>
            <a:r>
              <a:rPr altLang="en-US" dirty="0" lang="zh-CN" smtClean="0" sz="2000"/>
              <a:t>电融合胚经</a:t>
            </a:r>
            <a:r>
              <a:rPr altLang="zh-CN" dirty="0" lang="en-US" smtClean="0" sz="2000"/>
              <a:t>199A </a:t>
            </a:r>
            <a:r>
              <a:rPr altLang="en-US" dirty="0" lang="zh-CN" smtClean="0" sz="2000"/>
              <a:t>洗涤后</a:t>
            </a:r>
            <a:r>
              <a:rPr altLang="zh-CN" dirty="0" lang="en-US" smtClean="0" sz="2000"/>
              <a:t>, </a:t>
            </a:r>
            <a:r>
              <a:rPr altLang="en-US" dirty="0" lang="zh-CN" smtClean="0" sz="2000"/>
              <a:t>移入含</a:t>
            </a:r>
            <a:r>
              <a:rPr altLang="zh-CN" dirty="0" lang="en-US" smtClean="0" sz="2000"/>
              <a:t>10% </a:t>
            </a:r>
            <a:r>
              <a:rPr altLang="en-US" dirty="0" lang="zh-CN" smtClean="0" sz="2000"/>
              <a:t>胎</a:t>
            </a:r>
            <a:r>
              <a:rPr altLang="en-US" dirty="0" lang="zh-CN" smtClean="0" sz="2000"/>
              <a:t>牛血清</a:t>
            </a:r>
            <a:r>
              <a:rPr altLang="zh-CN" dirty="0" lang="en-US" smtClean="0" sz="2000"/>
              <a:t>( GIBCO) </a:t>
            </a:r>
            <a:r>
              <a:rPr altLang="en-US" dirty="0" lang="zh-CN" smtClean="0" sz="2000"/>
              <a:t>的</a:t>
            </a:r>
            <a:r>
              <a:rPr altLang="zh-CN" dirty="0" lang="en-US" smtClean="0" sz="2000"/>
              <a:t>TCM199 </a:t>
            </a:r>
            <a:r>
              <a:rPr altLang="en-US" dirty="0" lang="zh-CN" smtClean="0" sz="2000"/>
              <a:t>培养液小滴</a:t>
            </a:r>
            <a:r>
              <a:rPr altLang="zh-CN" dirty="0" lang="en-US" smtClean="0" sz="2000"/>
              <a:t>( </a:t>
            </a:r>
            <a:r>
              <a:rPr altLang="en-US" dirty="0" lang="zh-CN" smtClean="0" sz="2000"/>
              <a:t>其上</a:t>
            </a:r>
            <a:r>
              <a:rPr altLang="en-US" dirty="0" lang="zh-CN" smtClean="0" sz="2000"/>
              <a:t>覆盖石</a:t>
            </a:r>
            <a:r>
              <a:rPr altLang="en-US" dirty="0" lang="zh-CN" smtClean="0" sz="2000"/>
              <a:t>蜡油</a:t>
            </a:r>
            <a:r>
              <a:rPr altLang="zh-CN" dirty="0" lang="en-US" smtClean="0" sz="2000"/>
              <a:t>) </a:t>
            </a:r>
            <a:r>
              <a:rPr altLang="en-US" dirty="0" lang="zh-CN" smtClean="0" sz="2000"/>
              <a:t>中</a:t>
            </a:r>
            <a:r>
              <a:rPr altLang="zh-CN" dirty="0" lang="en-US" smtClean="0" sz="2000"/>
              <a:t>, 38. 5 e , 5% CO2 </a:t>
            </a:r>
            <a:r>
              <a:rPr altLang="en-US" dirty="0" lang="zh-CN" smtClean="0" sz="2000"/>
              <a:t>条件下培养。</a:t>
            </a:r>
            <a:endParaRPr altLang="en-US" dirty="0" lang="zh-CN" sz="2000"/>
          </a:p>
        </p:txBody>
      </p:sp>
      <p:grpSp>
        <p:nvGrpSpPr>
          <p:cNvPr id="12" name="组合 11"/>
          <p:cNvGrpSpPr/>
          <p:nvPr/>
        </p:nvGrpSpPr>
        <p:grpSpPr>
          <a:xfrm>
            <a:off x="3357554" y="3643314"/>
            <a:ext cx="2928958" cy="2869662"/>
            <a:chOff x="3357554" y="3643314"/>
            <a:chExt cx="2928958" cy="2869662"/>
          </a:xfrm>
        </p:grpSpPr>
        <p:pic>
          <p:nvPicPr>
            <p:cNvPr id="3074" name="Picture 2"/>
            <p:cNvPicPr>
              <a:picLocks noChangeArrowheads="1" noChangeAspect="1"/>
            </p:cNvPicPr>
            <p:nvPr/>
          </p:nvPicPr>
          <p:blipFill>
            <a:blip r:embed="rId2"/>
            <a:stretch>
              <a:fillRect/>
            </a:stretch>
          </p:blipFill>
          <p:spPr bwMode="auto">
            <a:xfrm>
              <a:off x="3357554" y="3643314"/>
              <a:ext cx="2928958" cy="2357454"/>
            </a:xfrm>
            <a:prstGeom prst="rect">
              <a:avLst/>
            </a:prstGeom>
            <a:noFill/>
            <a:ln w="9525">
              <a:noFill/>
              <a:miter lim="800000"/>
              <a:headEnd/>
              <a:tailEnd/>
            </a:ln>
            <a:effectLst/>
          </p:spPr>
        </p:pic>
        <p:sp>
          <p:nvSpPr>
            <p:cNvPr id="11" name="矩形 10"/>
            <p:cNvSpPr/>
            <p:nvPr/>
          </p:nvSpPr>
          <p:spPr>
            <a:xfrm>
              <a:off x="4000496" y="6143644"/>
              <a:ext cx="1569660" cy="369332"/>
            </a:xfrm>
            <a:prstGeom prst="rect">
              <a:avLst/>
            </a:prstGeom>
          </p:spPr>
          <p:txBody>
            <a:bodyPr wrap="none">
              <a:spAutoFit/>
            </a:bodyPr>
            <a:lstStyle/>
            <a:p>
              <a:r>
                <a:rPr altLang="en-US" b="1" dirty="0" lang="zh-CN" smtClean="0">
                  <a:latin charset="-122" pitchFamily="49" typeface="仿宋"/>
                  <a:ea charset="-122" pitchFamily="49" typeface="仿宋"/>
                </a:rPr>
                <a:t>融合发育囊胚</a:t>
              </a:r>
              <a:endParaRPr altLang="en-US" b="1" dirty="0" lang="zh-CN">
                <a:latin charset="-122" pitchFamily="49" typeface="仿宋"/>
                <a:ea charset="-122" pitchFamily="49" typeface="仿宋"/>
              </a:endParaRPr>
            </a:p>
          </p:txBody>
        </p:sp>
      </p:grpSp>
    </p:spTree>
  </p:cSld>
  <p:clrMapOvr>
    <a:masterClrMapping/>
  </p:clrMapOvr>
  <p:timing>
    <p:tnLst>
      <p:par>
        <p:cTn dur="indefinite" id="1" nodeType="tmRoot" restart="never"/>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 name="矩形 7"/>
          <p:cNvSpPr/>
          <p:nvPr/>
        </p:nvSpPr>
        <p:spPr>
          <a:xfrm>
            <a:off x="3428992" y="2571744"/>
            <a:ext cx="3276859" cy="1323439"/>
          </a:xfrm>
          <a:prstGeom prst="rect">
            <a:avLst/>
          </a:prstGeom>
          <a:noFill/>
        </p:spPr>
        <p:txBody>
          <a:bodyPr wrap="non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8000" b="1" cap="none" spc="0"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谢谢！</a:t>
            </a:r>
            <a:endParaRPr lang="zh-CN" altLang="en-US" sz="80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ppt_x</p:attrName>
                                        </p:attrNameLst>
                                      </p:cBhvr>
                                      <p:tavLst>
                                        <p:tav tm="0">
                                          <p:val>
                                            <p:strVal val="#ppt_x"/>
                                          </p:val>
                                        </p:tav>
                                        <p:tav tm="100000">
                                          <p:val>
                                            <p:strVal val="#ppt_x"/>
                                          </p:val>
                                        </p:tav>
                                      </p:tavLst>
                                    </p:anim>
                                    <p:anim calcmode="lin" valueType="num">
                                      <p:cBhvr>
                                        <p:cTn id="9" dur="1800" decel="100000" fill="hold"/>
                                        <p:tgtEl>
                                          <p:spTgt spid="8"/>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8"/>
                                        </p:tgtEl>
                                        <p:attrNameLst>
                                          <p:attrName>ppt_y</p:attrName>
                                        </p:attrNameLst>
                                      </p:cBhvr>
                                      <p:tavLst>
                                        <p:tav tm="0">
                                          <p:val>
                                            <p:strVal val="#ppt_y-.03"/>
                                          </p:val>
                                        </p:tav>
                                        <p:tav tm="100000">
                                          <p:val>
                                            <p:strVal val="#ppt_y"/>
                                          </p:val>
                                        </p:tav>
                                      </p:tavLst>
                                    </p:anim>
                                  </p:childTnLst>
                                </p:cTn>
                              </p:par>
                              <p:par>
                                <p:cTn id="11" presetID="21" presetClass="emph" presetSubtype="0" fill="hold" grpId="1" nodeType="withEffect">
                                  <p:stCondLst>
                                    <p:cond delay="0"/>
                                  </p:stCondLst>
                                  <p:childTnLst>
                                    <p:animClr clrSpc="hsl">
                                      <p:cBhvr override="childStyle">
                                        <p:cTn id="12" dur="500" fill="hold"/>
                                        <p:tgtEl>
                                          <p:spTgt spid="8"/>
                                        </p:tgtEl>
                                        <p:attrNameLst>
                                          <p:attrName>style.color</p:attrName>
                                        </p:attrNameLst>
                                      </p:cBhvr>
                                      <p:by>
                                        <p:hsl h="7200000" s="0" l="0"/>
                                      </p:by>
                                    </p:animClr>
                                    <p:animClr clrSpc="hsl">
                                      <p:cBhvr>
                                        <p:cTn id="13" dur="500" fill="hold"/>
                                        <p:tgtEl>
                                          <p:spTgt spid="8"/>
                                        </p:tgtEl>
                                        <p:attrNameLst>
                                          <p:attrName>fillcolor</p:attrName>
                                        </p:attrNameLst>
                                      </p:cBhvr>
                                      <p:by>
                                        <p:hsl h="7200000" s="0" l="0"/>
                                      </p:by>
                                    </p:animClr>
                                    <p:animClr clrSpc="hsl">
                                      <p:cBhvr>
                                        <p:cTn id="14" dur="500" fill="hold"/>
                                        <p:tgtEl>
                                          <p:spTgt spid="8"/>
                                        </p:tgtEl>
                                        <p:attrNameLst>
                                          <p:attrName>stroke.color</p:attrName>
                                        </p:attrNameLst>
                                      </p:cBhvr>
                                      <p:by>
                                        <p:hsl h="7200000" s="0" l="0"/>
                                      </p:by>
                                    </p:animClr>
                                    <p:set>
                                      <p:cBhvr>
                                        <p:cTn id="15" dur="500" fill="hold"/>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p:cNvGrpSpPr/>
          <p:nvPr/>
        </p:nvGrpSpPr>
        <p:grpSpPr>
          <a:xfrm>
            <a:off x="7643834" y="357166"/>
            <a:ext cx="1264221" cy="1271587"/>
            <a:chOff x="7286644" y="-500090"/>
            <a:chExt cx="1264221" cy="1271587"/>
          </a:xfrm>
        </p:grpSpPr>
        <p:sp>
          <p:nvSpPr>
            <p:cNvPr id="6"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8" name="矩形 7"/>
          <p:cNvSpPr/>
          <p:nvPr/>
        </p:nvSpPr>
        <p:spPr>
          <a:xfrm>
            <a:off x="1214414" y="1941506"/>
            <a:ext cx="6858048" cy="3416320"/>
          </a:xfrm>
          <a:prstGeom prst="rect">
            <a:avLst/>
          </a:prstGeom>
        </p:spPr>
        <p:txBody>
          <a:bodyPr wrap="square">
            <a:spAutoFit/>
          </a:bodyPr>
          <a:lstStyle/>
          <a:p>
            <a:pPr indent="457200">
              <a:lnSpc>
                <a:spcPct val="150000"/>
              </a:lnSpc>
            </a:pPr>
            <a:r>
              <a:rPr lang="zh-CN" altLang="en-US" sz="2400" dirty="0" smtClean="0"/>
              <a:t>从</a:t>
            </a:r>
            <a:r>
              <a:rPr lang="en-US" altLang="zh-CN" sz="2400" dirty="0" smtClean="0"/>
              <a:t>1938 </a:t>
            </a:r>
            <a:r>
              <a:rPr lang="zh-CN" altLang="en-US" sz="2400" dirty="0" smtClean="0"/>
              <a:t>年克隆设想的提出到现在克隆生物的出现，克隆技术已经过半个多世纪的发展。</a:t>
            </a:r>
            <a:endParaRPr lang="en-US" altLang="zh-CN" sz="2400" dirty="0" smtClean="0"/>
          </a:p>
          <a:p>
            <a:pPr indent="457200">
              <a:lnSpc>
                <a:spcPct val="150000"/>
              </a:lnSpc>
            </a:pPr>
            <a:r>
              <a:rPr lang="zh-CN" altLang="en-US" sz="2400" dirty="0" smtClean="0"/>
              <a:t>早期的动物克隆研究仅限于两栖类和鱼类</a:t>
            </a:r>
            <a:r>
              <a:rPr lang="en-US" altLang="zh-CN" sz="2400" dirty="0" smtClean="0"/>
              <a:t>,</a:t>
            </a:r>
            <a:r>
              <a:rPr lang="zh-CN" altLang="en-US" sz="2400" dirty="0" smtClean="0"/>
              <a:t>直到</a:t>
            </a:r>
            <a:r>
              <a:rPr lang="en-US" altLang="zh-CN" sz="2400" dirty="0" smtClean="0"/>
              <a:t>20 </a:t>
            </a:r>
            <a:r>
              <a:rPr lang="zh-CN" altLang="en-US" sz="2400" dirty="0" smtClean="0"/>
              <a:t>世纪</a:t>
            </a:r>
            <a:r>
              <a:rPr lang="en-US" altLang="zh-CN" sz="2400" dirty="0" smtClean="0"/>
              <a:t>80 </a:t>
            </a:r>
            <a:r>
              <a:rPr lang="zh-CN" altLang="en-US" sz="2400" dirty="0" smtClean="0"/>
              <a:t>年代</a:t>
            </a:r>
            <a:r>
              <a:rPr lang="en-US" altLang="zh-CN" sz="2400" dirty="0" smtClean="0"/>
              <a:t>,</a:t>
            </a:r>
            <a:r>
              <a:rPr lang="zh-CN" altLang="en-US" sz="2400" dirty="0" smtClean="0"/>
              <a:t>核移植克隆技术才开始应用于哺乳动物。根据供核细胞的不同</a:t>
            </a:r>
            <a:r>
              <a:rPr lang="en-US" altLang="zh-CN" sz="2400" dirty="0" smtClean="0"/>
              <a:t>,</a:t>
            </a:r>
            <a:r>
              <a:rPr lang="zh-CN" altLang="en-US" sz="2400" dirty="0" smtClean="0"/>
              <a:t>可将动物克隆研究分为三个阶段</a:t>
            </a:r>
            <a:r>
              <a:rPr lang="en-US" altLang="zh-CN" sz="2400" dirty="0" smtClean="0"/>
              <a:t>:</a:t>
            </a:r>
            <a:endParaRPr lang="zh-CN" alt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p:cNvGrpSpPr/>
          <p:nvPr/>
        </p:nvGrpSpPr>
        <p:grpSpPr>
          <a:xfrm>
            <a:off x="7643834" y="357166"/>
            <a:ext cx="1264221" cy="1271587"/>
            <a:chOff x="7286644" y="-500090"/>
            <a:chExt cx="1264221" cy="1271587"/>
          </a:xfrm>
        </p:grpSpPr>
        <p:sp>
          <p:nvSpPr>
            <p:cNvPr id="6"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8" name="矩形 7"/>
          <p:cNvSpPr/>
          <p:nvPr/>
        </p:nvSpPr>
        <p:spPr>
          <a:xfrm>
            <a:off x="714348" y="814312"/>
            <a:ext cx="2643206" cy="400110"/>
          </a:xfrm>
          <a:prstGeom prst="rect">
            <a:avLst/>
          </a:prstGeom>
        </p:spPr>
        <p:txBody>
          <a:bodyPr wrap="square">
            <a:spAutoFit/>
          </a:bodyPr>
          <a:lstStyle/>
          <a:p>
            <a:pPr algn="ctr"/>
            <a:r>
              <a:rPr lang="zh-CN" altLang="en-US" sz="2000" b="1" dirty="0" smtClean="0"/>
              <a:t>胚胎细胞克隆阶段</a:t>
            </a:r>
            <a:endParaRPr lang="zh-CN" altLang="en-US" sz="2000" dirty="0"/>
          </a:p>
        </p:txBody>
      </p:sp>
      <p:sp>
        <p:nvSpPr>
          <p:cNvPr id="9" name="矩形 8"/>
          <p:cNvSpPr/>
          <p:nvPr/>
        </p:nvSpPr>
        <p:spPr>
          <a:xfrm>
            <a:off x="1142976" y="1941506"/>
            <a:ext cx="6715172" cy="3416320"/>
          </a:xfrm>
          <a:prstGeom prst="rect">
            <a:avLst/>
          </a:prstGeom>
        </p:spPr>
        <p:txBody>
          <a:bodyPr wrap="square">
            <a:spAutoFit/>
          </a:bodyPr>
          <a:lstStyle/>
          <a:p>
            <a:pPr indent="457200">
              <a:lnSpc>
                <a:spcPct val="150000"/>
              </a:lnSpc>
            </a:pPr>
            <a:r>
              <a:rPr lang="en-US" altLang="zh-CN" sz="2400" dirty="0" smtClean="0"/>
              <a:t>1981 </a:t>
            </a:r>
            <a:r>
              <a:rPr lang="zh-CN" altLang="en-US" sz="2400" dirty="0" smtClean="0"/>
              <a:t>年</a:t>
            </a:r>
            <a:r>
              <a:rPr lang="en-US" altLang="zh-CN" sz="2400" dirty="0" smtClean="0"/>
              <a:t>, </a:t>
            </a:r>
            <a:r>
              <a:rPr lang="en-US" altLang="zh-CN" sz="2400" dirty="0" err="1" smtClean="0"/>
              <a:t>Illmensee</a:t>
            </a:r>
            <a:r>
              <a:rPr lang="en-US" altLang="zh-CN" sz="2400" dirty="0" smtClean="0"/>
              <a:t> </a:t>
            </a:r>
            <a:r>
              <a:rPr lang="zh-CN" altLang="en-US" sz="2400" dirty="0" smtClean="0"/>
              <a:t>和</a:t>
            </a:r>
            <a:r>
              <a:rPr lang="en-US" altLang="zh-CN" sz="2400" dirty="0" smtClean="0"/>
              <a:t>Hoppe </a:t>
            </a:r>
            <a:r>
              <a:rPr lang="zh-CN" altLang="en-US" sz="2400" dirty="0" smtClean="0"/>
              <a:t>报道了他们用小鼠的正常囊胚或孤雌活化囊胚的内细胞团细胞作为核供体</a:t>
            </a:r>
            <a:r>
              <a:rPr lang="en-US" altLang="zh-CN" sz="2400" dirty="0" smtClean="0"/>
              <a:t>,</a:t>
            </a:r>
            <a:r>
              <a:rPr lang="zh-CN" altLang="en-US" sz="2400" dirty="0" smtClean="0"/>
              <a:t>直接注入去掉雌雄原核的受精卵胞质中</a:t>
            </a:r>
            <a:r>
              <a:rPr lang="en-US" altLang="zh-CN" sz="2400" dirty="0" smtClean="0"/>
              <a:t>,</a:t>
            </a:r>
            <a:r>
              <a:rPr lang="zh-CN" altLang="en-US" sz="2400" dirty="0" smtClean="0"/>
              <a:t>重构胚体外发育到桑葚胚或囊胚后移植寄母子宫</a:t>
            </a:r>
            <a:r>
              <a:rPr lang="en-US" altLang="zh-CN" sz="2400" dirty="0" smtClean="0"/>
              <a:t>,</a:t>
            </a:r>
            <a:r>
              <a:rPr lang="zh-CN" altLang="en-US" sz="2400" dirty="0" smtClean="0"/>
              <a:t>获得克隆小鼠</a:t>
            </a:r>
            <a:r>
              <a:rPr lang="en-US" altLang="zh-CN" sz="2400" dirty="0" smtClean="0"/>
              <a:t>,</a:t>
            </a:r>
            <a:r>
              <a:rPr lang="zh-CN" altLang="en-US" sz="2400" dirty="0" smtClean="0"/>
              <a:t>这是第一次用胚胎细胞对哺乳类进行核移植获得成功。</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p:cNvGrpSpPr/>
          <p:nvPr/>
        </p:nvGrpSpPr>
        <p:grpSpPr>
          <a:xfrm>
            <a:off x="7643834" y="357166"/>
            <a:ext cx="1264221" cy="1271587"/>
            <a:chOff x="7286644" y="-500090"/>
            <a:chExt cx="1264221" cy="1271587"/>
          </a:xfrm>
        </p:grpSpPr>
        <p:sp>
          <p:nvSpPr>
            <p:cNvPr id="6"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8" name="矩形 7"/>
          <p:cNvSpPr/>
          <p:nvPr/>
        </p:nvSpPr>
        <p:spPr>
          <a:xfrm>
            <a:off x="714348" y="814312"/>
            <a:ext cx="2643206" cy="400110"/>
          </a:xfrm>
          <a:prstGeom prst="rect">
            <a:avLst/>
          </a:prstGeom>
        </p:spPr>
        <p:txBody>
          <a:bodyPr wrap="square">
            <a:spAutoFit/>
          </a:bodyPr>
          <a:lstStyle/>
          <a:p>
            <a:pPr algn="ctr"/>
            <a:r>
              <a:rPr lang="zh-CN" altLang="en-US" sz="2000" b="1" dirty="0" smtClean="0"/>
              <a:t>胚胎细胞克隆阶段</a:t>
            </a:r>
            <a:endParaRPr lang="zh-CN" altLang="en-US" sz="2000" dirty="0"/>
          </a:p>
        </p:txBody>
      </p:sp>
      <p:sp>
        <p:nvSpPr>
          <p:cNvPr id="9" name="矩形 8"/>
          <p:cNvSpPr/>
          <p:nvPr/>
        </p:nvSpPr>
        <p:spPr>
          <a:xfrm>
            <a:off x="1142976" y="1871481"/>
            <a:ext cx="6429404" cy="1200329"/>
          </a:xfrm>
          <a:prstGeom prst="rect">
            <a:avLst/>
          </a:prstGeom>
        </p:spPr>
        <p:txBody>
          <a:bodyPr wrap="square">
            <a:spAutoFit/>
          </a:bodyPr>
          <a:lstStyle/>
          <a:p>
            <a:pPr indent="457200">
              <a:lnSpc>
                <a:spcPct val="150000"/>
              </a:lnSpc>
            </a:pPr>
            <a:r>
              <a:rPr lang="en-US" altLang="zh-CN" sz="2400" dirty="0" smtClean="0"/>
              <a:t>1983 </a:t>
            </a:r>
            <a:r>
              <a:rPr lang="zh-CN" altLang="en-US" sz="2400" dirty="0" smtClean="0"/>
              <a:t>年</a:t>
            </a:r>
            <a:r>
              <a:rPr lang="en-US" altLang="zh-CN" sz="2400" dirty="0" smtClean="0"/>
              <a:t>,</a:t>
            </a:r>
            <a:r>
              <a:rPr lang="zh-CN" altLang="en-US" sz="2400" dirty="0" smtClean="0"/>
              <a:t>美国科学家利用核移植技术和细胞融合方法获得了克隆小鼠。</a:t>
            </a:r>
          </a:p>
        </p:txBody>
      </p:sp>
      <p:sp>
        <p:nvSpPr>
          <p:cNvPr id="10" name="矩形 9"/>
          <p:cNvSpPr/>
          <p:nvPr/>
        </p:nvSpPr>
        <p:spPr>
          <a:xfrm>
            <a:off x="1142976" y="3246310"/>
            <a:ext cx="6643734" cy="1754326"/>
          </a:xfrm>
          <a:prstGeom prst="rect">
            <a:avLst/>
          </a:prstGeom>
        </p:spPr>
        <p:txBody>
          <a:bodyPr wrap="square">
            <a:spAutoFit/>
          </a:bodyPr>
          <a:lstStyle/>
          <a:p>
            <a:pPr indent="457200">
              <a:lnSpc>
                <a:spcPct val="150000"/>
              </a:lnSpc>
            </a:pPr>
            <a:r>
              <a:rPr lang="en-US" altLang="zh-CN" sz="2400" dirty="0" smtClean="0"/>
              <a:t>1986 </a:t>
            </a:r>
            <a:r>
              <a:rPr lang="zh-CN" altLang="en-US" sz="2400" dirty="0" smtClean="0"/>
              <a:t>年</a:t>
            </a:r>
            <a:r>
              <a:rPr lang="en-US" altLang="zh-CN" sz="2400" dirty="0" smtClean="0"/>
              <a:t>,</a:t>
            </a:r>
            <a:r>
              <a:rPr lang="zh-CN" altLang="en-US" sz="2400" dirty="0" smtClean="0"/>
              <a:t>英国的</a:t>
            </a:r>
            <a:r>
              <a:rPr lang="en-US" altLang="zh-CN" sz="2400" dirty="0" err="1" smtClean="0"/>
              <a:t>Willadsen</a:t>
            </a:r>
            <a:r>
              <a:rPr lang="en-US" altLang="zh-CN" sz="2400" dirty="0" smtClean="0"/>
              <a:t> </a:t>
            </a:r>
            <a:r>
              <a:rPr lang="zh-CN" altLang="en-US" sz="2400" dirty="0" smtClean="0"/>
              <a:t>用绵羊的</a:t>
            </a:r>
            <a:r>
              <a:rPr lang="en-US" altLang="zh-CN" sz="2400" dirty="0" smtClean="0"/>
              <a:t>8 —16 </a:t>
            </a:r>
            <a:r>
              <a:rPr lang="zh-CN" altLang="en-US" sz="2400" dirty="0" smtClean="0"/>
              <a:t>细胞阶段的胚胎细胞作为供体进行核移植</a:t>
            </a:r>
            <a:r>
              <a:rPr lang="en-US" altLang="zh-CN" sz="2400" dirty="0" smtClean="0"/>
              <a:t>,</a:t>
            </a:r>
            <a:r>
              <a:rPr lang="zh-CN" altLang="en-US" sz="2400" dirty="0" smtClean="0"/>
              <a:t>首次应用电融合的方法克隆出一只小羊。</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p:cNvGrpSpPr/>
          <p:nvPr/>
        </p:nvGrpSpPr>
        <p:grpSpPr>
          <a:xfrm>
            <a:off x="7643834" y="357166"/>
            <a:ext cx="1264221" cy="1271587"/>
            <a:chOff x="7286644" y="-500090"/>
            <a:chExt cx="1264221" cy="1271587"/>
          </a:xfrm>
        </p:grpSpPr>
        <p:sp>
          <p:nvSpPr>
            <p:cNvPr id="6"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8" name="矩形 7"/>
          <p:cNvSpPr/>
          <p:nvPr/>
        </p:nvSpPr>
        <p:spPr>
          <a:xfrm>
            <a:off x="714348" y="814312"/>
            <a:ext cx="2643206" cy="400110"/>
          </a:xfrm>
          <a:prstGeom prst="rect">
            <a:avLst/>
          </a:prstGeom>
        </p:spPr>
        <p:txBody>
          <a:bodyPr wrap="square">
            <a:spAutoFit/>
          </a:bodyPr>
          <a:lstStyle/>
          <a:p>
            <a:pPr algn="ctr"/>
            <a:r>
              <a:rPr lang="zh-CN" altLang="en-US" sz="2000" b="1" dirty="0" smtClean="0"/>
              <a:t>胚胎细胞克隆阶段</a:t>
            </a:r>
            <a:endParaRPr lang="zh-CN" altLang="en-US" sz="2000" dirty="0"/>
          </a:p>
        </p:txBody>
      </p:sp>
      <p:sp>
        <p:nvSpPr>
          <p:cNvPr id="9" name="矩形 8"/>
          <p:cNvSpPr/>
          <p:nvPr/>
        </p:nvSpPr>
        <p:spPr>
          <a:xfrm>
            <a:off x="1214414" y="1942919"/>
            <a:ext cx="6500842" cy="1200329"/>
          </a:xfrm>
          <a:prstGeom prst="rect">
            <a:avLst/>
          </a:prstGeom>
        </p:spPr>
        <p:txBody>
          <a:bodyPr wrap="square">
            <a:spAutoFit/>
          </a:bodyPr>
          <a:lstStyle/>
          <a:p>
            <a:pPr indent="457200">
              <a:lnSpc>
                <a:spcPct val="150000"/>
              </a:lnSpc>
            </a:pPr>
            <a:r>
              <a:rPr lang="zh-CN" altLang="en-US" sz="2400" dirty="0" smtClean="0"/>
              <a:t>此后</a:t>
            </a:r>
            <a:r>
              <a:rPr lang="en-US" altLang="zh-CN" sz="2400" dirty="0" smtClean="0"/>
              <a:t>,</a:t>
            </a:r>
            <a:r>
              <a:rPr lang="zh-CN" altLang="en-US" sz="2400" dirty="0" smtClean="0"/>
              <a:t>科学家们又相继克隆出小鼠、绵羊、牛、兔、猪和猴等。</a:t>
            </a:r>
          </a:p>
        </p:txBody>
      </p:sp>
      <p:sp>
        <p:nvSpPr>
          <p:cNvPr id="10" name="矩形 9"/>
          <p:cNvSpPr/>
          <p:nvPr/>
        </p:nvSpPr>
        <p:spPr>
          <a:xfrm>
            <a:off x="1214414" y="3500438"/>
            <a:ext cx="6357982" cy="1200329"/>
          </a:xfrm>
          <a:prstGeom prst="rect">
            <a:avLst/>
          </a:prstGeom>
        </p:spPr>
        <p:txBody>
          <a:bodyPr wrap="square">
            <a:spAutoFit/>
          </a:bodyPr>
          <a:lstStyle/>
          <a:p>
            <a:pPr indent="457200">
              <a:lnSpc>
                <a:spcPct val="150000"/>
              </a:lnSpc>
            </a:pPr>
            <a:r>
              <a:rPr lang="zh-CN" altLang="en-US" sz="2400" dirty="0" smtClean="0"/>
              <a:t>我国科学家也在</a:t>
            </a:r>
            <a:r>
              <a:rPr lang="en-US" altLang="zh-CN" sz="2400" dirty="0" smtClean="0"/>
              <a:t>20 </a:t>
            </a:r>
            <a:r>
              <a:rPr lang="zh-CN" altLang="en-US" sz="2400" dirty="0" smtClean="0"/>
              <a:t>世纪</a:t>
            </a:r>
            <a:r>
              <a:rPr lang="en-US" altLang="zh-CN" sz="2400" dirty="0" smtClean="0"/>
              <a:t>90 </a:t>
            </a:r>
            <a:r>
              <a:rPr lang="zh-CN" altLang="en-US" sz="2400" dirty="0" smtClean="0"/>
              <a:t>年代成功开展了胚胎细胞克隆兔、山羊、小鼠、牛和猪等研究。</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876" y="2152715"/>
            <a:ext cx="642910" cy="2062103"/>
          </a:xfrm>
          <a:prstGeom prst="rect">
            <a:avLst/>
          </a:prstGeom>
          <a:noFill/>
        </p:spPr>
        <p:txBody>
          <a:bodyPr wrap="square" lIns="91440" tIns="45720" rIns="91440" bIns="45720">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克隆</a:t>
            </a:r>
            <a:endParaRPr lang="en-US" altLang="zh-CN"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r>
              <a:rPr lang="zh-CN" altLang="en-US" sz="3200" b="1" dirty="0" smtClean="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rPr>
              <a:t>技术</a:t>
            </a:r>
            <a:endParaRPr lang="zh-CN" altLang="en-US" sz="3200" b="1" cap="none" spc="0" dirty="0">
              <a:ln/>
              <a:solidFill>
                <a:srgbClr val="0070C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4" name="弧形 3"/>
          <p:cNvSpPr/>
          <p:nvPr/>
        </p:nvSpPr>
        <p:spPr>
          <a:xfrm flipH="1" flipV="1">
            <a:off x="7786710" y="-2000288"/>
            <a:ext cx="3429024" cy="3429024"/>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p:cNvGrpSpPr/>
          <p:nvPr/>
        </p:nvGrpSpPr>
        <p:grpSpPr>
          <a:xfrm>
            <a:off x="7643834" y="357166"/>
            <a:ext cx="1264221" cy="1271587"/>
            <a:chOff x="7286644" y="-500090"/>
            <a:chExt cx="1264221" cy="1271587"/>
          </a:xfrm>
        </p:grpSpPr>
        <p:sp>
          <p:nvSpPr>
            <p:cNvPr id="6" name="Oval 155"/>
            <p:cNvSpPr>
              <a:spLocks noChangeArrowheads="1"/>
            </p:cNvSpPr>
            <p:nvPr/>
          </p:nvSpPr>
          <p:spPr bwMode="gray">
            <a:xfrm>
              <a:off x="7286644" y="-500090"/>
              <a:ext cx="1264221" cy="1271587"/>
            </a:xfrm>
            <a:prstGeom prst="ellipse">
              <a:avLst/>
            </a:prstGeom>
            <a:gradFill rotWithShape="1">
              <a:gsLst>
                <a:gs pos="0">
                  <a:srgbClr val="FFFFFF"/>
                </a:gs>
                <a:gs pos="100000">
                  <a:srgbClr val="8EA8A4"/>
                </a:gs>
              </a:gsLst>
              <a:path path="shape">
                <a:fillToRect l="50000" t="50000" r="50000" b="50000"/>
              </a:path>
            </a:gradFill>
            <a:ln w="9525">
              <a:noFill/>
              <a:round/>
              <a:headEnd/>
              <a:tailEnd/>
            </a:ln>
          </p:spPr>
          <p:txBody>
            <a:bodyPr wrap="none" anchor="ctr"/>
            <a:lstStyle/>
            <a:p>
              <a:pPr algn="ctr"/>
              <a:endParaRPr lang="zh-CN" altLang="en-US" b="1">
                <a:solidFill>
                  <a:srgbClr val="333333"/>
                </a:solidFill>
              </a:endParaRPr>
            </a:p>
          </p:txBody>
        </p:sp>
        <p:sp>
          <p:nvSpPr>
            <p:cNvPr id="7" name="Text Box 156"/>
            <p:cNvSpPr txBox="1">
              <a:spLocks noChangeArrowheads="1"/>
            </p:cNvSpPr>
            <p:nvPr/>
          </p:nvSpPr>
          <p:spPr bwMode="gray">
            <a:xfrm>
              <a:off x="7500958" y="-142900"/>
              <a:ext cx="803425" cy="461665"/>
            </a:xfrm>
            <a:prstGeom prst="rect">
              <a:avLst/>
            </a:prstGeom>
            <a:noFill/>
            <a:ln w="9525">
              <a:noFill/>
              <a:miter lim="800000"/>
              <a:headEnd/>
              <a:tailEnd/>
            </a:ln>
          </p:spPr>
          <p:txBody>
            <a:bodyPr wrap="none">
              <a:spAutoFit/>
            </a:bodyPr>
            <a:lstStyle/>
            <a:p>
              <a:pPr algn="ctr" eaLnBrk="0" hangingPunct="0">
                <a:defRPr/>
              </a:pPr>
              <a:r>
                <a:rPr lang="zh-CN"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rPr>
                <a:t>发展</a:t>
              </a:r>
              <a:endParaRPr lang="zh-CN"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Verdana" pitchFamily="34" charset="0"/>
                <a:ea typeface="黑体" pitchFamily="2" charset="-122"/>
              </a:endParaRPr>
            </a:p>
          </p:txBody>
        </p:sp>
      </p:grpSp>
      <p:sp>
        <p:nvSpPr>
          <p:cNvPr id="8" name="矩形 7"/>
          <p:cNvSpPr/>
          <p:nvPr/>
        </p:nvSpPr>
        <p:spPr>
          <a:xfrm>
            <a:off x="714348" y="814312"/>
            <a:ext cx="2643206" cy="400110"/>
          </a:xfrm>
          <a:prstGeom prst="rect">
            <a:avLst/>
          </a:prstGeom>
        </p:spPr>
        <p:txBody>
          <a:bodyPr wrap="square">
            <a:spAutoFit/>
          </a:bodyPr>
          <a:lstStyle/>
          <a:p>
            <a:pPr algn="ctr"/>
            <a:r>
              <a:rPr lang="zh-CN" altLang="en-US" sz="2000" b="1" dirty="0" smtClean="0">
                <a:solidFill>
                  <a:srgbClr val="0070C0"/>
                </a:solidFill>
              </a:rPr>
              <a:t>同种体细胞克隆阶段</a:t>
            </a:r>
            <a:endParaRPr lang="zh-CN" altLang="en-US" sz="2000" dirty="0">
              <a:solidFill>
                <a:srgbClr val="0070C0"/>
              </a:solidFill>
            </a:endParaRPr>
          </a:p>
        </p:txBody>
      </p:sp>
      <p:sp>
        <p:nvSpPr>
          <p:cNvPr id="9" name="矩形 8"/>
          <p:cNvSpPr/>
          <p:nvPr/>
        </p:nvSpPr>
        <p:spPr>
          <a:xfrm>
            <a:off x="1214414" y="1714488"/>
            <a:ext cx="6215106" cy="2308324"/>
          </a:xfrm>
          <a:prstGeom prst="rect">
            <a:avLst/>
          </a:prstGeom>
        </p:spPr>
        <p:txBody>
          <a:bodyPr wrap="square">
            <a:spAutoFit/>
          </a:bodyPr>
          <a:lstStyle/>
          <a:p>
            <a:pPr indent="457200">
              <a:lnSpc>
                <a:spcPct val="150000"/>
              </a:lnSpc>
            </a:pPr>
            <a:r>
              <a:rPr lang="en-US" altLang="zh-CN" sz="2400" dirty="0" smtClean="0"/>
              <a:t>1997 </a:t>
            </a:r>
            <a:r>
              <a:rPr lang="zh-CN" altLang="en-US" sz="2400" dirty="0" smtClean="0"/>
              <a:t>年</a:t>
            </a:r>
            <a:r>
              <a:rPr lang="en-US" altLang="zh-CN" sz="2400" dirty="0" smtClean="0"/>
              <a:t>2 </a:t>
            </a:r>
            <a:r>
              <a:rPr lang="zh-CN" altLang="en-US" sz="2400" dirty="0" smtClean="0"/>
              <a:t>月</a:t>
            </a:r>
            <a:r>
              <a:rPr lang="en-US" altLang="zh-CN" sz="2400" dirty="0" smtClean="0"/>
              <a:t>,</a:t>
            </a:r>
            <a:r>
              <a:rPr lang="zh-CN" altLang="en-US" sz="2400" dirty="0" smtClean="0"/>
              <a:t>英国罗斯林研究所</a:t>
            </a:r>
            <a:r>
              <a:rPr lang="en-US" altLang="zh-CN" sz="2400" dirty="0" err="1" smtClean="0"/>
              <a:t>Wilmut</a:t>
            </a:r>
            <a:r>
              <a:rPr lang="en-US" altLang="zh-CN" sz="2400" dirty="0" smtClean="0"/>
              <a:t> </a:t>
            </a:r>
            <a:r>
              <a:rPr lang="zh-CN" altLang="en-US" sz="2400" dirty="0" smtClean="0"/>
              <a:t>等人宣布</a:t>
            </a:r>
            <a:r>
              <a:rPr lang="en-US" altLang="zh-CN" sz="2400" dirty="0" smtClean="0"/>
              <a:t>,</a:t>
            </a:r>
            <a:r>
              <a:rPr lang="zh-CN" altLang="en-US" sz="2400" dirty="0" smtClean="0"/>
              <a:t>他们用</a:t>
            </a:r>
            <a:r>
              <a:rPr lang="en-US" altLang="zh-CN" sz="2400" dirty="0" smtClean="0"/>
              <a:t>6 </a:t>
            </a:r>
            <a:r>
              <a:rPr lang="zh-CN" altLang="en-US" sz="2400" dirty="0" smtClean="0"/>
              <a:t>岁成年羊的高度分化的乳腺细胞进行了核移植</a:t>
            </a:r>
            <a:r>
              <a:rPr lang="en-US" altLang="zh-CN" sz="2400" dirty="0" smtClean="0"/>
              <a:t>,</a:t>
            </a:r>
            <a:r>
              <a:rPr lang="zh-CN" altLang="en-US" sz="2400" dirty="0" smtClean="0"/>
              <a:t>成功地获得了克隆羊“多莉”</a:t>
            </a:r>
          </a:p>
        </p:txBody>
      </p:sp>
      <p:grpSp>
        <p:nvGrpSpPr>
          <p:cNvPr id="12" name="组合 11"/>
          <p:cNvGrpSpPr/>
          <p:nvPr/>
        </p:nvGrpSpPr>
        <p:grpSpPr>
          <a:xfrm>
            <a:off x="3286116" y="3857628"/>
            <a:ext cx="1877799" cy="2512472"/>
            <a:chOff x="3286116" y="3857628"/>
            <a:chExt cx="1877799" cy="2512472"/>
          </a:xfrm>
        </p:grpSpPr>
        <p:pic>
          <p:nvPicPr>
            <p:cNvPr id="10" name="Picture 2" descr="C:\Users\mazhong\Desktop\克隆技术\d833c895d143ad4bd4eb94b282025aafa50f06fe.jpg"/>
            <p:cNvPicPr>
              <a:picLocks noChangeAspect="1" noChangeArrowheads="1"/>
            </p:cNvPicPr>
            <p:nvPr/>
          </p:nvPicPr>
          <p:blipFill>
            <a:blip r:embed="rId2"/>
            <a:srcRect/>
            <a:stretch>
              <a:fillRect/>
            </a:stretch>
          </p:blipFill>
          <p:spPr bwMode="auto">
            <a:xfrm>
              <a:off x="3286116" y="3857628"/>
              <a:ext cx="1877799" cy="2190764"/>
            </a:xfrm>
            <a:prstGeom prst="rect">
              <a:avLst/>
            </a:prstGeom>
            <a:ln>
              <a:noFill/>
            </a:ln>
            <a:effectLst>
              <a:softEdge rad="112500"/>
            </a:effectLst>
          </p:spPr>
        </p:pic>
        <p:sp>
          <p:nvSpPr>
            <p:cNvPr id="11" name="矩形 10"/>
            <p:cNvSpPr/>
            <p:nvPr/>
          </p:nvSpPr>
          <p:spPr>
            <a:xfrm>
              <a:off x="3929058" y="6000768"/>
              <a:ext cx="646331" cy="369332"/>
            </a:xfrm>
            <a:prstGeom prst="rect">
              <a:avLst/>
            </a:prstGeom>
          </p:spPr>
          <p:txBody>
            <a:bodyPr wrap="none">
              <a:spAutoFit/>
            </a:bodyPr>
            <a:lstStyle/>
            <a:p>
              <a:r>
                <a:rPr lang="zh-CN" altLang="en-US" b="1" dirty="0" smtClean="0">
                  <a:latin typeface="仿宋" pitchFamily="49" charset="-122"/>
                  <a:ea typeface="仿宋" pitchFamily="49" charset="-122"/>
                </a:rPr>
                <a:t>多莉</a:t>
              </a:r>
              <a:endParaRPr lang="zh-CN" altLang="en-US" b="1" dirty="0">
                <a:latin typeface="仿宋" pitchFamily="49" charset="-122"/>
                <a:ea typeface="仿宋" pitchFamily="49" charset="-122"/>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2977</Words>
  <PresentationFormat>全屏显示(4:3)</PresentationFormat>
  <Paragraphs>295</Paragraphs>
  <Slides>46</Slides>
  <Notes>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mazhong</dc:creator>
  <cp:lastModifiedBy>mazhong</cp:lastModifiedBy>
  <cp:revision>24</cp:revision>
  <dcterms:created xsi:type="dcterms:W3CDTF">2012-12-12T11:43:49Z</dcterms:created>
  <dcterms:modified xsi:type="dcterms:W3CDTF">2012-12-16T16:15:44Z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425076</vt:lpwstr>
  </property>
  <property fmtid="{D5CDD505-2E9C-101B-9397-08002B2CF9AE}" name="NXPowerLiteVersion" pid="3">
    <vt:lpwstr>D4.1.2</vt:lpwstr>
  </property>
</Properties>
</file>