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Default ContentType="application/vnd.openxmlformats-officedocument.vmlDrawing" Extension="vml"/>
  <Override ContentType="application/vnd.openxmlformats-officedocument.presentationml.notesSlide+xml" PartName="/ppt/notesSlides/notes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Default ContentType="application/vnd.openxmlformats-officedocument.oleObject" Extension="bin"/>
  <Override ContentType="application/vnd.openxmlformats-officedocument.presentationml.notesSlide+xml" PartName="/ppt/notesSlides/notesSlide3.xml"/>
  <Default ContentType="image/png" Extension="pn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60" r:id="rId5"/>
    <p:sldId id="259" r:id="rId6"/>
    <p:sldId id="262" r:id="rId7"/>
    <p:sldId id="263" r:id="rId8"/>
    <p:sldId id="264" r:id="rId9"/>
    <p:sldId id="265" r:id="rId10"/>
    <p:sldId id="261" r:id="rId11"/>
    <p:sldId id="275" r:id="rId12"/>
    <p:sldId id="274" r:id="rId13"/>
    <p:sldId id="270" r:id="rId14"/>
    <p:sldId id="276" r:id="rId15"/>
    <p:sldId id="277" r:id="rId16"/>
    <p:sldId id="267" r:id="rId17"/>
    <p:sldId id="268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C2C2C2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3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C4F9F2-6D3D-4981-AA9C-BCC8BCC62F23}" type="datetimeFigureOut">
              <a:rPr lang="zh-CN" altLang="en-US" smtClean="0"/>
              <a:pPr/>
              <a:t>2012/11/22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484834-9BED-42DC-82EF-A2BEB8AFAD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松果体，褪黑激素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484834-9BED-42DC-82EF-A2BEB8AFAD2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去甲肾上腺素是交感神经的末端作为化学传递物质，具有很强的血管收缩作用，使全身小动脉与小静脉都收缩（但冠状血管扩张），外周阻力增高，血压上升。是血管收缩和正性肌力药。 肾上腺素能使心肌收缩力加强、兴奋性增高，传导加速，心输出量增多。对全身各部分血管的作用，不仅有作用强弱的不同，而且还有收缩或舒张的不同。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484834-9BED-42DC-82EF-A2BEB8AFAD2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1200" b="1" dirty="0" smtClean="0">
                <a:solidFill>
                  <a:srgbClr val="0000FF"/>
                </a:solidFill>
                <a:latin typeface="Times New Roman" pitchFamily="18" charset="0"/>
              </a:rPr>
              <a:t>呆小症：智力低下，身材矮小，生殖器官发育不全等病症。</a:t>
            </a:r>
            <a:endParaRPr kumimoji="1" lang="en-US" altLang="zh-CN" sz="12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b="1" dirty="0" smtClean="0">
                <a:solidFill>
                  <a:srgbClr val="0000FF"/>
                </a:solidFill>
                <a:latin typeface="Times New Roman" pitchFamily="18" charset="0"/>
              </a:rPr>
              <a:t>甲亢（突眼症）：体内物质分解过快，身体消瘦，并表现出心跳加快，呼吸急促，易激动等现象。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484834-9BED-42DC-82EF-A2BEB8AFAD2C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加速合成肝糖原</a:t>
            </a:r>
            <a:endParaRPr lang="en-US" altLang="zh-CN" dirty="0" smtClean="0"/>
          </a:p>
          <a:p>
            <a:r>
              <a:rPr lang="zh-CN" altLang="en-US" dirty="0" smtClean="0"/>
              <a:t>减少脂肪转化为糖类</a:t>
            </a:r>
            <a:endParaRPr lang="en-US" altLang="zh-CN" dirty="0" smtClean="0"/>
          </a:p>
          <a:p>
            <a:r>
              <a:rPr lang="zh-CN" altLang="en-US" dirty="0" smtClean="0"/>
              <a:t>加速糖类的分解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484834-9BED-42DC-82EF-A2BEB8AFAD2C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如果将公鸡的睾丸摘除，公鸡就不再啼鸣，鸡冠萎缩，求偶行为消失。如果将睾丸重新植入被阉割公鸡的体内，公鸡的特征和行为就可以得到恢复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484834-9BED-42DC-82EF-A2BEB8AFAD2C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1200" b="1" dirty="0" smtClean="0">
                <a:solidFill>
                  <a:srgbClr val="0000CC"/>
                </a:solidFill>
              </a:rPr>
              <a:t>幼年时生长激素过多，巨人症</a:t>
            </a:r>
            <a:endParaRPr kumimoji="1" lang="en-US" altLang="zh-CN" sz="1200" b="1" dirty="0" smtClean="0">
              <a:solidFill>
                <a:srgbClr val="0000CC"/>
              </a:solidFill>
            </a:endParaRPr>
          </a:p>
          <a:p>
            <a:r>
              <a:rPr kumimoji="1" lang="zh-CN" altLang="en-US" sz="1200" b="1" dirty="0" smtClean="0">
                <a:solidFill>
                  <a:srgbClr val="0000CC"/>
                </a:solidFill>
              </a:rPr>
              <a:t>成年时生长激素过多，肢端肥大症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484834-9BED-42DC-82EF-A2BEB8AFAD2C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D7037-FA3C-42E5-AB8A-ED30022755C6}" type="datetimeFigureOut">
              <a:rPr lang="zh-CN" altLang="en-US" smtClean="0"/>
              <a:pPr/>
              <a:t>2012/11/22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F72E8-067D-48A9-8088-CEB194942E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D7037-FA3C-42E5-AB8A-ED30022755C6}" type="datetimeFigureOut">
              <a:rPr lang="zh-CN" altLang="en-US" smtClean="0"/>
              <a:pPr/>
              <a:t>2012/11/22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F72E8-067D-48A9-8088-CEB194942E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D7037-FA3C-42E5-AB8A-ED30022755C6}" type="datetimeFigureOut">
              <a:rPr lang="zh-CN" altLang="en-US" smtClean="0"/>
              <a:pPr/>
              <a:t>2012/11/22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F72E8-067D-48A9-8088-CEB194942E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D7037-FA3C-42E5-AB8A-ED30022755C6}" type="datetimeFigureOut">
              <a:rPr lang="zh-CN" altLang="en-US" smtClean="0"/>
              <a:pPr/>
              <a:t>2012/11/22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F72E8-067D-48A9-8088-CEB194942E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D7037-FA3C-42E5-AB8A-ED30022755C6}" type="datetimeFigureOut">
              <a:rPr lang="zh-CN" altLang="en-US" smtClean="0"/>
              <a:pPr/>
              <a:t>2012/11/22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F72E8-067D-48A9-8088-CEB194942E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D7037-FA3C-42E5-AB8A-ED30022755C6}" type="datetimeFigureOut">
              <a:rPr lang="zh-CN" altLang="en-US" smtClean="0"/>
              <a:pPr/>
              <a:t>2012/11/22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F72E8-067D-48A9-8088-CEB194942E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D7037-FA3C-42E5-AB8A-ED30022755C6}" type="datetimeFigureOut">
              <a:rPr lang="zh-CN" altLang="en-US" smtClean="0"/>
              <a:pPr/>
              <a:t>2012/11/22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F72E8-067D-48A9-8088-CEB194942E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D7037-FA3C-42E5-AB8A-ED30022755C6}" type="datetimeFigureOut">
              <a:rPr lang="zh-CN" altLang="en-US" smtClean="0"/>
              <a:pPr/>
              <a:t>2012/11/22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F72E8-067D-48A9-8088-CEB194942E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D7037-FA3C-42E5-AB8A-ED30022755C6}" type="datetimeFigureOut">
              <a:rPr lang="zh-CN" altLang="en-US" smtClean="0"/>
              <a:pPr/>
              <a:t>2012/11/22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F72E8-067D-48A9-8088-CEB194942E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D7037-FA3C-42E5-AB8A-ED30022755C6}" type="datetimeFigureOut">
              <a:rPr lang="zh-CN" altLang="en-US" smtClean="0"/>
              <a:pPr/>
              <a:t>2012/11/22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F72E8-067D-48A9-8088-CEB194942E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D7037-FA3C-42E5-AB8A-ED30022755C6}" type="datetimeFigureOut">
              <a:rPr lang="zh-CN" altLang="en-US" smtClean="0"/>
              <a:pPr/>
              <a:t>2012/11/22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F72E8-067D-48A9-8088-CEB194942E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D7037-FA3C-42E5-AB8A-ED30022755C6}" type="datetimeFigureOut">
              <a:rPr lang="zh-CN" altLang="en-US" smtClean="0"/>
              <a:pPr/>
              <a:t>2012/11/22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F72E8-067D-48A9-8088-CEB194942E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notesSlides/notesSlide6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3" Target="../media/image9.wmf" Type="http://schemas.openxmlformats.org/officeDocument/2006/relationships/image"/><Relationship Id="rId2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10.wmf" Type="http://schemas.openxmlformats.org/officeDocument/2006/relationships/image"/><Relationship Id="rId2" Target="../slideLayouts/slideLayout2.xml" Type="http://schemas.openxmlformats.org/officeDocument/2006/relationships/slideLayout"/><Relationship Id="rId4" Target="../media/image11.wmf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notesSlides/notesSlide3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http://pic1a.nipic.com/2008-11-19/2008111982348738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556792"/>
            <a:ext cx="7483131" cy="498388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63688" y="476672"/>
            <a:ext cx="6480720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青春期为什么会长“痘痘”？</a:t>
            </a:r>
            <a:endParaRPr lang="zh-CN" altLang="en-US" sz="4000" dirty="0"/>
          </a:p>
        </p:txBody>
      </p:sp>
      <p:pic>
        <p:nvPicPr>
          <p:cNvPr id="48130" name="Picture 2" descr="http://gif.92czx.com/g/%E8%A1%A8%E6%83%85/%E5%A5%87%E7%AB%A5%E6%A2%A6%E4%B9%90/%E7%96%91%E9%97%AE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0648"/>
            <a:ext cx="1333500" cy="1047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 descr="http://t2.baidu.com/it/u=4009693388,51721391&amp;fm=0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1552" y="0"/>
            <a:ext cx="4032448" cy="406146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652120" y="3501008"/>
            <a:ext cx="288032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499992" y="0"/>
            <a:ext cx="151216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16416" y="0"/>
            <a:ext cx="5760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6300192" y="3212976"/>
            <a:ext cx="432048" cy="719992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812360" y="2780928"/>
            <a:ext cx="504056" cy="936104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508104" y="4005064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胰岛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细胞</a:t>
            </a:r>
            <a:endParaRPr lang="zh-CN" alt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7452320" y="3861048"/>
            <a:ext cx="1691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胰岛</a:t>
            </a:r>
            <a:r>
              <a:rPr lang="en-US" altLang="zh-CN" sz="2400" dirty="0" smtClean="0"/>
              <a:t>B</a:t>
            </a:r>
            <a:r>
              <a:rPr lang="zh-CN" altLang="en-US" sz="2400" dirty="0" smtClean="0"/>
              <a:t>细胞</a:t>
            </a:r>
            <a:endParaRPr lang="zh-CN" altLang="en-US" sz="2400" dirty="0"/>
          </a:p>
        </p:txBody>
      </p:sp>
      <p:sp>
        <p:nvSpPr>
          <p:cNvPr id="17" name="椭圆 16"/>
          <p:cNvSpPr/>
          <p:nvPr/>
        </p:nvSpPr>
        <p:spPr>
          <a:xfrm>
            <a:off x="5436096" y="260648"/>
            <a:ext cx="504056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100392" y="0"/>
            <a:ext cx="648072" cy="47667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39552" y="332656"/>
            <a:ext cx="108012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胰岛</a:t>
            </a:r>
            <a:endParaRPr lang="zh-CN" alt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611560" y="1268760"/>
            <a:ext cx="3240360" cy="1384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胰岛</a:t>
            </a:r>
            <a:r>
              <a:rPr lang="en-US" altLang="zh-CN" sz="2800" dirty="0" smtClean="0"/>
              <a:t>B</a:t>
            </a:r>
            <a:r>
              <a:rPr lang="zh-CN" altLang="en-US" sz="2800" dirty="0" smtClean="0"/>
              <a:t>细胞：</a:t>
            </a:r>
            <a:endParaRPr lang="en-US" altLang="zh-CN" sz="2800" dirty="0" smtClean="0"/>
          </a:p>
          <a:p>
            <a:r>
              <a:rPr lang="zh-CN" altLang="en-US" sz="2800" dirty="0" smtClean="0"/>
              <a:t>胰岛素</a:t>
            </a:r>
            <a:endParaRPr lang="en-US" altLang="zh-CN" sz="2800" dirty="0" smtClean="0"/>
          </a:p>
          <a:p>
            <a:r>
              <a:rPr lang="zh-CN" altLang="en-US" sz="2800" dirty="0" smtClean="0"/>
              <a:t>降低血糖浓度</a:t>
            </a:r>
            <a:endParaRPr lang="zh-CN" altLang="en-US" sz="28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0" y="3284984"/>
            <a:ext cx="5580112" cy="2952328"/>
            <a:chOff x="0" y="3284984"/>
            <a:chExt cx="5580112" cy="2952328"/>
          </a:xfrm>
        </p:grpSpPr>
        <p:pic>
          <p:nvPicPr>
            <p:cNvPr id="22" name="Picture 2" descr="http://images.cersp.com/acad2009/images/article/20090723/upload__2c3c226a_1229316675b__8000_00000155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3284984"/>
              <a:ext cx="5580112" cy="2376264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971600" y="4852317"/>
              <a:ext cx="100811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2800" dirty="0" smtClean="0"/>
            </a:p>
            <a:p>
              <a:endParaRPr lang="en-US" altLang="zh-CN" sz="2800" dirty="0" smtClean="0"/>
            </a:p>
            <a:p>
              <a:r>
                <a:rPr lang="zh-CN" altLang="en-US" sz="2800" dirty="0" smtClean="0"/>
                <a:t>进食</a:t>
              </a:r>
              <a:endParaRPr lang="zh-CN" altLang="en-US" sz="2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 descr="http://t2.baidu.com/it/u=4009693388,51721391&amp;fm=0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1552" y="0"/>
            <a:ext cx="4032448" cy="406146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652120" y="3501008"/>
            <a:ext cx="288032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499992" y="0"/>
            <a:ext cx="151216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16416" y="0"/>
            <a:ext cx="5760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6300192" y="3212976"/>
            <a:ext cx="432048" cy="719992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812360" y="2780928"/>
            <a:ext cx="504056" cy="936104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508104" y="4005064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胰岛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细胞</a:t>
            </a:r>
            <a:endParaRPr lang="zh-CN" alt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7452320" y="3861048"/>
            <a:ext cx="1691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胰岛</a:t>
            </a:r>
            <a:r>
              <a:rPr lang="en-US" altLang="zh-CN" sz="2400" dirty="0" smtClean="0"/>
              <a:t>B</a:t>
            </a:r>
            <a:r>
              <a:rPr lang="zh-CN" altLang="en-US" sz="2400" dirty="0" smtClean="0"/>
              <a:t>细胞</a:t>
            </a:r>
            <a:endParaRPr lang="zh-CN" altLang="en-US" sz="2400" dirty="0"/>
          </a:p>
        </p:txBody>
      </p:sp>
      <p:sp>
        <p:nvSpPr>
          <p:cNvPr id="17" name="椭圆 16"/>
          <p:cNvSpPr/>
          <p:nvPr/>
        </p:nvSpPr>
        <p:spPr>
          <a:xfrm>
            <a:off x="5436096" y="260648"/>
            <a:ext cx="504056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100392" y="0"/>
            <a:ext cx="648072" cy="47667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39552" y="332656"/>
            <a:ext cx="108012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胰岛</a:t>
            </a:r>
            <a:endParaRPr lang="zh-CN" altLang="en-US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467544" y="1268760"/>
            <a:ext cx="3168352" cy="1384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胰岛</a:t>
            </a:r>
            <a:r>
              <a:rPr lang="en-US" altLang="zh-CN" sz="2800" dirty="0" smtClean="0"/>
              <a:t>A</a:t>
            </a:r>
            <a:r>
              <a:rPr lang="zh-CN" altLang="en-US" sz="2800" dirty="0" smtClean="0"/>
              <a:t>细胞：</a:t>
            </a:r>
            <a:endParaRPr lang="en-US" altLang="zh-CN" sz="2800" dirty="0" smtClean="0"/>
          </a:p>
          <a:p>
            <a:r>
              <a:rPr lang="zh-CN" altLang="en-US" sz="2800" dirty="0" smtClean="0"/>
              <a:t>胰高血糖素</a:t>
            </a:r>
            <a:endParaRPr lang="en-US" altLang="zh-CN" sz="2800" dirty="0" smtClean="0"/>
          </a:p>
          <a:p>
            <a:r>
              <a:rPr lang="zh-CN" altLang="en-US" sz="2800" dirty="0" smtClean="0"/>
              <a:t>提高血糖浓度</a:t>
            </a:r>
            <a:endParaRPr lang="zh-CN" altLang="en-US" sz="2800" dirty="0"/>
          </a:p>
        </p:txBody>
      </p:sp>
      <p:grpSp>
        <p:nvGrpSpPr>
          <p:cNvPr id="22" name="组合 21"/>
          <p:cNvGrpSpPr/>
          <p:nvPr/>
        </p:nvGrpSpPr>
        <p:grpSpPr>
          <a:xfrm>
            <a:off x="0" y="3284984"/>
            <a:ext cx="5580112" cy="2952328"/>
            <a:chOff x="0" y="3284984"/>
            <a:chExt cx="5580112" cy="2952328"/>
          </a:xfrm>
        </p:grpSpPr>
        <p:pic>
          <p:nvPicPr>
            <p:cNvPr id="23" name="Picture 2" descr="http://images.cersp.com/acad2009/images/article/20090723/upload__2c3c226a_1229316675b__8000_00000155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3284984"/>
              <a:ext cx="5580112" cy="2376264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971600" y="4852317"/>
              <a:ext cx="100811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2800" dirty="0" smtClean="0"/>
            </a:p>
            <a:p>
              <a:endParaRPr lang="en-US" altLang="zh-CN" sz="2800" dirty="0" smtClean="0"/>
            </a:p>
            <a:p>
              <a:r>
                <a:rPr lang="zh-CN" altLang="en-US" sz="2800" dirty="0" smtClean="0"/>
                <a:t>进食</a:t>
              </a:r>
              <a:endParaRPr lang="zh-CN" altLang="en-US" sz="2800" dirty="0"/>
            </a:p>
          </p:txBody>
        </p:sp>
      </p:grpSp>
      <p:cxnSp>
        <p:nvCxnSpPr>
          <p:cNvPr id="26" name="直接箭头连接符 25"/>
          <p:cNvCxnSpPr/>
          <p:nvPr/>
        </p:nvCxnSpPr>
        <p:spPr>
          <a:xfrm flipH="1">
            <a:off x="3275856" y="4149080"/>
            <a:ext cx="360040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707904" y="386104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胰高血糖素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images.cersp.com/acad2009/images/article/20090723/upload__2c3c226a_1229316675b__8000_000001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5699050" cy="237626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43608" y="2636912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进食</a:t>
            </a:r>
            <a:endParaRPr lang="zh-CN" altLang="en-US" sz="2800" dirty="0"/>
          </a:p>
        </p:txBody>
      </p:sp>
      <p:pic>
        <p:nvPicPr>
          <p:cNvPr id="44034" name="Picture 2" descr="http://img.soufun.com/news/2012_01/17/house/1326793425366_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284984"/>
            <a:ext cx="4680520" cy="2162175"/>
          </a:xfrm>
          <a:prstGeom prst="rect">
            <a:avLst/>
          </a:prstGeom>
          <a:noFill/>
        </p:spPr>
      </p:pic>
      <p:cxnSp>
        <p:nvCxnSpPr>
          <p:cNvPr id="7" name="直接连接符 6"/>
          <p:cNvCxnSpPr/>
          <p:nvPr/>
        </p:nvCxnSpPr>
        <p:spPr>
          <a:xfrm>
            <a:off x="2123728" y="980728"/>
            <a:ext cx="0" cy="432048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123728" y="566124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2011</a:t>
            </a:r>
            <a:r>
              <a:rPr lang="zh-CN" altLang="en-US" dirty="0" smtClean="0"/>
              <a:t>年青岛市南区房价走势图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724128" y="404664"/>
            <a:ext cx="3203848" cy="230832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胰高血糖素与胰岛素都参与血糖调节，但作用</a:t>
            </a:r>
            <a:r>
              <a:rPr lang="zh-CN" altLang="en-US" sz="3600" dirty="0" smtClean="0">
                <a:solidFill>
                  <a:srgbClr val="FF0000"/>
                </a:solidFill>
              </a:rPr>
              <a:t>相互拮抗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5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899592" y="908720"/>
            <a:ext cx="1992313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636" name="Picture 4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899592" y="4149080"/>
            <a:ext cx="19494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637" name="Picture 5"/>
          <p:cNvPicPr>
            <a:picLocks noChangeArrowheads="1" noChangeAspect="1"/>
          </p:cNvPicPr>
          <p:nvPr/>
        </p:nvPicPr>
        <p:blipFill>
          <a:blip cstate="print" r:embed="rId5"/>
          <a:srcRect b="75"/>
          <a:stretch>
            <a:fillRect/>
          </a:stretch>
        </p:blipFill>
        <p:spPr bwMode="auto">
          <a:xfrm>
            <a:off x="6372200" y="4149080"/>
            <a:ext cx="18732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638" name="Picture 6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6084168" y="6309320"/>
            <a:ext cx="2743200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" name="组合 15"/>
          <p:cNvGrpSpPr/>
          <p:nvPr/>
        </p:nvGrpSpPr>
        <p:grpSpPr>
          <a:xfrm>
            <a:off x="3563888" y="4293096"/>
            <a:ext cx="2362200" cy="2364903"/>
            <a:chOff x="3563888" y="4293096"/>
            <a:chExt cx="2362200" cy="2364903"/>
          </a:xfrm>
        </p:grpSpPr>
        <p:pic>
          <p:nvPicPr>
            <p:cNvPr id="69639" name="Picture 7"/>
            <p:cNvPicPr>
              <a:picLocks noChangeArrowheads="1" noChangeAspect="1"/>
            </p:cNvPicPr>
            <p:nvPr/>
          </p:nvPicPr>
          <p:blipFill>
            <a:blip cstate="print" r:embed="rId7"/>
            <a:srcRect/>
            <a:stretch>
              <a:fillRect/>
            </a:stretch>
          </p:blipFill>
          <p:spPr bwMode="auto">
            <a:xfrm>
              <a:off x="3563888" y="6237312"/>
              <a:ext cx="1828800" cy="420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9640" name="Picture 8"/>
            <p:cNvPicPr>
              <a:picLocks noChangeArrowheads="1" noChangeAspect="1"/>
            </p:cNvPicPr>
            <p:nvPr/>
          </p:nvPicPr>
          <p:blipFill>
            <a:blip cstate="print" r:embed="rId8"/>
            <a:stretch>
              <a:fillRect/>
            </a:stretch>
          </p:blipFill>
          <p:spPr bwMode="auto">
            <a:xfrm>
              <a:off x="3563888" y="4293096"/>
              <a:ext cx="2362200" cy="182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5" name="组合 14"/>
          <p:cNvGrpSpPr/>
          <p:nvPr/>
        </p:nvGrpSpPr>
        <p:grpSpPr>
          <a:xfrm>
            <a:off x="3563888" y="908720"/>
            <a:ext cx="2696146" cy="2921918"/>
            <a:chOff x="3563888" y="908720"/>
            <a:chExt cx="2696146" cy="2921918"/>
          </a:xfrm>
        </p:grpSpPr>
        <p:pic>
          <p:nvPicPr>
            <p:cNvPr id="69641" name="Picture 9"/>
            <p:cNvPicPr>
              <a:picLocks noChangeArrowheads="1" noChangeAspect="1"/>
            </p:cNvPicPr>
            <p:nvPr/>
          </p:nvPicPr>
          <p:blipFill>
            <a:blip cstate="print" r:embed="rId9"/>
            <a:stretch>
              <a:fillRect/>
            </a:stretch>
          </p:blipFill>
          <p:spPr bwMode="auto">
            <a:xfrm>
              <a:off x="3563888" y="908720"/>
              <a:ext cx="2300288" cy="2386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9642" name="Picture 10"/>
            <p:cNvPicPr>
              <a:picLocks noChangeArrowheads="1" noChangeAspect="1"/>
            </p:cNvPicPr>
            <p:nvPr/>
          </p:nvPicPr>
          <p:blipFill>
            <a:blip cstate="print" r:embed="rId10"/>
            <a:srcRect/>
            <a:stretch>
              <a:fillRect/>
            </a:stretch>
          </p:blipFill>
          <p:spPr bwMode="auto">
            <a:xfrm>
              <a:off x="3635896" y="3429000"/>
              <a:ext cx="2624138" cy="401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9644" name="Rectangle 12"/>
          <p:cNvSpPr>
            <a:spLocks noChangeArrowheads="1"/>
          </p:cNvSpPr>
          <p:nvPr/>
        </p:nvSpPr>
        <p:spPr bwMode="auto">
          <a:xfrm>
            <a:off x="539552" y="404664"/>
            <a:ext cx="1524000" cy="51911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altLang="en-US" b="1" dirty="0" kumimoji="1" lang="zh-CN" sz="2800">
                <a:latin typeface="+mn-ea"/>
              </a:rPr>
              <a:t>生殖腺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732240" y="1052736"/>
            <a:ext cx="1992313" cy="2878579"/>
            <a:chOff x="6732240" y="1052736"/>
            <a:chExt cx="1992313" cy="2878579"/>
          </a:xfrm>
        </p:grpSpPr>
        <p:pic>
          <p:nvPicPr>
            <p:cNvPr id="12" name="Picture 3"/>
            <p:cNvPicPr>
              <a:picLocks noChangeArrowheads="1" noChangeAspect="1"/>
            </p:cNvPicPr>
            <p:nvPr/>
          </p:nvPicPr>
          <p:blipFill>
            <a:blip cstate="print" r:embed="rId3"/>
            <a:srcRect/>
            <a:stretch>
              <a:fillRect/>
            </a:stretch>
          </p:blipFill>
          <p:spPr bwMode="auto">
            <a:xfrm>
              <a:off x="6732240" y="1052736"/>
              <a:ext cx="1992313" cy="274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3" name="TextBox 12"/>
            <p:cNvSpPr txBox="1"/>
            <p:nvPr/>
          </p:nvSpPr>
          <p:spPr>
            <a:xfrm>
              <a:off x="6948264" y="3284984"/>
              <a:ext cx="1763688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rtlCol="0" wrap="square">
              <a:spAutoFit/>
            </a:bodyPr>
            <a:lstStyle/>
            <a:p>
              <a:r>
                <a:rPr altLang="zh-CN" b="1" dirty="0" lang="en-US" smtClean="0"/>
                <a:t>3.</a:t>
              </a:r>
              <a:r>
                <a:rPr altLang="en-US" b="1" dirty="0" lang="zh-CN" smtClean="0"/>
                <a:t>重新植入睾丸的公鸡</a:t>
              </a:r>
              <a:endParaRPr altLang="en-US" b="1" dirty="0" lang="zh-CN"/>
            </a:p>
          </p:txBody>
        </p:sp>
      </p:grp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7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2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7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22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3" nodeType="with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25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260648"/>
            <a:ext cx="144016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生殖腺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3429000"/>
            <a:ext cx="4896544" cy="175432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精巢</a:t>
            </a:r>
            <a:r>
              <a:rPr lang="zh-CN" altLang="en-US" sz="3600" dirty="0" smtClean="0"/>
              <a:t>主要分泌睾丸酮</a:t>
            </a:r>
            <a:endParaRPr lang="en-US" altLang="zh-CN" sz="3600" dirty="0" smtClean="0"/>
          </a:p>
          <a:p>
            <a:r>
              <a:rPr lang="zh-CN" altLang="en-US" sz="3600" dirty="0" smtClean="0">
                <a:solidFill>
                  <a:srgbClr val="FF0000"/>
                </a:solidFill>
              </a:rPr>
              <a:t>卵巢</a:t>
            </a:r>
            <a:r>
              <a:rPr lang="zh-CN" altLang="en-US" sz="3600" dirty="0" smtClean="0"/>
              <a:t>主要分泌雌激素和黄体酮</a:t>
            </a:r>
            <a:endParaRPr lang="zh-CN" alt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908720"/>
            <a:ext cx="8064896" cy="175432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性激素的主要作用：</a:t>
            </a:r>
            <a:endParaRPr lang="en-US" altLang="zh-CN" sz="3600" dirty="0" smtClean="0"/>
          </a:p>
          <a:p>
            <a:r>
              <a:rPr lang="zh-CN" altLang="en-US" sz="3600" dirty="0" smtClean="0"/>
              <a:t>维持生殖腺的正常生理活动，促进生殖细胞的生成和第二性征的发育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5" descr="112"/>
          <p:cNvPicPr>
            <a:picLocks noChangeAspect="1" noChangeArrowheads="1"/>
          </p:cNvPicPr>
          <p:nvPr/>
        </p:nvPicPr>
        <p:blipFill>
          <a:blip r:embed="rId2" cstate="print">
            <a:lum bright="-12000"/>
          </a:blip>
          <a:srcRect/>
          <a:stretch>
            <a:fillRect/>
          </a:stretch>
        </p:blipFill>
        <p:spPr bwMode="auto">
          <a:xfrm>
            <a:off x="2843808" y="3068960"/>
            <a:ext cx="4511862" cy="349852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5576" y="548680"/>
            <a:ext cx="1224136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垂体</a:t>
            </a:r>
            <a:endParaRPr lang="zh-CN" alt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7236296" y="3356992"/>
            <a:ext cx="1907704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间脑腹面</a:t>
            </a:r>
            <a:endParaRPr lang="en-US" altLang="zh-CN" sz="28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2627784" y="220486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促激素</a:t>
            </a:r>
            <a:endParaRPr lang="zh-CN" alt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555776" y="1196752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生长激素</a:t>
            </a:r>
            <a:endParaRPr lang="zh-CN" altLang="en-US" sz="2800" dirty="0"/>
          </a:p>
        </p:txBody>
      </p:sp>
      <p:sp>
        <p:nvSpPr>
          <p:cNvPr id="9" name="左大括号 8"/>
          <p:cNvSpPr/>
          <p:nvPr/>
        </p:nvSpPr>
        <p:spPr>
          <a:xfrm>
            <a:off x="2051720" y="1340768"/>
            <a:ext cx="432048" cy="1152128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0" y="1628800"/>
            <a:ext cx="2123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分泌的激素</a:t>
            </a:r>
            <a:endParaRPr lang="zh-CN" altLang="en-US" sz="2800" dirty="0"/>
          </a:p>
        </p:txBody>
      </p:sp>
      <p:sp>
        <p:nvSpPr>
          <p:cNvPr id="11" name="右箭头 10"/>
          <p:cNvSpPr/>
          <p:nvPr/>
        </p:nvSpPr>
        <p:spPr>
          <a:xfrm>
            <a:off x="4211960" y="1340768"/>
            <a:ext cx="72008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4211960" y="2420888"/>
            <a:ext cx="72008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5220072" y="1124744"/>
            <a:ext cx="295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调节人体的新陈代谢、生长和发育</a:t>
            </a:r>
            <a:endParaRPr lang="zh-CN" altLang="en-US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5292080" y="2204864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调节其他内分泌腺的活动</a:t>
            </a:r>
            <a:endParaRPr lang="zh-CN" altLang="en-US" sz="2000" dirty="0"/>
          </a:p>
        </p:txBody>
      </p:sp>
      <p:sp>
        <p:nvSpPr>
          <p:cNvPr id="16" name="矩形 15"/>
          <p:cNvSpPr/>
          <p:nvPr/>
        </p:nvSpPr>
        <p:spPr>
          <a:xfrm>
            <a:off x="3275856" y="3861048"/>
            <a:ext cx="576064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444208" y="4077072"/>
            <a:ext cx="288032" cy="1440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线形标注 1(无边框) 17"/>
          <p:cNvSpPr/>
          <p:nvPr/>
        </p:nvSpPr>
        <p:spPr>
          <a:xfrm>
            <a:off x="6372200" y="3933056"/>
            <a:ext cx="504056" cy="216024"/>
          </a:xfrm>
          <a:prstGeom prst="callout1">
            <a:avLst>
              <a:gd name="adj1" fmla="val 18750"/>
              <a:gd name="adj2" fmla="val -8333"/>
              <a:gd name="adj3" fmla="val -130268"/>
              <a:gd name="adj4" fmla="val 180424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13" grpId="0"/>
      <p:bldP spid="14" grpId="0"/>
      <p:bldP spid="18" grpId="0" animBg="1"/>
    </p:bld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381000" y="6096000"/>
            <a:ext cx="2514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altLang="en-US" b="1" kumimoji="1" lang="zh-CN" sz="4000">
                <a:solidFill>
                  <a:srgbClr val="FF0000"/>
                </a:solidFill>
                <a:ea charset="-122" pitchFamily="49" typeface="仿宋_GB2312"/>
              </a:rPr>
              <a:t>侏儒症</a:t>
            </a:r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3048000" y="6096000"/>
            <a:ext cx="2514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altLang="en-US" b="1" kumimoji="1" lang="zh-CN" sz="4000">
                <a:solidFill>
                  <a:srgbClr val="FF0000"/>
                </a:solidFill>
                <a:ea charset="-122" pitchFamily="49" typeface="仿宋_GB2312"/>
              </a:rPr>
              <a:t>巨人症</a:t>
            </a:r>
          </a:p>
        </p:txBody>
      </p:sp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6096000" y="6096000"/>
            <a:ext cx="3048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altLang="en-US" b="1" kumimoji="1" lang="zh-CN" sz="4000">
                <a:solidFill>
                  <a:srgbClr val="FF0000"/>
                </a:solidFill>
                <a:ea charset="-122" pitchFamily="49" typeface="仿宋_GB2312"/>
              </a:rPr>
              <a:t>肢端肥大症</a:t>
            </a:r>
          </a:p>
        </p:txBody>
      </p:sp>
    </p:spTree>
  </p:cSld>
  <p:clrMapOvr>
    <a:masterClrMapping/>
  </p:clrMapOvr>
  <p:transition/>
  <p:timing>
    <p:tnLst>
      <p:par>
        <p:cTn dur="indefinite" id="1" nodeType="tmRoot" restart="never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112"/>
          <p:cNvPicPr>
            <a:picLocks noChangeAspect="1" noChangeArrowheads="1"/>
          </p:cNvPicPr>
          <p:nvPr/>
        </p:nvPicPr>
        <p:blipFill>
          <a:blip r:embed="rId2" cstate="print">
            <a:lum bright="-12000"/>
          </a:blip>
          <a:srcRect/>
          <a:stretch>
            <a:fillRect/>
          </a:stretch>
        </p:blipFill>
        <p:spPr bwMode="auto">
          <a:xfrm>
            <a:off x="1187624" y="980728"/>
            <a:ext cx="7128792" cy="55277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3568" y="188640"/>
            <a:ext cx="1008112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垂体</a:t>
            </a:r>
            <a:endParaRPr lang="zh-CN" altLang="en-US" sz="2800" dirty="0"/>
          </a:p>
        </p:txBody>
      </p:sp>
      <p:sp>
        <p:nvSpPr>
          <p:cNvPr id="6" name="任意多边形 5"/>
          <p:cNvSpPr/>
          <p:nvPr/>
        </p:nvSpPr>
        <p:spPr>
          <a:xfrm>
            <a:off x="3763993" y="1222075"/>
            <a:ext cx="960407" cy="526212"/>
          </a:xfrm>
          <a:custGeom>
            <a:avLst/>
            <a:gdLst>
              <a:gd name="connsiteX0" fmla="*/ 135147 w 960407"/>
              <a:gd name="connsiteY0" fmla="*/ 106393 h 526212"/>
              <a:gd name="connsiteX1" fmla="*/ 825260 w 960407"/>
              <a:gd name="connsiteY1" fmla="*/ 54634 h 526212"/>
              <a:gd name="connsiteX2" fmla="*/ 842513 w 960407"/>
              <a:gd name="connsiteY2" fmla="*/ 434197 h 526212"/>
              <a:gd name="connsiteX3" fmla="*/ 117894 w 960407"/>
              <a:gd name="connsiteY3" fmla="*/ 468702 h 526212"/>
              <a:gd name="connsiteX4" fmla="*/ 135147 w 960407"/>
              <a:gd name="connsiteY4" fmla="*/ 106393 h 52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0407" h="526212">
                <a:moveTo>
                  <a:pt x="135147" y="106393"/>
                </a:moveTo>
                <a:cubicBezTo>
                  <a:pt x="253041" y="37382"/>
                  <a:pt x="707366" y="0"/>
                  <a:pt x="825260" y="54634"/>
                </a:cubicBezTo>
                <a:cubicBezTo>
                  <a:pt x="943154" y="109268"/>
                  <a:pt x="960407" y="365186"/>
                  <a:pt x="842513" y="434197"/>
                </a:cubicBezTo>
                <a:cubicBezTo>
                  <a:pt x="724619" y="503208"/>
                  <a:pt x="235788" y="526212"/>
                  <a:pt x="117894" y="468702"/>
                </a:cubicBezTo>
                <a:cubicBezTo>
                  <a:pt x="0" y="411193"/>
                  <a:pt x="17253" y="175404"/>
                  <a:pt x="135147" y="106393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688" y="2276872"/>
            <a:ext cx="1008112" cy="369332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2276872"/>
            <a:ext cx="1224136" cy="646331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垂体</a:t>
            </a:r>
            <a:endParaRPr lang="zh-CN" altLang="en-US" sz="3600" b="1" dirty="0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3851920" y="620688"/>
            <a:ext cx="576064" cy="6480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2483768" y="0"/>
            <a:ext cx="1440160" cy="72008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</a:rPr>
              <a:t>间脑的一部分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6153510" y="2096219"/>
            <a:ext cx="1495244" cy="977660"/>
          </a:xfrm>
          <a:custGeom>
            <a:avLst/>
            <a:gdLst>
              <a:gd name="connsiteX0" fmla="*/ 161026 w 1495244"/>
              <a:gd name="connsiteY0" fmla="*/ 129396 h 977660"/>
              <a:gd name="connsiteX1" fmla="*/ 1230701 w 1495244"/>
              <a:gd name="connsiteY1" fmla="*/ 112143 h 977660"/>
              <a:gd name="connsiteX2" fmla="*/ 1334218 w 1495244"/>
              <a:gd name="connsiteY2" fmla="*/ 802256 h 977660"/>
              <a:gd name="connsiteX3" fmla="*/ 264543 w 1495244"/>
              <a:gd name="connsiteY3" fmla="*/ 871268 h 977660"/>
              <a:gd name="connsiteX4" fmla="*/ 161026 w 1495244"/>
              <a:gd name="connsiteY4" fmla="*/ 129396 h 97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5244" h="977660">
                <a:moveTo>
                  <a:pt x="161026" y="129396"/>
                </a:moveTo>
                <a:cubicBezTo>
                  <a:pt x="322052" y="2875"/>
                  <a:pt x="1035169" y="0"/>
                  <a:pt x="1230701" y="112143"/>
                </a:cubicBezTo>
                <a:cubicBezTo>
                  <a:pt x="1426233" y="224286"/>
                  <a:pt x="1495244" y="675735"/>
                  <a:pt x="1334218" y="802256"/>
                </a:cubicBezTo>
                <a:cubicBezTo>
                  <a:pt x="1173192" y="928777"/>
                  <a:pt x="457200" y="977660"/>
                  <a:pt x="264543" y="871268"/>
                </a:cubicBezTo>
                <a:cubicBezTo>
                  <a:pt x="71887" y="764876"/>
                  <a:pt x="0" y="255917"/>
                  <a:pt x="161026" y="129396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6876256" y="1700808"/>
            <a:ext cx="648072" cy="43999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7524328" y="1268760"/>
            <a:ext cx="1080120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</a:rPr>
              <a:t>间脑腹面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580112" y="260648"/>
            <a:ext cx="2664296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促甲状腺激素释放激素</a:t>
            </a:r>
            <a:r>
              <a:rPr lang="zh-CN" altLang="en-US" dirty="0" smtClean="0"/>
              <a:t>激素</a:t>
            </a:r>
            <a:endParaRPr lang="zh-CN" altLang="en-US" dirty="0"/>
          </a:p>
        </p:txBody>
      </p:sp>
      <p:cxnSp>
        <p:nvCxnSpPr>
          <p:cNvPr id="21" name="直接箭头连接符 20"/>
          <p:cNvCxnSpPr>
            <a:stCxn id="19" idx="4"/>
          </p:cNvCxnSpPr>
          <p:nvPr/>
        </p:nvCxnSpPr>
        <p:spPr>
          <a:xfrm flipH="1">
            <a:off x="6516216" y="908720"/>
            <a:ext cx="396044" cy="1296144"/>
          </a:xfrm>
          <a:prstGeom prst="straightConnector1">
            <a:avLst/>
          </a:prstGeom>
          <a:ln w="5715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stCxn id="12" idx="3"/>
          </p:cNvCxnSpPr>
          <p:nvPr/>
        </p:nvCxnSpPr>
        <p:spPr>
          <a:xfrm flipH="1">
            <a:off x="5868144" y="2967487"/>
            <a:ext cx="549909" cy="1037577"/>
          </a:xfrm>
          <a:prstGeom prst="straightConnector1">
            <a:avLst/>
          </a:prstGeom>
          <a:ln w="5715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 flipV="1">
            <a:off x="4644008" y="764704"/>
            <a:ext cx="936104" cy="504056"/>
          </a:xfrm>
          <a:prstGeom prst="straightConnector1">
            <a:avLst/>
          </a:prstGeom>
          <a:ln w="5715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>
            <a:off x="5868144" y="4293096"/>
            <a:ext cx="0" cy="432048"/>
          </a:xfrm>
          <a:prstGeom prst="straightConnector1">
            <a:avLst/>
          </a:prstGeom>
          <a:ln w="5715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>
            <a:off x="5868144" y="5445224"/>
            <a:ext cx="792088" cy="576064"/>
          </a:xfrm>
          <a:prstGeom prst="straightConnector1">
            <a:avLst/>
          </a:prstGeom>
          <a:ln w="5715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/>
          <p:cNvSpPr/>
          <p:nvPr/>
        </p:nvSpPr>
        <p:spPr>
          <a:xfrm>
            <a:off x="6732240" y="5877272"/>
            <a:ext cx="1152128" cy="5040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甲状腺素</a:t>
            </a:r>
            <a:endParaRPr lang="zh-CN" alt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5" grpId="0" animBg="1"/>
      <p:bldP spid="19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809417"/>
            <a:ext cx="75253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                         第</a:t>
            </a:r>
            <a:r>
              <a:rPr lang="en-US" altLang="zh-CN" sz="4000" dirty="0" smtClean="0"/>
              <a:t>3</a:t>
            </a:r>
            <a:r>
              <a:rPr lang="zh-CN" altLang="en-US" sz="4000" dirty="0" smtClean="0"/>
              <a:t>节 </a:t>
            </a:r>
            <a:endParaRPr lang="en-US" altLang="zh-CN" sz="4000" dirty="0" smtClean="0"/>
          </a:p>
          <a:p>
            <a:r>
              <a:rPr lang="zh-CN" altLang="en-US" sz="4000" dirty="0" smtClean="0"/>
              <a:t>内分泌系统中信息的传递和调节</a:t>
            </a:r>
            <a:endParaRPr lang="zh-CN" altLang="en-US" sz="4000" dirty="0"/>
          </a:p>
        </p:txBody>
      </p:sp>
      <p:pic>
        <p:nvPicPr>
          <p:cNvPr id="22530" name="Picture 2" descr="http://stu.jdps.tcc.edu.tw/~st891025/images/kbht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2702435"/>
            <a:ext cx="2627784" cy="4155565"/>
          </a:xfrm>
          <a:prstGeom prst="rect">
            <a:avLst/>
          </a:prstGeom>
          <a:noFill/>
        </p:spPr>
      </p:pic>
      <p:pic>
        <p:nvPicPr>
          <p:cNvPr id="22532" name="Picture 4" descr="http://guopei.guoshi.com/ewebeditor/uploadfile/img/2012110722340300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17031"/>
            <a:ext cx="6485235" cy="31409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6" name="Picture 6" descr="http://img396.ph.126.net/-qXyc_Mn7hNFTJO9iZEOFA==/10909970097317043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8136904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55576" y="0"/>
            <a:ext cx="2376264" cy="701730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156176" y="260648"/>
            <a:ext cx="2987824" cy="50783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979712" y="476672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下丘脑</a:t>
            </a:r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2411760" y="105273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垂体</a:t>
            </a:r>
            <a:endParaRPr lang="zh-CN" alt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6084168" y="119675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甲状腺</a:t>
            </a:r>
            <a:endParaRPr lang="zh-CN" alt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6300192" y="270892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胸腺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012160" y="4005064"/>
            <a:ext cx="16561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胰腺</a:t>
            </a:r>
            <a:endParaRPr lang="en-US" altLang="zh-CN" sz="2800" dirty="0" smtClean="0"/>
          </a:p>
          <a:p>
            <a:r>
              <a:rPr lang="zh-CN" altLang="en-US" sz="2800" dirty="0" smtClean="0"/>
              <a:t>（含胰岛）</a:t>
            </a:r>
            <a:endParaRPr lang="zh-CN" alt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2123728" y="3140968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肾上腺</a:t>
            </a:r>
            <a:endParaRPr lang="zh-CN" altLang="en-US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2411760" y="4797152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卵巢（女性）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483768" y="6093296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精巢（男性）</a:t>
            </a:r>
            <a:endParaRPr lang="zh-CN" altLang="en-US" dirty="0"/>
          </a:p>
        </p:txBody>
      </p:sp>
      <p:cxnSp>
        <p:nvCxnSpPr>
          <p:cNvPr id="18" name="直接连接符 17"/>
          <p:cNvCxnSpPr/>
          <p:nvPr/>
        </p:nvCxnSpPr>
        <p:spPr>
          <a:xfrm>
            <a:off x="4572000" y="692696"/>
            <a:ext cx="1368152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156176" y="47667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松果腺</a:t>
            </a:r>
            <a:endParaRPr lang="zh-CN" altLang="en-US" dirty="0"/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1763688" y="5013176"/>
            <a:ext cx="864096" cy="576064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763688" y="5661248"/>
            <a:ext cx="864096" cy="576064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95536" y="544522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生殖腺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Picture 2" descr="http://www.ctcty.com/uploads/allimg/110518/1_11051821390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21508" name="Picture 4" descr="http://t3.baidu.com/it/u=857917650,943704170&amp;fm=15&amp;gp=0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5280373"/>
            <a:ext cx="2123728" cy="1577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baike.yiwang.cn/uploads/201004/1272512440yRj4tP1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7367" y="0"/>
            <a:ext cx="4396633" cy="328498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404664"/>
            <a:ext cx="1296144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肾上腺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1124744"/>
            <a:ext cx="3744416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肾脏顶部</a:t>
            </a:r>
            <a:endParaRPr lang="en-US" altLang="zh-CN" sz="2800" dirty="0" smtClean="0"/>
          </a:p>
          <a:p>
            <a:r>
              <a:rPr lang="zh-CN" altLang="en-US" sz="2800" dirty="0" smtClean="0"/>
              <a:t>每个腺体由表层的</a:t>
            </a:r>
            <a:r>
              <a:rPr lang="zh-CN" altLang="en-US" sz="2800" dirty="0" smtClean="0">
                <a:solidFill>
                  <a:srgbClr val="FF0000"/>
                </a:solidFill>
              </a:rPr>
              <a:t>皮质</a:t>
            </a:r>
            <a:r>
              <a:rPr lang="zh-CN" altLang="en-US" sz="2800" dirty="0" smtClean="0"/>
              <a:t>和中央的</a:t>
            </a:r>
            <a:r>
              <a:rPr lang="zh-CN" altLang="en-US" sz="2800" dirty="0" smtClean="0">
                <a:solidFill>
                  <a:srgbClr val="FF0000"/>
                </a:solidFill>
              </a:rPr>
              <a:t>髓质</a:t>
            </a:r>
            <a:r>
              <a:rPr lang="zh-CN" altLang="en-US" sz="2800" dirty="0" smtClean="0"/>
              <a:t>构成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5229200"/>
            <a:ext cx="7560840" cy="1384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皮质：肾上腺皮质激素</a:t>
            </a:r>
            <a:endParaRPr lang="en-US" altLang="zh-CN" sz="2800" dirty="0" smtClean="0"/>
          </a:p>
          <a:p>
            <a:r>
              <a:rPr lang="zh-CN" altLang="en-US" sz="2800" dirty="0" smtClean="0"/>
              <a:t>功能：调节血液中水分和无机盐的代谢以及机体糖代谢</a:t>
            </a:r>
            <a:endParaRPr lang="zh-CN" alt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2708920"/>
            <a:ext cx="5112568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髓质：肾上腺素和去甲肾上腺素</a:t>
            </a:r>
            <a:endParaRPr lang="en-US" altLang="zh-CN" sz="2800" dirty="0" smtClean="0"/>
          </a:p>
          <a:p>
            <a:r>
              <a:rPr lang="zh-CN" altLang="en-US" sz="2800" dirty="0" smtClean="0"/>
              <a:t>功能：使人的心跳加快、心输出量增加、血压升高、呼吸加快、血糖浓度增加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Object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2410" y="404664"/>
            <a:ext cx="1720691" cy="2592288"/>
          </a:xfrm>
          <a:prstGeom prst="rect"/>
          <a:noFill/>
        </p:spPr>
      </p:pic>
      <p:sp>
        <p:nvSpPr>
          <p:cNvPr id="73731" name="Rectangle 3"/>
          <p:cNvSpPr>
            <a:spLocks noChangeArrowheads="1"/>
          </p:cNvSpPr>
          <p:nvPr/>
        </p:nvSpPr>
        <p:spPr bwMode="auto">
          <a:xfrm>
            <a:off x="6804248" y="2852936"/>
            <a:ext cx="2590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marL="342900">
              <a:spcBef>
                <a:spcPct val="20000"/>
              </a:spcBef>
              <a:buClr>
                <a:schemeClr val="tx2"/>
              </a:buClr>
              <a:buSzPct val="70000"/>
              <a:buFont charset="2" pitchFamily="2" typeface="Wingdings"/>
              <a:buNone/>
            </a:pPr>
            <a:r>
              <a:rPr altLang="en-US" dirty="0" lang="zh-CN" sz="3000">
                <a:latin charset="0" pitchFamily="34" typeface="Arial"/>
              </a:rPr>
              <a:t>小型青蛙</a:t>
            </a:r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4355976" y="1988840"/>
            <a:ext cx="2590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marL="342900">
              <a:spcBef>
                <a:spcPct val="20000"/>
              </a:spcBef>
              <a:buClr>
                <a:schemeClr val="tx2"/>
              </a:buClr>
              <a:buSzPct val="70000"/>
              <a:buFont charset="2" pitchFamily="2" typeface="Wingdings"/>
              <a:buNone/>
            </a:pPr>
            <a:r>
              <a:rPr altLang="en-US" dirty="0" lang="zh-CN" sz="3000">
                <a:latin charset="0" pitchFamily="34" typeface="Arial"/>
              </a:rPr>
              <a:t>短时间内</a:t>
            </a:r>
          </a:p>
        </p:txBody>
      </p:sp>
      <p:sp>
        <p:nvSpPr>
          <p:cNvPr id="73733" name="Line 5"/>
          <p:cNvSpPr>
            <a:spLocks noChangeShapeType="1"/>
          </p:cNvSpPr>
          <p:nvPr/>
        </p:nvSpPr>
        <p:spPr bwMode="auto">
          <a:xfrm flipV="1">
            <a:off x="2133600" y="2276872"/>
            <a:ext cx="2222376" cy="31392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len="lg" type="stealth" w="lg"/>
          </a:ln>
          <a:effectLst/>
        </p:spPr>
        <p:txBody>
          <a:bodyPr anchor="ctr" wrap="none"/>
          <a:lstStyle/>
          <a:p>
            <a:endParaRPr altLang="en-US" lang="zh-CN"/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1464568" y="1844824"/>
            <a:ext cx="2819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marL="342900">
              <a:spcBef>
                <a:spcPct val="20000"/>
              </a:spcBef>
              <a:buClr>
                <a:schemeClr val="tx2"/>
              </a:buClr>
              <a:buSzPct val="70000"/>
              <a:buFont charset="2" pitchFamily="2" typeface="Wingdings"/>
              <a:buNone/>
            </a:pPr>
            <a:r>
              <a:rPr altLang="en-US" dirty="0" lang="zh-CN" smtClean="0" sz="2600">
                <a:latin charset="0" pitchFamily="34" typeface="Arial"/>
              </a:rPr>
              <a:t>  甲状腺激素饲料</a:t>
            </a:r>
            <a:endParaRPr altLang="en-US" dirty="0" lang="zh-CN" sz="2600">
              <a:latin charset="0" pitchFamily="34" typeface="Arial"/>
            </a:endParaRPr>
          </a:p>
        </p:txBody>
      </p:sp>
      <p:sp>
        <p:nvSpPr>
          <p:cNvPr id="73735" name="Rectangle 7"/>
          <p:cNvSpPr>
            <a:spLocks noChangeArrowheads="1"/>
          </p:cNvSpPr>
          <p:nvPr/>
        </p:nvSpPr>
        <p:spPr bwMode="auto">
          <a:xfrm>
            <a:off x="683568" y="2564904"/>
            <a:ext cx="1447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marL="342900">
              <a:spcBef>
                <a:spcPct val="20000"/>
              </a:spcBef>
              <a:buClr>
                <a:schemeClr val="tx2"/>
              </a:buClr>
              <a:buSzPct val="70000"/>
              <a:buFont charset="2" pitchFamily="2" typeface="Wingdings"/>
              <a:buNone/>
            </a:pPr>
            <a:r>
              <a:rPr altLang="en-US" dirty="0" lang="zh-CN" sz="3000">
                <a:latin charset="0" pitchFamily="34" typeface="Arial"/>
              </a:rPr>
              <a:t>蝌蚪</a:t>
            </a:r>
          </a:p>
        </p:txBody>
      </p:sp>
      <p:sp>
        <p:nvSpPr>
          <p:cNvPr id="73736" name="Rectangle 8"/>
          <p:cNvSpPr>
            <a:spLocks noChangeArrowheads="1"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lang="zh-CN"/>
              <a:t>实验一：</a:t>
            </a:r>
          </a:p>
        </p:txBody>
      </p:sp>
      <p:sp>
        <p:nvSpPr>
          <p:cNvPr id="73737" name="Rectangle 9"/>
          <p:cNvSpPr>
            <a:spLocks noChangeArrowheads="1" noGrp="1"/>
          </p:cNvSpPr>
          <p:nvPr>
            <p:ph idx="1" type="body"/>
          </p:nvPr>
        </p:nvSpPr>
        <p:spPr>
          <a:xfrm>
            <a:off x="251520" y="4725144"/>
            <a:ext cx="8686800" cy="1374775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altLang="en-US" dirty="0" lang="zh-CN" smtClean="0"/>
              <a:t> 实验</a:t>
            </a:r>
            <a:r>
              <a:rPr altLang="en-US" dirty="0" lang="zh-CN"/>
              <a:t>说明：</a:t>
            </a:r>
          </a:p>
          <a:p>
            <a:pPr indent="-285750" lvl="1" marL="742950"/>
            <a:r>
              <a:rPr altLang="en-US" dirty="0" lang="zh-CN" smtClean="0"/>
              <a:t>甲状腺激素由甲状腺分泌，并能</a:t>
            </a:r>
            <a:r>
              <a:rPr altLang="en-US" dirty="0" lang="zh-CN" smtClean="0">
                <a:solidFill>
                  <a:srgbClr val="FF0000"/>
                </a:solidFill>
              </a:rPr>
              <a:t>促进</a:t>
            </a:r>
            <a:r>
              <a:rPr altLang="en-US" dirty="0" lang="zh-CN" smtClean="0"/>
              <a:t>动物幼体的</a:t>
            </a:r>
            <a:r>
              <a:rPr altLang="en-US" dirty="0" lang="zh-CN">
                <a:solidFill>
                  <a:srgbClr val="FF0000"/>
                </a:solidFill>
              </a:rPr>
              <a:t>发育</a:t>
            </a:r>
            <a:endParaRPr altLang="en-US" dirty="0" lang="zh-CN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123728" y="2924944"/>
            <a:ext cx="2362200" cy="576064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len="lg" type="stealth" w="lg"/>
          </a:ln>
          <a:effectLst/>
        </p:spPr>
        <p:txBody>
          <a:bodyPr anchor="ctr" wrap="none"/>
          <a:lstStyle/>
          <a:p>
            <a:endParaRPr altLang="en-US" lang="zh-CN"/>
          </a:p>
        </p:txBody>
      </p:sp>
      <p:sp>
        <p:nvSpPr>
          <p:cNvPr id="11" name="TextBox 10"/>
          <p:cNvSpPr txBox="1"/>
          <p:nvPr/>
        </p:nvSpPr>
        <p:spPr>
          <a:xfrm>
            <a:off x="4499992" y="3356992"/>
            <a:ext cx="1872208" cy="55399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altLang="en-US" dirty="0" lang="zh-CN" smtClean="0" sz="3000"/>
              <a:t>较长时间</a:t>
            </a:r>
            <a:endParaRPr altLang="en-US" dirty="0" lang="zh-CN" sz="3000"/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>
            <a:off x="6012160" y="2420888"/>
            <a:ext cx="792088" cy="43204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len="lg" type="stealth" w="lg"/>
          </a:ln>
          <a:effectLst/>
        </p:spPr>
        <p:txBody>
          <a:bodyPr anchor="ctr" wrap="none"/>
          <a:lstStyle/>
          <a:p>
            <a:endParaRPr altLang="en-US" lang="zh-CN"/>
          </a:p>
        </p:txBody>
      </p:sp>
      <p:sp>
        <p:nvSpPr>
          <p:cNvPr id="13" name="Line 5"/>
          <p:cNvSpPr>
            <a:spLocks noChangeShapeType="1"/>
          </p:cNvSpPr>
          <p:nvPr/>
        </p:nvSpPr>
        <p:spPr bwMode="auto">
          <a:xfrm flipV="1">
            <a:off x="6084168" y="3212976"/>
            <a:ext cx="648072" cy="43204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len="lg" type="stealth" w="lg"/>
          </a:ln>
          <a:effectLst/>
        </p:spPr>
        <p:txBody>
          <a:bodyPr anchor="ctr" wrap="none"/>
          <a:lstStyle/>
          <a:p>
            <a:endParaRPr altLang="en-US" lang="zh-CN"/>
          </a:p>
        </p:txBody>
      </p:sp>
      <p:sp>
        <p:nvSpPr>
          <p:cNvPr id="14" name="TextBox 13"/>
          <p:cNvSpPr txBox="1"/>
          <p:nvPr/>
        </p:nvSpPr>
        <p:spPr>
          <a:xfrm>
            <a:off x="1475656" y="3356992"/>
            <a:ext cx="2736304" cy="46166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altLang="en-US" dirty="0" lang="zh-CN" smtClean="0" sz="2400"/>
              <a:t>甲状腺抑制剂饲料</a:t>
            </a:r>
            <a:endParaRPr altLang="en-US" dirty="0" lang="zh-CN" sz="2400"/>
          </a:p>
        </p:txBody>
      </p:sp>
      <p:sp>
        <p:nvSpPr>
          <p:cNvPr id="15" name="TextBox 14"/>
          <p:cNvSpPr txBox="1"/>
          <p:nvPr/>
        </p:nvSpPr>
        <p:spPr>
          <a:xfrm>
            <a:off x="755576" y="332656"/>
            <a:ext cx="1261884" cy="523220"/>
          </a:xfrm>
          <a:prstGeom prst="rect">
            <a:avLst/>
          </a:prstGeom>
          <a:solidFill>
            <a:schemeClr val="accent2"/>
          </a:solidFill>
        </p:spPr>
        <p:txBody>
          <a:bodyPr rtlCol="0" wrap="none">
            <a:spAutoFit/>
          </a:bodyPr>
          <a:lstStyle/>
          <a:p>
            <a:r>
              <a:rPr altLang="en-US" dirty="0" lang="zh-CN" smtClean="0" sz="2800"/>
              <a:t>甲状腺</a:t>
            </a:r>
            <a:endParaRPr altLang="en-US" dirty="0" lang="zh-CN" sz="2800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737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737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9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1"/>
                                        <p:tgtEl>
                                          <p:spTgt spid="737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2"/>
                                        <p:tgtEl>
                                          <p:spTgt spid="737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73737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Object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95400"/>
            <a:ext cx="3121025" cy="2635250"/>
          </a:xfrm>
          <a:prstGeom prst="rect"/>
          <a:noFill/>
        </p:spPr>
      </p:pic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1979613" y="2205038"/>
            <a:ext cx="2133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marL="342900">
              <a:spcBef>
                <a:spcPct val="20000"/>
              </a:spcBef>
              <a:buClr>
                <a:schemeClr val="tx2"/>
              </a:buClr>
              <a:buSzPct val="70000"/>
              <a:buFont charset="2" pitchFamily="2" typeface="Wingdings"/>
              <a:buNone/>
            </a:pPr>
            <a:r>
              <a:rPr altLang="en-US" lang="zh-CN" sz="3000">
                <a:latin charset="0" pitchFamily="34" typeface="Arial"/>
              </a:rPr>
              <a:t>成年狗</a:t>
            </a:r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3635375" y="2060575"/>
            <a:ext cx="2590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marL="342900">
              <a:spcBef>
                <a:spcPct val="20000"/>
              </a:spcBef>
              <a:buClr>
                <a:schemeClr val="tx2"/>
              </a:buClr>
              <a:buSzPct val="70000"/>
              <a:buFont charset="2" pitchFamily="2" typeface="Wingdings"/>
              <a:buNone/>
            </a:pPr>
            <a:r>
              <a:rPr altLang="en-US" lang="zh-CN" sz="2600">
                <a:latin charset="0" pitchFamily="34" typeface="Arial"/>
              </a:rPr>
              <a:t>摘除甲状腺</a:t>
            </a:r>
          </a:p>
        </p:txBody>
      </p:sp>
      <p:sp>
        <p:nvSpPr>
          <p:cNvPr id="74757" name="Line 5"/>
          <p:cNvSpPr>
            <a:spLocks noChangeShapeType="1"/>
          </p:cNvSpPr>
          <p:nvPr/>
        </p:nvSpPr>
        <p:spPr bwMode="auto">
          <a:xfrm>
            <a:off x="3563938" y="2852738"/>
            <a:ext cx="2362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len="lg" type="stealth" w="lg"/>
          </a:ln>
          <a:effectLst/>
        </p:spPr>
        <p:txBody>
          <a:bodyPr anchor="ctr" wrap="none"/>
          <a:lstStyle/>
          <a:p>
            <a:endParaRPr altLang="en-US" lang="zh-CN"/>
          </a:p>
        </p:txBody>
      </p:sp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6553200" y="1371600"/>
            <a:ext cx="2590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marL="342900">
              <a:spcBef>
                <a:spcPct val="20000"/>
              </a:spcBef>
              <a:buClr>
                <a:schemeClr val="tx2"/>
              </a:buClr>
              <a:buSzPct val="70000"/>
              <a:buFont charset="2" pitchFamily="2" typeface="Wingdings"/>
              <a:buChar char="l"/>
            </a:pPr>
            <a:r>
              <a:rPr altLang="en-US" lang="zh-CN" sz="2600">
                <a:latin charset="0" pitchFamily="34" typeface="Arial"/>
              </a:rPr>
              <a:t>身体臃肿</a:t>
            </a:r>
          </a:p>
          <a:p>
            <a:pPr indent="-342900" marL="342900">
              <a:spcBef>
                <a:spcPct val="20000"/>
              </a:spcBef>
              <a:buClr>
                <a:schemeClr val="tx2"/>
              </a:buClr>
              <a:buSzPct val="70000"/>
              <a:buFont charset="2" pitchFamily="2" typeface="Wingdings"/>
              <a:buChar char="l"/>
            </a:pPr>
            <a:r>
              <a:rPr altLang="en-US" lang="zh-CN" sz="2600">
                <a:latin charset="0" pitchFamily="34" typeface="Arial"/>
              </a:rPr>
              <a:t>精神萎靡</a:t>
            </a:r>
          </a:p>
          <a:p>
            <a:pPr indent="-342900" marL="342900">
              <a:spcBef>
                <a:spcPct val="20000"/>
              </a:spcBef>
              <a:buClr>
                <a:schemeClr val="tx2"/>
              </a:buClr>
              <a:buSzPct val="70000"/>
              <a:buFont charset="2" pitchFamily="2" typeface="Wingdings"/>
              <a:buChar char="l"/>
            </a:pPr>
            <a:r>
              <a:rPr altLang="en-US" lang="zh-CN" sz="2600">
                <a:latin charset="0" pitchFamily="34" typeface="Arial"/>
              </a:rPr>
              <a:t>行动呆笨</a:t>
            </a:r>
          </a:p>
          <a:p>
            <a:pPr indent="-342900" marL="342900">
              <a:spcBef>
                <a:spcPct val="20000"/>
              </a:spcBef>
              <a:buClr>
                <a:schemeClr val="tx2"/>
              </a:buClr>
              <a:buSzPct val="70000"/>
              <a:buFont charset="2" pitchFamily="2" typeface="Wingdings"/>
              <a:buChar char="l"/>
            </a:pPr>
            <a:r>
              <a:rPr altLang="en-US" lang="zh-CN" sz="2600">
                <a:latin charset="0" pitchFamily="34" typeface="Arial"/>
              </a:rPr>
              <a:t>食欲不振</a:t>
            </a:r>
          </a:p>
        </p:txBody>
      </p:sp>
      <p:pic>
        <p:nvPicPr>
          <p:cNvPr id="74759" name="Object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4267200"/>
            <a:ext cx="914400" cy="1219200"/>
          </a:xfrm>
          <a:prstGeom prst="rect"/>
          <a:noFill/>
        </p:spPr>
      </p:pic>
      <p:sp>
        <p:nvSpPr>
          <p:cNvPr id="74760" name="Rectangle 8"/>
          <p:cNvSpPr>
            <a:spLocks noChangeArrowheads="1"/>
          </p:cNvSpPr>
          <p:nvPr/>
        </p:nvSpPr>
        <p:spPr bwMode="auto">
          <a:xfrm>
            <a:off x="1258888" y="4581525"/>
            <a:ext cx="2362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marL="342900">
              <a:spcBef>
                <a:spcPct val="20000"/>
              </a:spcBef>
              <a:buClr>
                <a:schemeClr val="tx2"/>
              </a:buClr>
              <a:buSzPct val="70000"/>
              <a:buFont charset="2" pitchFamily="2" typeface="Wingdings"/>
              <a:buNone/>
            </a:pPr>
            <a:r>
              <a:rPr altLang="en-US" lang="zh-CN" sz="3000">
                <a:latin charset="0" pitchFamily="34" typeface="Arial"/>
              </a:rPr>
              <a:t>未成年狗</a:t>
            </a:r>
          </a:p>
        </p:txBody>
      </p:sp>
      <p:sp>
        <p:nvSpPr>
          <p:cNvPr id="74761" name="Rectangle 9"/>
          <p:cNvSpPr>
            <a:spLocks noChangeArrowheads="1"/>
          </p:cNvSpPr>
          <p:nvPr/>
        </p:nvSpPr>
        <p:spPr bwMode="auto">
          <a:xfrm>
            <a:off x="3200400" y="4267200"/>
            <a:ext cx="2590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marL="342900">
              <a:spcBef>
                <a:spcPct val="20000"/>
              </a:spcBef>
              <a:buClr>
                <a:schemeClr val="tx2"/>
              </a:buClr>
              <a:buSzPct val="70000"/>
              <a:buFont charset="2" pitchFamily="2" typeface="Wingdings"/>
              <a:buNone/>
            </a:pPr>
            <a:r>
              <a:rPr altLang="en-US" lang="zh-CN" sz="2600">
                <a:latin charset="0" pitchFamily="34" typeface="Arial"/>
              </a:rPr>
              <a:t>摘除甲状腺</a:t>
            </a:r>
          </a:p>
        </p:txBody>
      </p:sp>
      <p:sp>
        <p:nvSpPr>
          <p:cNvPr id="74762" name="Line 10"/>
          <p:cNvSpPr>
            <a:spLocks noChangeShapeType="1"/>
          </p:cNvSpPr>
          <p:nvPr/>
        </p:nvSpPr>
        <p:spPr bwMode="auto">
          <a:xfrm>
            <a:off x="3276600" y="4953000"/>
            <a:ext cx="2362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len="lg" type="stealth" w="lg"/>
          </a:ln>
          <a:effectLst/>
        </p:spPr>
        <p:txBody>
          <a:bodyPr anchor="ctr" wrap="none"/>
          <a:lstStyle/>
          <a:p>
            <a:endParaRPr altLang="en-US" lang="zh-CN"/>
          </a:p>
        </p:txBody>
      </p:sp>
      <p:sp>
        <p:nvSpPr>
          <p:cNvPr id="74763" name="Rectangle 11"/>
          <p:cNvSpPr>
            <a:spLocks noChangeArrowheads="1"/>
          </p:cNvSpPr>
          <p:nvPr/>
        </p:nvSpPr>
        <p:spPr bwMode="auto">
          <a:xfrm>
            <a:off x="5715000" y="4572000"/>
            <a:ext cx="2971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marL="342900">
              <a:spcBef>
                <a:spcPct val="20000"/>
              </a:spcBef>
              <a:buClr>
                <a:schemeClr val="tx2"/>
              </a:buClr>
              <a:buSzPct val="70000"/>
              <a:buFont charset="2" pitchFamily="2" typeface="Wingdings"/>
              <a:buNone/>
            </a:pPr>
            <a:r>
              <a:rPr altLang="en-US" lang="zh-CN" sz="3000">
                <a:latin charset="0" pitchFamily="34" typeface="Arial"/>
              </a:rPr>
              <a:t>身体发育停止</a:t>
            </a:r>
          </a:p>
        </p:txBody>
      </p:sp>
      <p:sp>
        <p:nvSpPr>
          <p:cNvPr id="74764" name="Rectangle 12"/>
          <p:cNvSpPr>
            <a:spLocks noChangeArrowheads="1"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lang="zh-CN"/>
              <a:t>实验二</a:t>
            </a: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7"/>
                                        <p:tgtEl>
                                          <p:spTgt spid="747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12"/>
                                        <p:tgtEl>
                                          <p:spTgt spid="747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17"/>
                                        <p:tgtEl>
                                          <p:spTgt spid="747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22"/>
                                        <p:tgtEl>
                                          <p:spTgt spid="747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27"/>
                                        <p:tgtEl>
                                          <p:spTgt spid="7476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utoUpdateAnimBg="0" build="p" grpId="0" spid="74758"/>
      <p:bldP autoUpdateAnimBg="0" build="p" grpId="0" spid="7476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250825" y="1341438"/>
            <a:ext cx="5113263" cy="1223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kumimoji="1" lang="zh-CN" altLang="en-US" sz="3200" b="1" dirty="0">
                <a:latin typeface="宋体" pitchFamily="2" charset="-122"/>
              </a:rPr>
              <a:t>　　</a:t>
            </a:r>
            <a:r>
              <a:rPr kumimoji="1" lang="zh-CN" altLang="en-US" sz="3200" dirty="0">
                <a:latin typeface="+mn-ea"/>
              </a:rPr>
              <a:t>（</a:t>
            </a:r>
            <a:r>
              <a:rPr kumimoji="1" lang="en-US" altLang="zh-CN" sz="3200" dirty="0">
                <a:latin typeface="+mn-ea"/>
              </a:rPr>
              <a:t>1</a:t>
            </a:r>
            <a:r>
              <a:rPr kumimoji="1" lang="zh-CN" altLang="en-US" sz="3200" dirty="0">
                <a:latin typeface="+mn-ea"/>
              </a:rPr>
              <a:t>）生长发育</a:t>
            </a:r>
            <a:r>
              <a:rPr kumimoji="1" lang="zh-CN" altLang="en-US" sz="3200" dirty="0" smtClean="0">
                <a:latin typeface="+mn-ea"/>
              </a:rPr>
              <a:t>停止</a:t>
            </a:r>
            <a:r>
              <a:rPr kumimoji="1" lang="zh-CN" altLang="en-US" sz="3200" dirty="0">
                <a:latin typeface="+mn-ea"/>
              </a:rPr>
              <a:t/>
            </a:r>
            <a:br>
              <a:rPr kumimoji="1" lang="zh-CN" altLang="en-US" sz="3200" dirty="0">
                <a:latin typeface="+mn-ea"/>
              </a:rPr>
            </a:br>
            <a:r>
              <a:rPr kumimoji="1" lang="zh-CN" altLang="en-US" sz="3200" dirty="0">
                <a:latin typeface="+mn-ea"/>
              </a:rPr>
              <a:t>　　（</a:t>
            </a:r>
            <a:r>
              <a:rPr kumimoji="1" lang="en-US" altLang="zh-CN" sz="3200" dirty="0">
                <a:latin typeface="+mn-ea"/>
              </a:rPr>
              <a:t>2</a:t>
            </a:r>
            <a:r>
              <a:rPr kumimoji="1" lang="zh-CN" altLang="en-US" sz="3200" dirty="0">
                <a:latin typeface="+mn-ea"/>
              </a:rPr>
              <a:t>）肥</a:t>
            </a:r>
            <a:r>
              <a:rPr kumimoji="1" lang="zh-CN" altLang="en-US" sz="3200" dirty="0" smtClean="0">
                <a:latin typeface="+mn-ea"/>
              </a:rPr>
              <a:t>肿</a:t>
            </a:r>
            <a:r>
              <a:rPr kumimoji="1" lang="zh-CN" altLang="en-US" sz="3200" dirty="0">
                <a:latin typeface="+mn-ea"/>
              </a:rPr>
              <a:t/>
            </a:r>
            <a:br>
              <a:rPr kumimoji="1" lang="zh-CN" altLang="en-US" sz="3200" dirty="0">
                <a:latin typeface="+mn-ea"/>
              </a:rPr>
            </a:br>
            <a:r>
              <a:rPr kumimoji="1" lang="zh-CN" altLang="en-US" sz="3200" dirty="0">
                <a:latin typeface="+mn-ea"/>
              </a:rPr>
              <a:t>　　（</a:t>
            </a:r>
            <a:r>
              <a:rPr kumimoji="1" lang="en-US" altLang="zh-CN" sz="3200" dirty="0">
                <a:latin typeface="+mn-ea"/>
              </a:rPr>
              <a:t>3</a:t>
            </a:r>
            <a:r>
              <a:rPr kumimoji="1" lang="zh-CN" altLang="en-US" sz="3200" dirty="0">
                <a:latin typeface="+mn-ea"/>
              </a:rPr>
              <a:t>）精神</a:t>
            </a:r>
            <a:r>
              <a:rPr kumimoji="1" lang="zh-CN" altLang="en-US" sz="3200" dirty="0" smtClean="0">
                <a:latin typeface="+mn-ea"/>
              </a:rPr>
              <a:t>萎靡不振</a:t>
            </a:r>
            <a:endParaRPr kumimoji="1" lang="zh-CN" altLang="en-US" sz="3200" dirty="0">
              <a:latin typeface="+mn-ea"/>
            </a:endParaRPr>
          </a:p>
          <a:p>
            <a:pPr eaLnBrk="0" hangingPunct="0"/>
            <a:endParaRPr kumimoji="1" lang="en-US" altLang="zh-CN" sz="3200" b="1" dirty="0">
              <a:latin typeface="宋体" pitchFamily="2" charset="-122"/>
            </a:endParaRPr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539750" y="404813"/>
            <a:ext cx="8343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200" dirty="0">
                <a:latin typeface="宋体" pitchFamily="2" charset="-122"/>
              </a:rPr>
              <a:t>摘除小狗的甲状腺，小狗出现以下三种症状：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7584" y="3409836"/>
            <a:ext cx="7272808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 smtClean="0">
                <a:latin typeface="宋体" pitchFamily="2" charset="-122"/>
              </a:rPr>
              <a:t>甲状腺激素具有促进生长发育的作用。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4203085"/>
            <a:ext cx="7272808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 smtClean="0">
                <a:latin typeface="宋体" pitchFamily="2" charset="-122"/>
              </a:rPr>
              <a:t>甲状腺激素具有调节新陈代谢，加速体内物质的氧化分解的作用。</a:t>
            </a:r>
            <a:endParaRPr lang="zh-CN" alt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5498068"/>
            <a:ext cx="7272808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 smtClean="0">
                <a:latin typeface="宋体" pitchFamily="2" charset="-122"/>
              </a:rPr>
              <a:t>甲状腺激素能够提高神经系统的兴奋性。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2636912"/>
            <a:ext cx="3312368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甲状腺激素的功能：</a:t>
            </a:r>
            <a:endParaRPr lang="zh-CN" altLang="en-US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rrowheads="1" noChangeAspect="1"/>
          </p:cNvPicPr>
          <p:nvPr/>
        </p:nvPicPr>
        <p:blipFill>
          <a:blip cstate="print" r:embed="rId3"/>
          <a:srcRect b="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3733800" y="0"/>
            <a:ext cx="2209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altLang="en-US" b="1" kumimoji="1" lang="zh-CN" sz="4800">
                <a:solidFill>
                  <a:srgbClr val="FF0000"/>
                </a:solidFill>
                <a:ea charset="-122" pitchFamily="49" typeface="楷体_GB2312"/>
              </a:rPr>
              <a:t>呆小症</a:t>
            </a: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4572000" y="5715000"/>
            <a:ext cx="457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altLang="en-US" b="1" kumimoji="1" lang="zh-CN" sz="3600">
                <a:solidFill>
                  <a:srgbClr val="FF0000"/>
                </a:solidFill>
                <a:ea charset="-122" pitchFamily="49" typeface="楷体_GB2312"/>
              </a:rPr>
              <a:t>地方性甲状腺肥大症</a:t>
            </a:r>
          </a:p>
        </p:txBody>
      </p:sp>
    </p:spTree>
  </p:cSld>
  <p:clrMapOvr>
    <a:masterClrMapping/>
  </p:clrMapOvr>
  <p:transition/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528</Words>
  <Application>Microsoft Office PowerPoint</Application>
  <PresentationFormat>全屏显示(4:3)</PresentationFormat>
  <Paragraphs>150</Paragraphs>
  <Slides>17</Slides>
  <Notes>6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</vt:lpstr>
      <vt:lpstr>剪辑</vt:lpstr>
      <vt:lpstr>幻灯片 1</vt:lpstr>
      <vt:lpstr>幻灯片 2</vt:lpstr>
      <vt:lpstr>幻灯片 3</vt:lpstr>
      <vt:lpstr>幻灯片 4</vt:lpstr>
      <vt:lpstr>幻灯片 5</vt:lpstr>
      <vt:lpstr>实验一：</vt:lpstr>
      <vt:lpstr>实验二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Windows 用户</dc:creator>
  <cp:lastModifiedBy>Windows 用户</cp:lastModifiedBy>
  <cp:revision>60</cp:revision>
  <dcterms:created xsi:type="dcterms:W3CDTF">2012-11-21T01:13:28Z</dcterms:created>
  <dcterms:modified xsi:type="dcterms:W3CDTF">2012-11-22T04:13:42Z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1406984</vt:lpwstr>
  </property>
  <property fmtid="{D5CDD505-2E9C-101B-9397-08002B2CF9AE}" name="NXPowerLiteVersion" pid="3">
    <vt:lpwstr>D4.1.2</vt:lpwstr>
  </property>
</Properties>
</file>