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0" r:id="rId2"/>
    <p:sldId id="308" r:id="rId3"/>
    <p:sldId id="257" r:id="rId4"/>
    <p:sldId id="299" r:id="rId5"/>
    <p:sldId id="300" r:id="rId6"/>
    <p:sldId id="312" r:id="rId7"/>
    <p:sldId id="314" r:id="rId8"/>
    <p:sldId id="313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1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50D15"/>
    <a:srgbClr val="0A1828"/>
    <a:srgbClr val="003A00"/>
    <a:srgbClr val="993300"/>
    <a:srgbClr val="66FF99"/>
    <a:srgbClr val="4D2403"/>
    <a:srgbClr val="843F06"/>
    <a:srgbClr val="004C00"/>
    <a:srgbClr val="005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3808" y="2492896"/>
            <a:ext cx="326243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</a:t>
            </a:r>
            <a:endParaRPr lang="zh-CN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37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549" y="908979"/>
            <a:ext cx="38699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2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展望生命科学新世纪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29" y="332656"/>
            <a:ext cx="7346883" cy="523220"/>
          </a:xfrm>
          <a:prstGeom prst="rect">
            <a:avLst/>
          </a:prstGeom>
          <a:solidFill>
            <a:srgbClr val="003A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走近生命科学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—— 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走进生命科学的世纪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7584" y="1988840"/>
            <a:ext cx="2100255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后基因组学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转基因技术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基因治疗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生物多样性保护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脑科学</a:t>
            </a:r>
          </a:p>
        </p:txBody>
      </p:sp>
      <p:sp>
        <p:nvSpPr>
          <p:cNvPr id="3" name="云形标注 2"/>
          <p:cNvSpPr/>
          <p:nvPr/>
        </p:nvSpPr>
        <p:spPr>
          <a:xfrm>
            <a:off x="3635896" y="1988840"/>
            <a:ext cx="4853711" cy="3096344"/>
          </a:xfrm>
          <a:prstGeom prst="cloudCallout">
            <a:avLst>
              <a:gd name="adj1" fmla="val -71050"/>
              <a:gd name="adj2" fmla="val -37313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061" y="2651509"/>
            <a:ext cx="417586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人类基因组研究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第一阶段：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人类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基因组的碱基对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测序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en-US" sz="2000" b="1" dirty="0">
                <a:solidFill>
                  <a:srgbClr val="FF0000"/>
                </a:solidFill>
              </a:rPr>
              <a:t>第二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阶段：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后</a:t>
            </a:r>
            <a:r>
              <a:rPr lang="zh-CN" altLang="zh-CN" sz="2000" b="1" dirty="0">
                <a:solidFill>
                  <a:srgbClr val="FF0000"/>
                </a:solidFill>
              </a:rPr>
              <a:t>基因组学研究</a:t>
            </a:r>
            <a:endParaRPr lang="en-US" altLang="zh-CN" sz="2000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pic>
        <p:nvPicPr>
          <p:cNvPr id="15362" name="Picture 2" descr="http://imgsrc.baidu.com/baike/pic/item/4e83cb62f66f1a96e7113a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578" y="1988840"/>
            <a:ext cx="4489881" cy="341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07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549" y="908979"/>
            <a:ext cx="38699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2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展望生命科学新世纪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29" y="332656"/>
            <a:ext cx="7346883" cy="523220"/>
          </a:xfrm>
          <a:prstGeom prst="rect">
            <a:avLst/>
          </a:prstGeom>
          <a:solidFill>
            <a:srgbClr val="003A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走近生命科学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—— 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走进生命科学的世纪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31640" y="1988840"/>
            <a:ext cx="2100255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后基因组学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转基因技术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基因治疗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生物多样性保护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脑科学</a:t>
            </a:r>
          </a:p>
        </p:txBody>
      </p:sp>
      <p:pic>
        <p:nvPicPr>
          <p:cNvPr id="14338" name="Picture 2" descr="http://imgsrc.baidu.com/baike/pic/item/9864a23137012f965edf0e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32856"/>
            <a:ext cx="4505325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07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549" y="908979"/>
            <a:ext cx="38699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2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展望生命科学新世纪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29" y="332656"/>
            <a:ext cx="7346883" cy="523220"/>
          </a:xfrm>
          <a:prstGeom prst="rect">
            <a:avLst/>
          </a:prstGeom>
          <a:solidFill>
            <a:srgbClr val="003A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走近生命科学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—— 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走进生命科学的世纪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7584" y="1988840"/>
            <a:ext cx="2100255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后基因组学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转基因技术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基因治疗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生物多样性保护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脑科学</a:t>
            </a:r>
          </a:p>
        </p:txBody>
      </p:sp>
      <p:pic>
        <p:nvPicPr>
          <p:cNvPr id="10242" name="Picture 2" descr="http://imgsrc.baidu.com/baike/pic/item/c856613ec7dfc15a71cf6c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44824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07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549" y="908979"/>
            <a:ext cx="38699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2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展望生命科学新世纪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29" y="332656"/>
            <a:ext cx="7346883" cy="523220"/>
          </a:xfrm>
          <a:prstGeom prst="rect">
            <a:avLst/>
          </a:prstGeom>
          <a:solidFill>
            <a:srgbClr val="003A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走近生命科学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—— 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走进生命科学的世纪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7584" y="1988840"/>
            <a:ext cx="2100255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后基因组学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转基因技术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基因治疗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生物多样性保护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脑科学</a:t>
            </a:r>
          </a:p>
        </p:txBody>
      </p:sp>
      <p:sp>
        <p:nvSpPr>
          <p:cNvPr id="3" name="AutoShape 2" descr="http://www.g-tu.com/uploads/photo/201110/15/gtu884102011101508054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4" descr="http://www.g-tu.com/uploads/photo/201110/15/gtu8841020111015080548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AutoShape 6" descr="http://www.g-tu.com/uploads/photo/201110/15/gtu8841020111015080548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295" name="Picture 7" descr="D:\Downloads\地球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81020"/>
            <a:ext cx="4743827" cy="426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picm.photophoto.cn/001/003/003/003003005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0"/>
          <a:stretch/>
        </p:blipFill>
        <p:spPr bwMode="auto">
          <a:xfrm>
            <a:off x="2427830" y="1636385"/>
            <a:ext cx="4468810" cy="431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07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549" y="908979"/>
            <a:ext cx="38699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2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展望生命科学新世纪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29" y="332656"/>
            <a:ext cx="7346883" cy="523220"/>
          </a:xfrm>
          <a:prstGeom prst="rect">
            <a:avLst/>
          </a:prstGeom>
          <a:solidFill>
            <a:srgbClr val="003A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走近生命科学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—— 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走进生命科学的世纪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7584" y="1988840"/>
            <a:ext cx="2100255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后基因组学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转基因技术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基因治疗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生物多样性保护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</a:rPr>
              <a:t>脑科学</a:t>
            </a:r>
          </a:p>
        </p:txBody>
      </p:sp>
      <p:pic>
        <p:nvPicPr>
          <p:cNvPr id="11266" name="Picture 2" descr="http://pic.baike.soso.com/p/20111201/20111201132350-9463597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839" y="2132856"/>
            <a:ext cx="4031139" cy="3063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jsb153.com/uploadfile/2011-11/107342467696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40"/>
          <a:stretch/>
        </p:blipFill>
        <p:spPr bwMode="auto">
          <a:xfrm>
            <a:off x="2483768" y="1988840"/>
            <a:ext cx="4371633" cy="373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www.ucep.org.hk/images/img_bipolar_disord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114" y="1988840"/>
            <a:ext cx="4363864" cy="34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07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549" y="941039"/>
            <a:ext cx="344517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3  </a:t>
            </a:r>
            <a:r>
              <a:rPr lang="zh-CN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生命科学的含义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29" y="332656"/>
            <a:ext cx="7346883" cy="523220"/>
          </a:xfrm>
          <a:prstGeom prst="rect">
            <a:avLst/>
          </a:prstGeom>
          <a:solidFill>
            <a:srgbClr val="003A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走近生命科学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—— 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走进生命科学的世纪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11560" y="2276872"/>
            <a:ext cx="78780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生命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科学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——</a:t>
            </a:r>
            <a:r>
              <a:rPr lang="zh-CN" altLang="en-US" sz="2000" dirty="0" smtClean="0">
                <a:solidFill>
                  <a:schemeClr val="bg1"/>
                </a:solidFill>
              </a:rPr>
              <a:t>是以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生命</a:t>
            </a:r>
            <a:r>
              <a:rPr lang="zh-CN" altLang="en-US" sz="2000" dirty="0" smtClean="0">
                <a:solidFill>
                  <a:schemeClr val="bg1"/>
                </a:solidFill>
              </a:rPr>
              <a:t>为研究对象的</a:t>
            </a:r>
            <a:r>
              <a:rPr lang="zh-CN" altLang="en-US" sz="2000" b="1" dirty="0" smtClean="0">
                <a:solidFill>
                  <a:srgbClr val="00B0F0"/>
                </a:solidFill>
              </a:rPr>
              <a:t>科学</a:t>
            </a:r>
            <a:r>
              <a:rPr lang="zh-CN" altLang="en-US" sz="2000" dirty="0" smtClean="0">
                <a:solidFill>
                  <a:schemeClr val="bg1"/>
                </a:solidFill>
              </a:rPr>
              <a:t>和</a:t>
            </a:r>
            <a:r>
              <a:rPr lang="zh-CN" altLang="en-US" sz="2000" b="1" dirty="0" smtClean="0">
                <a:solidFill>
                  <a:srgbClr val="00B0F0"/>
                </a:solidFill>
              </a:rPr>
              <a:t>技术</a:t>
            </a:r>
            <a:r>
              <a:rPr lang="zh-CN" altLang="en-US" sz="2000" dirty="0" smtClean="0">
                <a:solidFill>
                  <a:schemeClr val="bg1"/>
                </a:solidFill>
              </a:rPr>
              <a:t>的总称；</a:t>
            </a:r>
            <a:r>
              <a:rPr lang="en-US" altLang="zh-CN" sz="2000" dirty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                                     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                 ——</a:t>
            </a:r>
            <a:r>
              <a:rPr lang="zh-CN" altLang="en-US" sz="2000" dirty="0" smtClean="0">
                <a:solidFill>
                  <a:schemeClr val="bg1"/>
                </a:solidFill>
              </a:rPr>
              <a:t>是研究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生命活动（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life action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2000" dirty="0" smtClean="0">
                <a:solidFill>
                  <a:schemeClr val="bg1"/>
                </a:solidFill>
              </a:rPr>
              <a:t>及其</a:t>
            </a:r>
            <a:r>
              <a:rPr lang="zh-CN" altLang="en-US" sz="2000" b="1" dirty="0" smtClean="0">
                <a:solidFill>
                  <a:srgbClr val="00FF00"/>
                </a:solidFill>
              </a:rPr>
              <a:t>规律</a:t>
            </a:r>
            <a:r>
              <a:rPr lang="zh-CN" altLang="en-US" sz="2000" dirty="0" smtClean="0">
                <a:solidFill>
                  <a:schemeClr val="bg1"/>
                </a:solidFill>
              </a:rPr>
              <a:t>的科学，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                          </a:t>
            </a:r>
            <a:r>
              <a:rPr lang="zh-CN" altLang="en-US" sz="2000" dirty="0" smtClean="0">
                <a:solidFill>
                  <a:schemeClr val="bg1"/>
                </a:solidFill>
              </a:rPr>
              <a:t>并</a:t>
            </a:r>
            <a:r>
              <a:rPr lang="zh-CN" altLang="en-US" sz="2000" dirty="0">
                <a:solidFill>
                  <a:schemeClr val="bg1"/>
                </a:solidFill>
              </a:rPr>
              <a:t>涉及到</a:t>
            </a:r>
            <a:r>
              <a:rPr lang="zh-CN" altLang="en-US" sz="2000" b="1" dirty="0">
                <a:solidFill>
                  <a:srgbClr val="FFFF00"/>
                </a:solidFill>
              </a:rPr>
              <a:t>医学</a:t>
            </a:r>
            <a:r>
              <a:rPr lang="zh-CN" altLang="en-US" sz="2000" dirty="0">
                <a:solidFill>
                  <a:schemeClr val="bg1"/>
                </a:solidFill>
              </a:rPr>
              <a:t>、</a:t>
            </a:r>
            <a:r>
              <a:rPr lang="zh-CN" altLang="en-US" sz="2000" b="1" dirty="0">
                <a:solidFill>
                  <a:srgbClr val="00FF00"/>
                </a:solidFill>
              </a:rPr>
              <a:t>农学</a:t>
            </a:r>
            <a:r>
              <a:rPr lang="zh-CN" altLang="en-US" sz="2000" dirty="0">
                <a:solidFill>
                  <a:schemeClr val="bg1"/>
                </a:solidFill>
              </a:rPr>
              <a:t>、</a:t>
            </a:r>
            <a:r>
              <a:rPr lang="zh-CN" altLang="en-US" sz="2000" b="1" dirty="0">
                <a:solidFill>
                  <a:srgbClr val="FF0000"/>
                </a:solidFill>
              </a:rPr>
              <a:t>健康</a:t>
            </a:r>
            <a:r>
              <a:rPr lang="zh-CN" altLang="en-US" sz="2000" dirty="0">
                <a:solidFill>
                  <a:schemeClr val="bg1"/>
                </a:solidFill>
              </a:rPr>
              <a:t>、</a:t>
            </a:r>
            <a:r>
              <a:rPr lang="zh-CN" altLang="en-US" sz="2000" b="1" dirty="0">
                <a:solidFill>
                  <a:srgbClr val="00B050"/>
                </a:solidFill>
              </a:rPr>
              <a:t>环境</a:t>
            </a:r>
            <a:r>
              <a:rPr lang="zh-CN" altLang="en-US" sz="2000" dirty="0">
                <a:solidFill>
                  <a:schemeClr val="bg1"/>
                </a:solidFill>
              </a:rPr>
              <a:t>等。</a:t>
            </a:r>
            <a:endParaRPr lang="en-US" altLang="zh-CN" sz="2000" dirty="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endParaRPr lang="en-US" altLang="zh-CN" sz="2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50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074" name="Picture 2" descr="C:\Users\lenovo\Desktop\课时1  走进生命科学的世纪\Skhizein 海报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416" y="836712"/>
            <a:ext cx="3459829" cy="485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13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4" descr="p_large_DiVJ_173400010c6a2d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" r="1666"/>
          <a:stretch/>
        </p:blipFill>
        <p:spPr bwMode="auto">
          <a:xfrm>
            <a:off x="-40505" y="10054"/>
            <a:ext cx="9184505" cy="687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4192" y="5991474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8" name="Picture 4" descr="C:\Users\lenovo\Desktop\课时1  走进生命科学的世纪\三毛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7"/>
          <a:stretch/>
        </p:blipFill>
        <p:spPr bwMode="auto">
          <a:xfrm>
            <a:off x="5076056" y="1284072"/>
            <a:ext cx="1326276" cy="1605967"/>
          </a:xfrm>
          <a:prstGeom prst="rect">
            <a:avLst/>
          </a:prstGeom>
          <a:noFill/>
          <a:ln cmpd="sng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5400000" sx="103000" sy="103000" algn="t" rotWithShape="0">
              <a:srgbClr val="4D240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lenovo\Desktop\课时1  走进生命科学的世纪\崔永元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096" y="3787607"/>
            <a:ext cx="1334450" cy="1645821"/>
          </a:xfrm>
          <a:prstGeom prst="rect">
            <a:avLst/>
          </a:prstGeom>
          <a:noFill/>
          <a:ln cmpd="sng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5400000" sx="103000" sy="103000" algn="t" rotWithShape="0">
              <a:srgbClr val="4D240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lenovo\Desktop\课时1  走进生命科学的世纪\哥哥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9"/>
          <a:stretch/>
        </p:blipFill>
        <p:spPr bwMode="auto">
          <a:xfrm>
            <a:off x="701987" y="4120285"/>
            <a:ext cx="1421890" cy="1957949"/>
          </a:xfrm>
          <a:prstGeom prst="rect">
            <a:avLst/>
          </a:prstGeom>
          <a:noFill/>
          <a:ln cmpd="sng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5400000" sx="103000" sy="103000" algn="t" rotWithShape="0">
              <a:srgbClr val="4D240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lenovo\Desktop\课时1  走进生命科学的世纪\憨豆先生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401" y="1667927"/>
            <a:ext cx="1593802" cy="1748609"/>
          </a:xfrm>
          <a:prstGeom prst="rect">
            <a:avLst/>
          </a:prstGeom>
          <a:noFill/>
          <a:ln cmpd="sng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5400000" sx="103000" sy="103000" algn="t" rotWithShape="0">
              <a:srgbClr val="4D240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C:\Users\lenovo\Desktop\课时1  走进生命科学的世纪\海明威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124" y="1133806"/>
            <a:ext cx="1433113" cy="1740209"/>
          </a:xfrm>
          <a:prstGeom prst="rect">
            <a:avLst/>
          </a:prstGeom>
          <a:noFill/>
          <a:ln cmpd="sng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5400000" sx="103000" sy="103000" algn="t" rotWithShape="0">
              <a:srgbClr val="4D240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lenovo\Desktop\课时1  走进生命科学的世纪\梦露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31" y="1572309"/>
            <a:ext cx="1526965" cy="1959968"/>
          </a:xfrm>
          <a:prstGeom prst="rect">
            <a:avLst/>
          </a:prstGeom>
          <a:noFill/>
          <a:ln cmpd="sng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5400000" sx="103000" sy="103000" algn="t" rotWithShape="0">
              <a:srgbClr val="4D240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C:\Users\lenovo\Desktop\课时1  走进生命科学的世纪\戴安娜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792" y="4120285"/>
            <a:ext cx="1018884" cy="1487570"/>
          </a:xfrm>
          <a:prstGeom prst="rect">
            <a:avLst/>
          </a:prstGeom>
          <a:noFill/>
          <a:ln cmpd="sng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5400000" sx="103000" sy="103000" algn="t" rotWithShape="0">
              <a:srgbClr val="843F0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C:\Users\lenovo\Desktop\课时1  走进生命科学的世纪\梵高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651" y="3158539"/>
            <a:ext cx="1866666" cy="1258133"/>
          </a:xfrm>
          <a:prstGeom prst="rect">
            <a:avLst/>
          </a:prstGeom>
          <a:noFill/>
          <a:ln cmpd="sng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5400000" sx="103000" sy="103000" algn="t" rotWithShape="0">
              <a:srgbClr val="4D240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1" descr="C:\Users\lenovo\Downloads\乔治•布什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479" y="3614851"/>
            <a:ext cx="1373471" cy="1818577"/>
          </a:xfrm>
          <a:prstGeom prst="rect">
            <a:avLst/>
          </a:prstGeom>
          <a:noFill/>
          <a:ln cmpd="sng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5400000" sx="103000" sy="103000" algn="t" rotWithShape="0">
              <a:srgbClr val="4D240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64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5947" y="1697608"/>
            <a:ext cx="8269740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        </a:t>
            </a:r>
            <a:r>
              <a:rPr lang="zh-CN" altLang="zh-CN" b="1" dirty="0" smtClean="0">
                <a:solidFill>
                  <a:schemeClr val="bg1">
                    <a:lumMod val="85000"/>
                  </a:schemeClr>
                </a:solidFill>
              </a:rPr>
              <a:t>我</a:t>
            </a:r>
            <a:r>
              <a:rPr lang="zh-CN" altLang="zh-CN" b="1" dirty="0">
                <a:solidFill>
                  <a:schemeClr val="bg1">
                    <a:lumMod val="85000"/>
                  </a:schemeClr>
                </a:solidFill>
              </a:rPr>
              <a:t>国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是世界上</a:t>
            </a:r>
            <a:r>
              <a:rPr lang="zh-CN" altLang="zh-CN" b="1" dirty="0">
                <a:solidFill>
                  <a:srgbClr val="FF0000"/>
                </a:solidFill>
              </a:rPr>
              <a:t>最早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研究和利用</a:t>
            </a:r>
            <a:r>
              <a:rPr lang="zh-CN" altLang="zh-CN" b="1" dirty="0">
                <a:solidFill>
                  <a:srgbClr val="00B0F0"/>
                </a:solidFill>
              </a:rPr>
              <a:t>动植物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和</a:t>
            </a:r>
            <a:r>
              <a:rPr lang="zh-CN" altLang="zh-CN" b="1" dirty="0">
                <a:solidFill>
                  <a:srgbClr val="FFFF00"/>
                </a:solidFill>
              </a:rPr>
              <a:t>真菌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的国家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            </a:t>
            </a:r>
            <a:endParaRPr lang="zh-CN" altLang="zh-CN" dirty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约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公元前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5000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             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种植</a:t>
            </a:r>
            <a:r>
              <a:rPr lang="zh-CN" altLang="zh-CN" b="1" dirty="0" smtClean="0">
                <a:solidFill>
                  <a:srgbClr val="00FF00"/>
                </a:solidFill>
              </a:rPr>
              <a:t>水稻</a:t>
            </a:r>
            <a:endParaRPr lang="en-US" altLang="zh-CN" b="1" dirty="0" smtClean="0">
              <a:solidFill>
                <a:srgbClr val="00FF0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约公元前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3000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             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饲养</a:t>
            </a:r>
            <a:r>
              <a:rPr lang="zh-CN" altLang="zh-CN" b="1" dirty="0">
                <a:solidFill>
                  <a:srgbClr val="FFC000"/>
                </a:solidFill>
              </a:rPr>
              <a:t>猪</a:t>
            </a:r>
            <a:endParaRPr lang="zh-CN" altLang="zh-CN" dirty="0">
              <a:solidFill>
                <a:srgbClr val="FFC00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春秋时代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   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                      </a:t>
            </a:r>
            <a:r>
              <a:rPr lang="zh-CN" altLang="zh-CN" b="1" dirty="0" smtClean="0">
                <a:solidFill>
                  <a:srgbClr val="92D050"/>
                </a:solidFill>
              </a:rPr>
              <a:t>《诗经》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                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记载</a:t>
            </a:r>
            <a:r>
              <a:rPr lang="zh-CN" altLang="zh-CN" b="1" dirty="0">
                <a:solidFill>
                  <a:schemeClr val="bg1">
                    <a:lumMod val="85000"/>
                  </a:schemeClr>
                </a:solidFill>
              </a:rPr>
              <a:t>动植物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达</a:t>
            </a: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200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多种</a:t>
            </a:r>
            <a:endParaRPr lang="en-US" altLang="zh-CN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公元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6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世纪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                    </a:t>
            </a:r>
            <a:r>
              <a:rPr lang="zh-CN" altLang="zh-CN" b="1" dirty="0" smtClean="0">
                <a:solidFill>
                  <a:srgbClr val="FFFF00"/>
                </a:solidFill>
              </a:rPr>
              <a:t>《齐民要术》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         </a:t>
            </a:r>
            <a:r>
              <a:rPr lang="zh-CN" altLang="zh-CN" b="1" dirty="0" smtClean="0">
                <a:solidFill>
                  <a:schemeClr val="bg1">
                    <a:lumMod val="85000"/>
                  </a:schemeClr>
                </a:solidFill>
              </a:rPr>
              <a:t>人工选择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、</a:t>
            </a:r>
            <a:r>
              <a:rPr lang="zh-CN" altLang="zh-CN" b="1" dirty="0">
                <a:solidFill>
                  <a:schemeClr val="bg1">
                    <a:lumMod val="85000"/>
                  </a:schemeClr>
                </a:solidFill>
              </a:rPr>
              <a:t>人工杂交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、</a:t>
            </a:r>
            <a:r>
              <a:rPr lang="zh-CN" altLang="zh-CN" b="1" dirty="0">
                <a:solidFill>
                  <a:schemeClr val="bg1">
                    <a:lumMod val="85000"/>
                  </a:schemeClr>
                </a:solidFill>
              </a:rPr>
              <a:t>定向培育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16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世纪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     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                      </a:t>
            </a:r>
            <a:r>
              <a:rPr lang="zh-CN" altLang="zh-CN" b="1" dirty="0" smtClean="0">
                <a:solidFill>
                  <a:srgbClr val="FF0000"/>
                </a:solidFill>
              </a:rPr>
              <a:t>《本草纲目》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         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药用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 </a:t>
            </a: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1094</a:t>
            </a:r>
            <a:r>
              <a:rPr lang="zh-CN" altLang="zh-CN" b="1" dirty="0">
                <a:solidFill>
                  <a:schemeClr val="bg1">
                    <a:lumMod val="85000"/>
                  </a:schemeClr>
                </a:solidFill>
              </a:rPr>
              <a:t>种</a:t>
            </a:r>
            <a:r>
              <a:rPr lang="zh-CN" altLang="zh-CN" b="1" dirty="0" smtClean="0">
                <a:solidFill>
                  <a:schemeClr val="bg1">
                    <a:lumMod val="85000"/>
                  </a:schemeClr>
                </a:solidFill>
              </a:rPr>
              <a:t>植物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444</a:t>
            </a:r>
            <a:r>
              <a:rPr lang="zh-CN" altLang="zh-CN" b="1" dirty="0">
                <a:solidFill>
                  <a:schemeClr val="bg1">
                    <a:lumMod val="85000"/>
                  </a:schemeClr>
                </a:solidFill>
              </a:rPr>
              <a:t>种动物</a:t>
            </a:r>
            <a:endParaRPr lang="zh-CN" altLang="zh-CN" dirty="0">
              <a:solidFill>
                <a:schemeClr val="bg1">
                  <a:lumMod val="85000"/>
                </a:schemeClr>
              </a:solidFill>
            </a:endParaRP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      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西方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研究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始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于</a:t>
            </a:r>
            <a:r>
              <a:rPr lang="zh-CN" altLang="zh-CN" b="1" dirty="0" smtClean="0">
                <a:solidFill>
                  <a:schemeClr val="bg2">
                    <a:lumMod val="50000"/>
                  </a:schemeClr>
                </a:solidFill>
              </a:rPr>
              <a:t>古希腊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&amp;</a:t>
            </a:r>
            <a:r>
              <a:rPr lang="zh-CN" altLang="zh-CN" b="1" dirty="0">
                <a:solidFill>
                  <a:schemeClr val="bg2">
                    <a:lumMod val="50000"/>
                  </a:schemeClr>
                </a:solidFill>
              </a:rPr>
              <a:t>古罗马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古希腊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              </a:t>
            </a:r>
            <a:r>
              <a:rPr lang="zh-CN" altLang="zh-CN" b="1" dirty="0">
                <a:solidFill>
                  <a:srgbClr val="00B0F0"/>
                </a:solidFill>
              </a:rPr>
              <a:t>亚里士多德（</a:t>
            </a:r>
            <a:r>
              <a:rPr lang="en-US" altLang="zh-CN" b="1" dirty="0">
                <a:solidFill>
                  <a:srgbClr val="00B0F0"/>
                </a:solidFill>
              </a:rPr>
              <a:t>Aristotle</a:t>
            </a:r>
            <a:r>
              <a:rPr lang="zh-CN" altLang="zh-CN" b="1" dirty="0">
                <a:solidFill>
                  <a:srgbClr val="00B0F0"/>
                </a:solidFill>
              </a:rPr>
              <a:t>）</a:t>
            </a:r>
            <a:r>
              <a:rPr lang="en-US" altLang="zh-CN" b="1" dirty="0">
                <a:solidFill>
                  <a:srgbClr val="00B0F0"/>
                </a:solidFill>
              </a:rPr>
              <a:t>       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对</a:t>
            </a:r>
            <a:r>
              <a:rPr lang="zh-CN" altLang="zh-CN" b="1" dirty="0" smtClean="0">
                <a:solidFill>
                  <a:srgbClr val="00FF00"/>
                </a:solidFill>
              </a:rPr>
              <a:t>动植物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进行过广泛</a:t>
            </a:r>
            <a:r>
              <a:rPr lang="zh-CN" altLang="zh-CN" b="1" dirty="0" smtClean="0">
                <a:solidFill>
                  <a:srgbClr val="FF0000"/>
                </a:solidFill>
              </a:rPr>
              <a:t>观察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古罗马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                      </a:t>
            </a:r>
            <a:r>
              <a:rPr lang="zh-CN" altLang="zh-CN" b="1" dirty="0" smtClean="0">
                <a:solidFill>
                  <a:srgbClr val="00FF00"/>
                </a:solidFill>
              </a:rPr>
              <a:t>盖伦（</a:t>
            </a:r>
            <a:r>
              <a:rPr lang="en-US" altLang="zh-CN" b="1" dirty="0" smtClean="0">
                <a:solidFill>
                  <a:srgbClr val="00FF00"/>
                </a:solidFill>
              </a:rPr>
              <a:t>Galen</a:t>
            </a:r>
            <a:r>
              <a:rPr lang="zh-CN" altLang="zh-CN" b="1" dirty="0" smtClean="0">
                <a:solidFill>
                  <a:srgbClr val="00FF00"/>
                </a:solidFill>
              </a:rPr>
              <a:t>）</a:t>
            </a:r>
            <a:r>
              <a:rPr lang="en-US" altLang="zh-CN" b="1" dirty="0" smtClean="0">
                <a:solidFill>
                  <a:srgbClr val="00FF00"/>
                </a:solidFill>
              </a:rPr>
              <a:t>                  </a:t>
            </a:r>
            <a:r>
              <a:rPr lang="zh-CN" altLang="zh-CN" b="1" dirty="0" smtClean="0">
                <a:solidFill>
                  <a:srgbClr val="FF0000"/>
                </a:solidFill>
              </a:rPr>
              <a:t>牛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、</a:t>
            </a:r>
            <a:r>
              <a:rPr lang="zh-CN" altLang="zh-CN" b="1" dirty="0" smtClean="0">
                <a:solidFill>
                  <a:srgbClr val="FFFF00"/>
                </a:solidFill>
              </a:rPr>
              <a:t>羊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、</a:t>
            </a:r>
            <a:r>
              <a:rPr lang="zh-CN" altLang="zh-CN" b="1" dirty="0" smtClean="0">
                <a:solidFill>
                  <a:srgbClr val="993300"/>
                </a:solidFill>
              </a:rPr>
              <a:t>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、</a:t>
            </a:r>
            <a:r>
              <a:rPr lang="zh-CN" altLang="zh-CN" b="1" dirty="0" smtClean="0">
                <a:solidFill>
                  <a:srgbClr val="00FF00"/>
                </a:solidFill>
              </a:rPr>
              <a:t>猴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等动物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                                                                                           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解剖</a:t>
            </a:r>
            <a:r>
              <a:rPr lang="zh-CN" altLang="zh-CN" b="1" dirty="0" smtClean="0">
                <a:solidFill>
                  <a:srgbClr val="00B0F0"/>
                </a:solidFill>
              </a:rPr>
              <a:t>内部器官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                                                                  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（</a:t>
            </a:r>
            <a:r>
              <a:rPr lang="zh-CN" altLang="zh-CN" b="1" dirty="0" smtClean="0">
                <a:solidFill>
                  <a:srgbClr val="FFC000"/>
                </a:solidFill>
              </a:rPr>
              <a:t>人体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内部器官的</a:t>
            </a:r>
            <a:r>
              <a:rPr lang="zh-CN" altLang="zh-CN" b="1" dirty="0" smtClean="0">
                <a:solidFill>
                  <a:srgbClr val="FFFF00"/>
                </a:solidFill>
              </a:rPr>
              <a:t>结构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与这些动物</a:t>
            </a:r>
            <a:r>
              <a:rPr lang="zh-CN" altLang="zh-CN" b="1" dirty="0" smtClean="0">
                <a:solidFill>
                  <a:srgbClr val="FF0000"/>
                </a:solidFill>
              </a:rPr>
              <a:t>相似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）</a:t>
            </a:r>
            <a:endParaRPr lang="zh-CN" altLang="zh-CN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zh-CN" altLang="en-US" dirty="0">
              <a:solidFill>
                <a:schemeClr val="accent3">
                  <a:lumMod val="75000"/>
                </a:schemeClr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endParaRPr lang="zh-CN" altLang="zh-CN" dirty="0">
              <a:solidFill>
                <a:schemeClr val="bg1">
                  <a:lumMod val="85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        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549" y="920462"/>
            <a:ext cx="336342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生命科学发展简史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29" y="332656"/>
            <a:ext cx="7346883" cy="523220"/>
          </a:xfrm>
          <a:prstGeom prst="rect">
            <a:avLst/>
          </a:prstGeom>
          <a:solidFill>
            <a:srgbClr val="003A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走近生命科学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—— 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走进生命科学的世纪</a:t>
            </a:r>
          </a:p>
        </p:txBody>
      </p:sp>
      <p:pic>
        <p:nvPicPr>
          <p:cNvPr id="2052" name="Picture 4" descr="http://pica.nipic.com/2007-05-23/2007523203953749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6" t="15480" r="8117" b="2934"/>
          <a:stretch/>
        </p:blipFill>
        <p:spPr bwMode="auto">
          <a:xfrm>
            <a:off x="464726" y="4384139"/>
            <a:ext cx="393080" cy="461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lenovo\Desktop\课时1  走进生命科学的世纪\中国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26" y="1745767"/>
            <a:ext cx="450213" cy="29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39761" y="1012794"/>
            <a:ext cx="4752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</a:t>
            </a: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个体水平</a:t>
            </a:r>
            <a:r>
              <a:rPr lang="en-US" altLang="zh-CN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（描述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法、</a:t>
            </a: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比较法）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185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549" y="920462"/>
            <a:ext cx="336342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生命科学发展简史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29" y="332656"/>
            <a:ext cx="7346883" cy="523220"/>
          </a:xfrm>
          <a:prstGeom prst="rect">
            <a:avLst/>
          </a:prstGeom>
          <a:solidFill>
            <a:srgbClr val="003A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走近生命科学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—— 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走进生命科学的世纪</a:t>
            </a:r>
          </a:p>
        </p:txBody>
      </p:sp>
      <p:sp>
        <p:nvSpPr>
          <p:cNvPr id="2" name="矩形 1"/>
          <p:cNvSpPr/>
          <p:nvPr/>
        </p:nvSpPr>
        <p:spPr>
          <a:xfrm>
            <a:off x="501226" y="1772816"/>
            <a:ext cx="8463262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 17</a:t>
            </a:r>
            <a:r>
              <a:rPr lang="zh-CN" altLang="zh-CN" b="1" dirty="0" smtClean="0">
                <a:solidFill>
                  <a:schemeClr val="bg1">
                    <a:lumMod val="85000"/>
                  </a:schemeClr>
                </a:solidFill>
              </a:rPr>
              <a:t>世纪</a:t>
            </a: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         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发明</a:t>
            </a:r>
            <a:r>
              <a:rPr lang="zh-CN" altLang="zh-CN" b="1" dirty="0" smtClean="0">
                <a:solidFill>
                  <a:srgbClr val="FFFF00"/>
                </a:solidFill>
              </a:rPr>
              <a:t>显微镜</a:t>
            </a: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                                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生命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科学的研究进入了</a:t>
            </a:r>
            <a:r>
              <a:rPr lang="zh-CN" altLang="zh-CN" b="1" dirty="0">
                <a:solidFill>
                  <a:srgbClr val="00FF00"/>
                </a:solidFill>
              </a:rPr>
              <a:t>细胞水平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18</a:t>
            </a:r>
            <a:r>
              <a:rPr lang="zh-CN" altLang="zh-CN" b="1" dirty="0" smtClean="0">
                <a:solidFill>
                  <a:schemeClr val="bg1">
                    <a:lumMod val="85000"/>
                  </a:schemeClr>
                </a:solidFill>
              </a:rPr>
              <a:t>世纪</a:t>
            </a: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         </a:t>
            </a:r>
            <a:r>
              <a:rPr lang="zh-CN" altLang="zh-CN" b="1" dirty="0" smtClean="0">
                <a:solidFill>
                  <a:srgbClr val="FF0000"/>
                </a:solidFill>
              </a:rPr>
              <a:t>林</a:t>
            </a:r>
            <a:r>
              <a:rPr lang="zh-CN" altLang="zh-CN" b="1" dirty="0">
                <a:solidFill>
                  <a:srgbClr val="FF0000"/>
                </a:solidFill>
              </a:rPr>
              <a:t>耐（</a:t>
            </a:r>
            <a:r>
              <a:rPr lang="en-US" altLang="zh-CN" b="1" dirty="0">
                <a:solidFill>
                  <a:srgbClr val="FF0000"/>
                </a:solidFill>
              </a:rPr>
              <a:t>C. von </a:t>
            </a:r>
            <a:r>
              <a:rPr lang="en-US" altLang="zh-CN" b="1" dirty="0" err="1">
                <a:solidFill>
                  <a:srgbClr val="FF0000"/>
                </a:solidFill>
              </a:rPr>
              <a:t>Linne</a:t>
            </a:r>
            <a:r>
              <a:rPr lang="zh-CN" altLang="zh-CN" b="1" dirty="0">
                <a:solidFill>
                  <a:srgbClr val="FF0000"/>
                </a:solidFill>
              </a:rPr>
              <a:t>）</a:t>
            </a:r>
            <a:r>
              <a:rPr lang="en-US" altLang="zh-CN" b="1" dirty="0">
                <a:solidFill>
                  <a:srgbClr val="FF0000"/>
                </a:solidFill>
              </a:rPr>
              <a:t>         </a:t>
            </a:r>
            <a:r>
              <a:rPr lang="en-US" altLang="zh-CN" b="1" dirty="0" smtClean="0">
                <a:solidFill>
                  <a:srgbClr val="FF0000"/>
                </a:solidFill>
              </a:rPr>
              <a:t>      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创立</a:t>
            </a:r>
            <a:r>
              <a:rPr lang="zh-CN" altLang="zh-CN" b="1" dirty="0" smtClean="0">
                <a:solidFill>
                  <a:schemeClr val="bg1">
                    <a:lumMod val="85000"/>
                  </a:schemeClr>
                </a:solidFill>
              </a:rPr>
              <a:t>“</a:t>
            </a:r>
            <a:r>
              <a:rPr lang="zh-CN" altLang="zh-CN" b="1" dirty="0" smtClean="0">
                <a:solidFill>
                  <a:srgbClr val="FFFF00"/>
                </a:solidFill>
              </a:rPr>
              <a:t>生物分类法则</a:t>
            </a:r>
            <a:r>
              <a:rPr lang="zh-CN" altLang="zh-CN" b="1" dirty="0" smtClean="0">
                <a:solidFill>
                  <a:schemeClr val="bg1">
                    <a:lumMod val="85000"/>
                  </a:schemeClr>
                </a:solidFill>
              </a:rPr>
              <a:t>”</a:t>
            </a:r>
            <a:endParaRPr lang="en-US" altLang="zh-CN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                                                                                  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制定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了</a:t>
            </a:r>
            <a:r>
              <a:rPr lang="zh-CN" altLang="zh-CN" b="1" dirty="0">
                <a:solidFill>
                  <a:srgbClr val="FF0000"/>
                </a:solidFill>
              </a:rPr>
              <a:t>生物命名的</a:t>
            </a:r>
            <a:r>
              <a:rPr lang="zh-CN" altLang="zh-CN" b="1" dirty="0" smtClean="0">
                <a:solidFill>
                  <a:srgbClr val="FF0000"/>
                </a:solidFill>
              </a:rPr>
              <a:t>方法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——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生物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</a:rPr>
              <a:t>分类</a:t>
            </a:r>
            <a:endParaRPr lang="en-US" altLang="zh-CN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1838~1839</a:t>
            </a: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    </a:t>
            </a:r>
            <a:r>
              <a:rPr lang="zh-CN" altLang="zh-CN" b="1" dirty="0" smtClean="0">
                <a:solidFill>
                  <a:srgbClr val="0070C0"/>
                </a:solidFill>
              </a:rPr>
              <a:t>施莱登</a:t>
            </a:r>
            <a:r>
              <a:rPr lang="zh-CN" altLang="zh-CN" b="1" dirty="0">
                <a:solidFill>
                  <a:srgbClr val="0070C0"/>
                </a:solidFill>
              </a:rPr>
              <a:t>（</a:t>
            </a:r>
            <a:r>
              <a:rPr lang="en-US" altLang="zh-CN" b="1" dirty="0" err="1">
                <a:solidFill>
                  <a:srgbClr val="0070C0"/>
                </a:solidFill>
              </a:rPr>
              <a:t>M.Schleiden</a:t>
            </a:r>
            <a:r>
              <a:rPr lang="zh-CN" altLang="zh-CN" b="1" dirty="0">
                <a:solidFill>
                  <a:srgbClr val="0070C0"/>
                </a:solidFill>
              </a:rPr>
              <a:t>）</a:t>
            </a:r>
            <a:endParaRPr lang="en-US" altLang="zh-CN" b="1" dirty="0">
              <a:solidFill>
                <a:srgbClr val="0070C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>
                <a:solidFill>
                  <a:srgbClr val="FFC000"/>
                </a:solidFill>
              </a:rPr>
              <a:t> </a:t>
            </a:r>
            <a:r>
              <a:rPr lang="en-US" altLang="zh-CN" b="1" dirty="0" smtClean="0">
                <a:solidFill>
                  <a:srgbClr val="FFC000"/>
                </a:solidFill>
              </a:rPr>
              <a:t>                              </a:t>
            </a:r>
            <a:r>
              <a:rPr lang="zh-CN" altLang="zh-CN" b="1" dirty="0" smtClean="0">
                <a:solidFill>
                  <a:srgbClr val="FFC000"/>
                </a:solidFill>
              </a:rPr>
              <a:t>施旺</a:t>
            </a:r>
            <a:r>
              <a:rPr lang="zh-CN" altLang="zh-CN" b="1" dirty="0">
                <a:solidFill>
                  <a:srgbClr val="FFC000"/>
                </a:solidFill>
              </a:rPr>
              <a:t>（</a:t>
            </a:r>
            <a:r>
              <a:rPr lang="en-US" altLang="zh-CN" b="1" dirty="0" err="1">
                <a:solidFill>
                  <a:srgbClr val="FFC000"/>
                </a:solidFill>
              </a:rPr>
              <a:t>T.Schwann</a:t>
            </a:r>
            <a:r>
              <a:rPr lang="zh-CN" altLang="zh-CN" b="1" dirty="0">
                <a:solidFill>
                  <a:srgbClr val="FFC000"/>
                </a:solidFill>
              </a:rPr>
              <a:t>）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1859</a:t>
            </a:r>
            <a:r>
              <a:rPr lang="zh-CN" altLang="zh-CN" b="1" dirty="0" smtClean="0">
                <a:solidFill>
                  <a:schemeClr val="bg1">
                    <a:lumMod val="85000"/>
                  </a:schemeClr>
                </a:solidFill>
              </a:rPr>
              <a:t>年</a:t>
            </a: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            </a:t>
            </a:r>
            <a:r>
              <a:rPr lang="zh-CN" altLang="zh-CN" b="1" dirty="0" smtClean="0">
                <a:solidFill>
                  <a:srgbClr val="00FF00"/>
                </a:solidFill>
              </a:rPr>
              <a:t>达尔文</a:t>
            </a:r>
            <a:r>
              <a:rPr lang="zh-CN" altLang="zh-CN" b="1" dirty="0">
                <a:solidFill>
                  <a:srgbClr val="00FF00"/>
                </a:solidFill>
              </a:rPr>
              <a:t>（</a:t>
            </a:r>
            <a:r>
              <a:rPr lang="en-US" altLang="zh-CN" b="1" dirty="0" err="1">
                <a:solidFill>
                  <a:srgbClr val="00FF00"/>
                </a:solidFill>
              </a:rPr>
              <a:t>C.Darwin</a:t>
            </a:r>
            <a:r>
              <a:rPr lang="zh-CN" altLang="zh-CN" b="1" dirty="0">
                <a:solidFill>
                  <a:srgbClr val="00FF00"/>
                </a:solidFill>
              </a:rPr>
              <a:t>）</a:t>
            </a:r>
            <a:r>
              <a:rPr lang="en-US" altLang="zh-CN" b="1" dirty="0">
                <a:solidFill>
                  <a:srgbClr val="00FF00"/>
                </a:solidFill>
              </a:rPr>
              <a:t>          </a:t>
            </a:r>
            <a:r>
              <a:rPr lang="en-US" altLang="zh-CN" b="1" dirty="0" smtClean="0">
                <a:solidFill>
                  <a:srgbClr val="00FF00"/>
                </a:solidFill>
              </a:rPr>
              <a:t>    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发表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了</a:t>
            </a:r>
            <a:r>
              <a:rPr lang="zh-CN" altLang="zh-CN" b="1" dirty="0">
                <a:solidFill>
                  <a:schemeClr val="bg1">
                    <a:lumMod val="85000"/>
                  </a:schemeClr>
                </a:solidFill>
              </a:rPr>
              <a:t>《</a:t>
            </a:r>
            <a:r>
              <a:rPr lang="zh-CN" altLang="zh-CN" b="1" dirty="0">
                <a:solidFill>
                  <a:srgbClr val="00FF00"/>
                </a:solidFill>
              </a:rPr>
              <a:t>物种起源</a:t>
            </a:r>
            <a:r>
              <a:rPr lang="zh-CN" altLang="zh-CN" b="1" dirty="0">
                <a:solidFill>
                  <a:schemeClr val="bg1">
                    <a:lumMod val="85000"/>
                  </a:schemeClr>
                </a:solidFill>
              </a:rPr>
              <a:t>》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一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书</a:t>
            </a:r>
            <a:endParaRPr lang="en-US" altLang="zh-CN" dirty="0" smtClean="0">
              <a:solidFill>
                <a:schemeClr val="bg1">
                  <a:lumMod val="85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                                                                                    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——</a:t>
            </a:r>
            <a:r>
              <a:rPr lang="zh-CN" altLang="zh-CN" b="1" dirty="0" smtClean="0">
                <a:solidFill>
                  <a:srgbClr val="C00000"/>
                </a:solidFill>
              </a:rPr>
              <a:t>进化论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1856~1865      </a:t>
            </a:r>
            <a:r>
              <a:rPr lang="zh-CN" altLang="zh-CN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孟德尔</a:t>
            </a:r>
            <a:r>
              <a:rPr lang="zh-CN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G.Mendel</a:t>
            </a:r>
            <a:r>
              <a:rPr lang="zh-CN" altLang="zh-CN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）</a:t>
            </a:r>
            <a:r>
              <a:rPr lang="en-US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</a:t>
            </a:r>
            <a:r>
              <a:rPr lang="zh-CN" altLang="zh-CN" b="1" dirty="0" smtClean="0">
                <a:solidFill>
                  <a:srgbClr val="FFC000"/>
                </a:solidFill>
              </a:rPr>
              <a:t>豌豆</a:t>
            </a:r>
            <a:r>
              <a:rPr lang="zh-CN" altLang="zh-CN" b="1" dirty="0">
                <a:solidFill>
                  <a:srgbClr val="FFC000"/>
                </a:solidFill>
              </a:rPr>
              <a:t>杂交</a:t>
            </a:r>
            <a:r>
              <a:rPr lang="zh-CN" altLang="zh-CN" b="1" dirty="0" smtClean="0">
                <a:solidFill>
                  <a:srgbClr val="FFC000"/>
                </a:solidFill>
              </a:rPr>
              <a:t>实验</a:t>
            </a:r>
            <a:endParaRPr lang="en-US" altLang="zh-CN" b="1" dirty="0" smtClean="0">
              <a:solidFill>
                <a:srgbClr val="FFC0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                                                                                  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揭示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了</a:t>
            </a:r>
            <a:r>
              <a:rPr lang="zh-CN" altLang="zh-CN" b="1" dirty="0">
                <a:solidFill>
                  <a:srgbClr val="FF0000"/>
                </a:solidFill>
              </a:rPr>
              <a:t>生物遗传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的</a:t>
            </a:r>
            <a:r>
              <a:rPr lang="zh-CN" altLang="zh-CN" b="1" dirty="0">
                <a:solidFill>
                  <a:srgbClr val="FF0000"/>
                </a:solidFill>
              </a:rPr>
              <a:t>基本</a:t>
            </a:r>
            <a:r>
              <a:rPr lang="zh-CN" altLang="zh-CN" b="1" dirty="0" smtClean="0">
                <a:solidFill>
                  <a:srgbClr val="FF0000"/>
                </a:solidFill>
              </a:rPr>
              <a:t>规律</a:t>
            </a:r>
            <a:endParaRPr lang="zh-CN" altLang="zh-CN" b="1" dirty="0">
              <a:solidFill>
                <a:srgbClr val="FF000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</a:rPr>
              <a:t>1900~1933 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    </a:t>
            </a:r>
            <a:r>
              <a:rPr lang="zh-CN" altLang="zh-CN" b="1" dirty="0" smtClean="0">
                <a:solidFill>
                  <a:srgbClr val="FFFF00"/>
                </a:solidFill>
              </a:rPr>
              <a:t>摩尔根</a:t>
            </a:r>
            <a:r>
              <a:rPr lang="zh-CN" altLang="zh-CN" b="1" dirty="0">
                <a:solidFill>
                  <a:srgbClr val="FFFF00"/>
                </a:solidFill>
              </a:rPr>
              <a:t>（</a:t>
            </a:r>
            <a:r>
              <a:rPr lang="en-US" altLang="zh-CN" b="1" dirty="0" err="1">
                <a:solidFill>
                  <a:srgbClr val="FFFF00"/>
                </a:solidFill>
              </a:rPr>
              <a:t>T.H.Morgan</a:t>
            </a:r>
            <a:r>
              <a:rPr lang="zh-CN" altLang="zh-CN" b="1" dirty="0" smtClean="0">
                <a:solidFill>
                  <a:srgbClr val="FFFF00"/>
                </a:solidFill>
              </a:rPr>
              <a:t>）</a:t>
            </a:r>
            <a:r>
              <a:rPr lang="en-US" altLang="zh-CN" b="1" dirty="0" smtClean="0">
                <a:solidFill>
                  <a:srgbClr val="FFFF00"/>
                </a:solidFill>
              </a:rPr>
              <a:t>         </a:t>
            </a:r>
            <a:r>
              <a:rPr lang="zh-CN" altLang="zh-CN" dirty="0" smtClean="0">
                <a:solidFill>
                  <a:schemeClr val="bg1">
                    <a:lumMod val="85000"/>
                  </a:schemeClr>
                </a:solidFill>
              </a:rPr>
              <a:t>进一步</a:t>
            </a:r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揭示了</a:t>
            </a:r>
            <a:r>
              <a:rPr lang="zh-CN" altLang="zh-CN" b="1" dirty="0">
                <a:solidFill>
                  <a:srgbClr val="00B0F0"/>
                </a:solidFill>
              </a:rPr>
              <a:t>遗传机制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ü"/>
            </a:pPr>
            <a:endParaRPr lang="zh-CN" altLang="zh-CN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4501226" y="3140968"/>
            <a:ext cx="252028" cy="648072"/>
          </a:xfrm>
          <a:prstGeom prst="rightBrace">
            <a:avLst/>
          </a:prstGeom>
          <a:solidFill>
            <a:srgbClr val="003A00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32213" y="3280338"/>
            <a:ext cx="2509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solidFill>
                  <a:schemeClr val="bg1">
                    <a:lumMod val="85000"/>
                  </a:schemeClr>
                </a:solidFill>
              </a:rPr>
              <a:t>两人提出</a:t>
            </a:r>
            <a:r>
              <a:rPr lang="zh-CN" altLang="zh-CN" b="1" dirty="0">
                <a:solidFill>
                  <a:schemeClr val="bg1">
                    <a:lumMod val="85000"/>
                  </a:schemeClr>
                </a:solidFill>
              </a:rPr>
              <a:t>“</a:t>
            </a:r>
            <a:r>
              <a:rPr lang="zh-CN" altLang="zh-CN" b="1" dirty="0">
                <a:solidFill>
                  <a:srgbClr val="00B0F0"/>
                </a:solidFill>
              </a:rPr>
              <a:t>细胞学说</a:t>
            </a:r>
            <a:r>
              <a:rPr lang="zh-CN" altLang="zh-CN" b="1" dirty="0">
                <a:solidFill>
                  <a:schemeClr val="bg1">
                    <a:lumMod val="85000"/>
                  </a:schemeClr>
                </a:solidFill>
              </a:rPr>
              <a:t>”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739761" y="1012794"/>
            <a:ext cx="4752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</a:t>
            </a: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细胞水平</a:t>
            </a:r>
            <a:r>
              <a:rPr lang="en-US" altLang="zh-CN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（实验法）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220" name="Picture 4" descr="http://www.wzoka.com/images/XSZ-7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444" y="1596647"/>
            <a:ext cx="581050" cy="67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2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0768" y="1916832"/>
            <a:ext cx="8208912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>
                <a:solidFill>
                  <a:schemeClr val="bg1">
                    <a:lumMod val="75000"/>
                  </a:schemeClr>
                </a:solidFill>
              </a:rPr>
              <a:t>                          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20</a:t>
            </a:r>
            <a:r>
              <a:rPr lang="zh-CN" altLang="zh-CN" sz="2400" b="1" dirty="0">
                <a:solidFill>
                  <a:schemeClr val="bg1"/>
                </a:solidFill>
              </a:rPr>
              <a:t>世纪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以来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            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微观</a:t>
            </a:r>
            <a:r>
              <a:rPr lang="en-US" altLang="zh-CN" sz="2400" b="1" dirty="0">
                <a:solidFill>
                  <a:schemeClr val="bg1"/>
                </a:solidFill>
              </a:rPr>
              <a:t>&amp;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宏观</a:t>
            </a:r>
            <a:endParaRPr lang="zh-CN" altLang="zh-CN" sz="2400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b="1" dirty="0" smtClean="0">
                <a:solidFill>
                  <a:srgbClr val="00FF00"/>
                </a:solidFill>
              </a:rPr>
              <a:t>微观领域</a:t>
            </a:r>
            <a:r>
              <a:rPr lang="en-US" altLang="zh-CN" b="1" dirty="0">
                <a:solidFill>
                  <a:srgbClr val="00FF00"/>
                </a:solidFill>
              </a:rPr>
              <a:t> </a:t>
            </a:r>
            <a:r>
              <a:rPr lang="en-US" altLang="zh-CN" b="1" dirty="0" smtClean="0">
                <a:solidFill>
                  <a:srgbClr val="00FF00"/>
                </a:solidFill>
              </a:rPr>
              <a:t>              </a:t>
            </a:r>
            <a:r>
              <a:rPr lang="en-US" altLang="zh-CN" b="1" dirty="0" smtClean="0">
                <a:solidFill>
                  <a:schemeClr val="bg1">
                    <a:lumMod val="75000"/>
                  </a:schemeClr>
                </a:solidFill>
              </a:rPr>
              <a:t>1953</a:t>
            </a:r>
            <a:r>
              <a:rPr lang="zh-CN" altLang="zh-CN" b="1" dirty="0" smtClean="0">
                <a:solidFill>
                  <a:schemeClr val="bg1">
                    <a:lumMod val="75000"/>
                  </a:schemeClr>
                </a:solidFill>
              </a:rPr>
              <a:t>年</a:t>
            </a:r>
            <a:r>
              <a:rPr lang="en-US" altLang="zh-CN" b="1" dirty="0" smtClean="0">
                <a:solidFill>
                  <a:schemeClr val="bg1">
                    <a:lumMod val="75000"/>
                  </a:schemeClr>
                </a:solidFill>
              </a:rPr>
              <a:t>                    </a:t>
            </a:r>
            <a:r>
              <a:rPr lang="zh-CN" altLang="zh-CN" b="1" dirty="0" smtClean="0">
                <a:solidFill>
                  <a:srgbClr val="00B0F0"/>
                </a:solidFill>
              </a:rPr>
              <a:t>沃森</a:t>
            </a:r>
            <a:r>
              <a:rPr lang="zh-CN" altLang="zh-CN" b="1" dirty="0">
                <a:solidFill>
                  <a:srgbClr val="00B0F0"/>
                </a:solidFill>
              </a:rPr>
              <a:t>（</a:t>
            </a:r>
            <a:r>
              <a:rPr lang="en-US" altLang="zh-CN" b="1" dirty="0" err="1">
                <a:solidFill>
                  <a:srgbClr val="00B0F0"/>
                </a:solidFill>
              </a:rPr>
              <a:t>I.D.Watson</a:t>
            </a:r>
            <a:r>
              <a:rPr lang="zh-CN" altLang="zh-CN" b="1" dirty="0" smtClean="0">
                <a:solidFill>
                  <a:srgbClr val="00B0F0"/>
                </a:solidFill>
              </a:rPr>
              <a:t>）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                                                                 </a:t>
            </a:r>
            <a:r>
              <a:rPr lang="zh-CN" altLang="zh-CN" b="1" dirty="0" smtClean="0">
                <a:solidFill>
                  <a:srgbClr val="FFC000"/>
                </a:solidFill>
              </a:rPr>
              <a:t>克里克</a:t>
            </a:r>
            <a:r>
              <a:rPr lang="zh-CN" altLang="zh-CN" b="1" dirty="0">
                <a:solidFill>
                  <a:srgbClr val="FFC000"/>
                </a:solidFill>
              </a:rPr>
              <a:t>（</a:t>
            </a:r>
            <a:r>
              <a:rPr lang="en-US" altLang="zh-CN" b="1" dirty="0" err="1">
                <a:solidFill>
                  <a:srgbClr val="FFC000"/>
                </a:solidFill>
              </a:rPr>
              <a:t>F.H.Crick</a:t>
            </a:r>
            <a:r>
              <a:rPr lang="zh-CN" altLang="zh-CN" b="1" dirty="0" smtClean="0">
                <a:solidFill>
                  <a:srgbClr val="FFC000"/>
                </a:solidFill>
              </a:rPr>
              <a:t>）</a:t>
            </a:r>
            <a:endParaRPr lang="en-US" altLang="zh-CN" b="1" dirty="0" smtClean="0">
              <a:solidFill>
                <a:srgbClr val="FFC0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                                </a:t>
            </a:r>
            <a:r>
              <a:rPr lang="en-US" altLang="zh-CN" b="1" dirty="0" smtClean="0">
                <a:solidFill>
                  <a:schemeClr val="bg1">
                    <a:lumMod val="75000"/>
                  </a:schemeClr>
                </a:solidFill>
              </a:rPr>
              <a:t>1965</a:t>
            </a: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</a:rPr>
              <a:t>年                   </a:t>
            </a:r>
            <a:r>
              <a:rPr lang="zh-CN" altLang="zh-CN" b="1" dirty="0" smtClean="0">
                <a:solidFill>
                  <a:srgbClr val="FF0000"/>
                </a:solidFill>
              </a:rPr>
              <a:t>结晶</a:t>
            </a:r>
            <a:r>
              <a:rPr lang="zh-CN" altLang="zh-CN" b="1" dirty="0">
                <a:solidFill>
                  <a:srgbClr val="FF0000"/>
                </a:solidFill>
              </a:rPr>
              <a:t>牛胰岛素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                                </a:t>
            </a:r>
            <a:r>
              <a:rPr lang="en-US" altLang="zh-CN" b="1" dirty="0" smtClean="0">
                <a:solidFill>
                  <a:schemeClr val="bg1">
                    <a:lumMod val="75000"/>
                  </a:schemeClr>
                </a:solidFill>
              </a:rPr>
              <a:t>1981</a:t>
            </a: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</a:rPr>
              <a:t>年                   </a:t>
            </a:r>
            <a:r>
              <a:rPr lang="zh-CN" altLang="zh-CN" b="1" dirty="0" smtClean="0">
                <a:solidFill>
                  <a:srgbClr val="00FF00"/>
                </a:solidFill>
              </a:rPr>
              <a:t>酵母</a:t>
            </a:r>
            <a:r>
              <a:rPr lang="zh-CN" altLang="zh-CN" b="1" dirty="0">
                <a:solidFill>
                  <a:srgbClr val="00FF00"/>
                </a:solidFill>
              </a:rPr>
              <a:t>丙氨酸转移</a:t>
            </a:r>
            <a:r>
              <a:rPr lang="zh-CN" altLang="zh-CN" b="1" dirty="0" smtClean="0">
                <a:solidFill>
                  <a:srgbClr val="00FF00"/>
                </a:solidFill>
              </a:rPr>
              <a:t>核糖核酸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spcBef>
                <a:spcPts val="2400"/>
              </a:spcBef>
              <a:spcAft>
                <a:spcPts val="600"/>
              </a:spcAft>
            </a:pPr>
            <a:r>
              <a:rPr lang="en-US" altLang="zh-CN" b="1" dirty="0" smtClean="0">
                <a:solidFill>
                  <a:srgbClr val="FFFF00"/>
                </a:solidFill>
              </a:rPr>
              <a:t> </a:t>
            </a:r>
            <a:r>
              <a:rPr lang="zh-CN" altLang="zh-CN" b="1" dirty="0" smtClean="0">
                <a:solidFill>
                  <a:srgbClr val="FFFF00"/>
                </a:solidFill>
              </a:rPr>
              <a:t>宏观领域</a:t>
            </a:r>
            <a:r>
              <a:rPr lang="en-US" altLang="zh-CN" b="1" dirty="0">
                <a:solidFill>
                  <a:srgbClr val="FFFF00"/>
                </a:solidFill>
              </a:rPr>
              <a:t> </a:t>
            </a:r>
            <a:r>
              <a:rPr lang="en-US" altLang="zh-CN" b="1" dirty="0" smtClean="0">
                <a:solidFill>
                  <a:srgbClr val="FFFF00"/>
                </a:solidFill>
              </a:rPr>
              <a:t>                                </a:t>
            </a:r>
            <a:r>
              <a:rPr lang="zh-CN" altLang="zh-CN" b="1" dirty="0" smtClean="0">
                <a:solidFill>
                  <a:srgbClr val="00B0F0"/>
                </a:solidFill>
              </a:rPr>
              <a:t>个体</a:t>
            </a:r>
            <a:r>
              <a:rPr lang="zh-CN" altLang="zh-CN" dirty="0">
                <a:solidFill>
                  <a:schemeClr val="bg1">
                    <a:lumMod val="75000"/>
                  </a:schemeClr>
                </a:solidFill>
              </a:rPr>
              <a:t>和</a:t>
            </a:r>
            <a:r>
              <a:rPr lang="zh-CN" altLang="zh-CN" b="1" dirty="0">
                <a:solidFill>
                  <a:srgbClr val="FF0000"/>
                </a:solidFill>
              </a:rPr>
              <a:t>群体</a:t>
            </a:r>
            <a:r>
              <a:rPr lang="zh-CN" altLang="zh-CN" dirty="0">
                <a:solidFill>
                  <a:schemeClr val="bg1">
                    <a:lumMod val="75000"/>
                  </a:schemeClr>
                </a:solidFill>
              </a:rPr>
              <a:t>、</a:t>
            </a:r>
            <a:r>
              <a:rPr lang="zh-CN" altLang="zh-CN" b="1" dirty="0">
                <a:solidFill>
                  <a:srgbClr val="FFFF00"/>
                </a:solidFill>
              </a:rPr>
              <a:t>生物</a:t>
            </a:r>
            <a:r>
              <a:rPr lang="zh-CN" altLang="zh-CN" dirty="0">
                <a:solidFill>
                  <a:schemeClr val="bg1">
                    <a:lumMod val="75000"/>
                  </a:schemeClr>
                </a:solidFill>
              </a:rPr>
              <a:t>和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</a:rPr>
              <a:t>环境</a:t>
            </a:r>
            <a:r>
              <a:rPr lang="zh-CN" altLang="zh-CN" dirty="0">
                <a:solidFill>
                  <a:schemeClr val="bg1">
                    <a:lumMod val="75000"/>
                  </a:schemeClr>
                </a:solidFill>
              </a:rPr>
              <a:t>之间相互关系的</a:t>
            </a:r>
            <a:r>
              <a:rPr lang="zh-CN" altLang="zh-CN" dirty="0" smtClean="0">
                <a:solidFill>
                  <a:schemeClr val="bg1">
                    <a:lumMod val="75000"/>
                  </a:schemeClr>
                </a:solidFill>
              </a:rPr>
              <a:t>生态学</a:t>
            </a:r>
            <a:endParaRPr lang="zh-CN" altLang="zh-CN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549" y="920462"/>
            <a:ext cx="336342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生命科学发展简史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29" y="332656"/>
            <a:ext cx="7346883" cy="523220"/>
          </a:xfrm>
          <a:prstGeom prst="rect">
            <a:avLst/>
          </a:prstGeom>
          <a:solidFill>
            <a:srgbClr val="003A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走近生命科学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—— 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走进生命科学的世纪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39761" y="1012794"/>
            <a:ext cx="4752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分子</a:t>
            </a: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水平</a:t>
            </a:r>
            <a:r>
              <a:rPr lang="en-US" altLang="zh-CN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（实验法）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5897357" y="2924944"/>
            <a:ext cx="256175" cy="648072"/>
          </a:xfrm>
          <a:prstGeom prst="rightBrac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47584" y="2972851"/>
            <a:ext cx="27414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DNA</a:t>
            </a:r>
            <a:r>
              <a:rPr lang="zh-CN" altLang="zh-CN" b="1" dirty="0">
                <a:solidFill>
                  <a:srgbClr val="FF0000"/>
                </a:solidFill>
              </a:rPr>
              <a:t>双螺旋结构分</a:t>
            </a:r>
            <a:r>
              <a:rPr lang="zh-CN" altLang="zh-CN" b="1" dirty="0" smtClean="0">
                <a:solidFill>
                  <a:srgbClr val="FF0000"/>
                </a:solidFill>
              </a:rPr>
              <a:t>子模型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（</a:t>
            </a:r>
            <a:r>
              <a:rPr lang="zh-CN" altLang="zh-CN" b="1" dirty="0" smtClean="0">
                <a:solidFill>
                  <a:srgbClr val="FFFF00"/>
                </a:solidFill>
              </a:rPr>
              <a:t>分子</a:t>
            </a:r>
            <a:r>
              <a:rPr lang="zh-CN" altLang="zh-CN" b="1" dirty="0">
                <a:solidFill>
                  <a:srgbClr val="FFFF00"/>
                </a:solidFill>
              </a:rPr>
              <a:t>水平</a:t>
            </a:r>
            <a:r>
              <a:rPr lang="zh-CN" altLang="zh-CN" dirty="0">
                <a:solidFill>
                  <a:schemeClr val="bg1">
                    <a:lumMod val="75000"/>
                  </a:schemeClr>
                </a:solidFill>
              </a:rPr>
              <a:t>的</a:t>
            </a:r>
            <a:r>
              <a:rPr lang="zh-CN" altLang="zh-CN" b="1" dirty="0">
                <a:solidFill>
                  <a:srgbClr val="FFFF00"/>
                </a:solidFill>
              </a:rPr>
              <a:t>新</a:t>
            </a:r>
            <a:r>
              <a:rPr lang="zh-CN" altLang="zh-CN" b="1" dirty="0" smtClean="0">
                <a:solidFill>
                  <a:srgbClr val="FFFF00"/>
                </a:solidFill>
              </a:rPr>
              <a:t>阶段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）</a:t>
            </a:r>
            <a:endParaRPr lang="en-US" altLang="zh-CN" dirty="0">
              <a:solidFill>
                <a:schemeClr val="bg1">
                  <a:lumMod val="75000"/>
                </a:schemeClr>
              </a:solidFill>
            </a:endParaRPr>
          </a:p>
          <a:p>
            <a:endParaRPr lang="zh-CN" altLang="zh-CN" b="1" dirty="0">
              <a:solidFill>
                <a:schemeClr val="bg1">
                  <a:lumMod val="75000"/>
                </a:schemeClr>
              </a:solidFill>
            </a:endParaRPr>
          </a:p>
          <a:p>
            <a:endParaRPr lang="zh-CN" altLang="en-US" dirty="0"/>
          </a:p>
        </p:txBody>
      </p:sp>
      <p:pic>
        <p:nvPicPr>
          <p:cNvPr id="10243" name="Picture 3" descr="D:\Downloads\dna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004" y="2254915"/>
            <a:ext cx="714375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2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549" y="920462"/>
            <a:ext cx="336342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生命科学发展简史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29" y="332656"/>
            <a:ext cx="7346883" cy="523220"/>
          </a:xfrm>
          <a:prstGeom prst="rect">
            <a:avLst/>
          </a:prstGeom>
          <a:solidFill>
            <a:srgbClr val="003A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走近生命科学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—— 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走进生命科学的世纪</a:t>
            </a:r>
          </a:p>
        </p:txBody>
      </p:sp>
      <p:pic>
        <p:nvPicPr>
          <p:cNvPr id="7170" name="Picture 2" descr="http://imgsrc.baidu.com/baike/pic/item/ae10eddef79ab64794ee370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8"/>
          <a:stretch/>
        </p:blipFill>
        <p:spPr bwMode="auto">
          <a:xfrm>
            <a:off x="1547664" y="1759474"/>
            <a:ext cx="2639910" cy="390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64087" y="1988840"/>
            <a:ext cx="3125519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ts val="1800"/>
              </a:spcBef>
              <a:spcAft>
                <a:spcPts val="1200"/>
              </a:spcAft>
            </a:pPr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新宋体" pitchFamily="49" charset="-122"/>
                <a:ea typeface="新宋体" pitchFamily="49" charset="-122"/>
              </a:rPr>
              <a:t>1997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  <a:latin typeface="新宋体" pitchFamily="49" charset="-122"/>
                <a:ea typeface="新宋体" pitchFamily="49" charset="-122"/>
              </a:rPr>
              <a:t>年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新宋体" pitchFamily="49" charset="-122"/>
                <a:ea typeface="新宋体" pitchFamily="49" charset="-122"/>
              </a:rPr>
              <a:t>，</a:t>
            </a:r>
            <a:r>
              <a:rPr lang="zh-CN" altLang="zh-CN" b="1" dirty="0">
                <a:solidFill>
                  <a:srgbClr val="FF0000"/>
                </a:solidFill>
                <a:latin typeface="新宋体" pitchFamily="49" charset="-122"/>
                <a:ea typeface="新宋体" pitchFamily="49" charset="-122"/>
              </a:rPr>
              <a:t>英国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新宋体" pitchFamily="49" charset="-122"/>
                <a:ea typeface="新宋体" pitchFamily="49" charset="-122"/>
              </a:rPr>
              <a:t>科学家成功的培育出克隆羊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新宋体" pitchFamily="49" charset="-122"/>
                <a:ea typeface="新宋体" pitchFamily="49" charset="-122"/>
              </a:rPr>
              <a:t>“</a:t>
            </a:r>
            <a:r>
              <a:rPr lang="zh-CN" altLang="zh-CN" b="1" dirty="0" smtClean="0">
                <a:solidFill>
                  <a:srgbClr val="FFFF00"/>
                </a:solidFill>
                <a:latin typeface="新宋体" pitchFamily="49" charset="-122"/>
                <a:ea typeface="新宋体" pitchFamily="49" charset="-122"/>
              </a:rPr>
              <a:t>多利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新宋体" pitchFamily="49" charset="-122"/>
                <a:ea typeface="新宋体" pitchFamily="49" charset="-122"/>
              </a:rPr>
              <a:t>”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新宋体" pitchFamily="49" charset="-122"/>
              <a:ea typeface="新宋体" pitchFamily="49" charset="-122"/>
            </a:endParaRPr>
          </a:p>
          <a:p>
            <a:pPr>
              <a:lnSpc>
                <a:spcPct val="200000"/>
              </a:lnSpc>
              <a:spcBef>
                <a:spcPts val="1800"/>
              </a:spcBef>
              <a:spcAft>
                <a:spcPts val="1200"/>
              </a:spcAft>
            </a:pP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新宋体" pitchFamily="49" charset="-122"/>
                <a:ea typeface="新宋体" pitchFamily="49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新宋体" pitchFamily="49" charset="-122"/>
                <a:ea typeface="新宋体" pitchFamily="49" charset="-122"/>
              </a:rPr>
              <a:t>这是人类采用</a:t>
            </a:r>
            <a:r>
              <a:rPr lang="zh-CN" altLang="zh-CN" b="1" dirty="0">
                <a:solidFill>
                  <a:srgbClr val="00FF00"/>
                </a:solidFill>
                <a:latin typeface="新宋体" pitchFamily="49" charset="-122"/>
                <a:ea typeface="新宋体" pitchFamily="49" charset="-122"/>
              </a:rPr>
              <a:t>高度分化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新宋体" pitchFamily="49" charset="-122"/>
                <a:ea typeface="新宋体" pitchFamily="49" charset="-122"/>
              </a:rPr>
              <a:t>的</a:t>
            </a:r>
            <a:r>
              <a:rPr lang="zh-CN" altLang="zh-CN" b="1" dirty="0">
                <a:solidFill>
                  <a:srgbClr val="FF0000"/>
                </a:solidFill>
                <a:latin typeface="新宋体" pitchFamily="49" charset="-122"/>
                <a:ea typeface="新宋体" pitchFamily="49" charset="-122"/>
              </a:rPr>
              <a:t>体细胞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新宋体" pitchFamily="49" charset="-122"/>
                <a:ea typeface="新宋体" pitchFamily="49" charset="-122"/>
              </a:rPr>
              <a:t>克隆动物的重大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新宋体" pitchFamily="49" charset="-122"/>
                <a:ea typeface="新宋体" pitchFamily="49" charset="-122"/>
              </a:rPr>
              <a:t>突破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新宋体" pitchFamily="49" charset="-122"/>
                <a:ea typeface="新宋体" pitchFamily="49" charset="-122"/>
              </a:rPr>
              <a:t>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新宋体" pitchFamily="49" charset="-122"/>
              <a:ea typeface="新宋体" pitchFamily="49" charset="-122"/>
            </a:endParaRPr>
          </a:p>
        </p:txBody>
      </p:sp>
      <p:pic>
        <p:nvPicPr>
          <p:cNvPr id="13" name="Picture 2" descr="http://imgsrc.baidu.com/baike/pic/item/dc15484e9b915730b2de05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88048"/>
            <a:ext cx="2857500" cy="384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98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549" y="920462"/>
            <a:ext cx="336342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生命科学发展简史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29" y="332656"/>
            <a:ext cx="7346883" cy="523220"/>
          </a:xfrm>
          <a:prstGeom prst="rect">
            <a:avLst/>
          </a:prstGeom>
          <a:solidFill>
            <a:srgbClr val="003A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走近生命科学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—— 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走进生命科学的世纪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64087" y="2627412"/>
            <a:ext cx="3125519" cy="220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ts val="1800"/>
              </a:spcBef>
              <a:spcAft>
                <a:spcPts val="1200"/>
              </a:spcAft>
            </a:pPr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</a:rPr>
              <a:t>1999</a:t>
            </a:r>
            <a:r>
              <a:rPr lang="zh-CN" altLang="zh-CN" b="1" dirty="0">
                <a:solidFill>
                  <a:schemeClr val="bg1">
                    <a:lumMod val="95000"/>
                  </a:schemeClr>
                </a:solidFill>
              </a:rPr>
              <a:t>年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，美国</a:t>
            </a:r>
            <a:r>
              <a:rPr lang="zh-CN" altLang="zh-CN" b="1" dirty="0">
                <a:solidFill>
                  <a:srgbClr val="FFFF00"/>
                </a:solidFill>
              </a:rPr>
              <a:t>《科学》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杂志成功分离</a:t>
            </a:r>
            <a:r>
              <a:rPr lang="zh-CN" altLang="zh-CN" b="1" dirty="0">
                <a:solidFill>
                  <a:srgbClr val="FF0000"/>
                </a:solidFill>
              </a:rPr>
              <a:t>人体胚胎干细胞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的成就列为</a:t>
            </a:r>
            <a:r>
              <a:rPr lang="zh-CN" altLang="zh-CN" b="1" dirty="0">
                <a:solidFill>
                  <a:srgbClr val="00FF00"/>
                </a:solidFill>
              </a:rPr>
              <a:t>世界十大科学成就之首</a:t>
            </a:r>
            <a:endParaRPr lang="zh-CN" altLang="en-US" b="1" dirty="0">
              <a:solidFill>
                <a:srgbClr val="00FF00"/>
              </a:solidFill>
              <a:latin typeface="新宋体" pitchFamily="49" charset="-122"/>
              <a:ea typeface="新宋体" pitchFamily="49" charset="-122"/>
            </a:endParaRPr>
          </a:p>
        </p:txBody>
      </p:sp>
      <p:pic>
        <p:nvPicPr>
          <p:cNvPr id="8194" name="Picture 2" descr="http://imgsrc.baidu.com/baike/pic/item/d8b8c92a2975d748d42af1b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14" y="2387126"/>
            <a:ext cx="4333819" cy="268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62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549" y="920462"/>
            <a:ext cx="336342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生命科学发展简史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29" y="332656"/>
            <a:ext cx="7346883" cy="523220"/>
          </a:xfrm>
          <a:prstGeom prst="rect">
            <a:avLst/>
          </a:prstGeom>
          <a:solidFill>
            <a:srgbClr val="003A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走近生命科学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—— 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走进生命科学的世纪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86584" y="1505237"/>
            <a:ext cx="4176464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生命科学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“阿波罗登月计划”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       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（</a:t>
            </a:r>
            <a:r>
              <a:rPr lang="zh-CN" altLang="zh-CN" b="1" dirty="0" smtClean="0">
                <a:solidFill>
                  <a:srgbClr val="FF0000"/>
                </a:solidFill>
              </a:rPr>
              <a:t>人类</a:t>
            </a:r>
            <a:r>
              <a:rPr lang="zh-CN" altLang="zh-CN" b="1" dirty="0">
                <a:solidFill>
                  <a:srgbClr val="FF0000"/>
                </a:solidFill>
              </a:rPr>
              <a:t>基因组</a:t>
            </a:r>
            <a:r>
              <a:rPr lang="zh-CN" altLang="zh-CN" b="1" dirty="0" smtClean="0">
                <a:solidFill>
                  <a:srgbClr val="FF0000"/>
                </a:solidFill>
              </a:rPr>
              <a:t>计划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）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n-US" altLang="zh-CN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自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1990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年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启动；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                                                     </a:t>
            </a:r>
          </a:p>
          <a:p>
            <a:endParaRPr lang="en-US" altLang="zh-CN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——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2000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6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月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26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日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，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人类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基因组草图绘制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成功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；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zh-CN" altLang="zh-CN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——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2003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4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月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14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日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，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人类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基因组计划的所有目标全部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完成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；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zh-CN" altLang="zh-CN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这一计划的实施，无疑将从根本上阐明人类生命活动的遗传学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基础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zh-CN" altLang="zh-CN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为人类疾病的</a:t>
            </a:r>
            <a:r>
              <a:rPr lang="zh-CN" altLang="zh-CN" b="1" dirty="0">
                <a:solidFill>
                  <a:srgbClr val="FF0000"/>
                </a:solidFill>
              </a:rPr>
              <a:t>基因诊断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、</a:t>
            </a:r>
            <a:r>
              <a:rPr lang="zh-CN" altLang="zh-CN" b="1" dirty="0">
                <a:solidFill>
                  <a:srgbClr val="FFFF00"/>
                </a:solidFill>
              </a:rPr>
              <a:t>基因治疗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以及</a:t>
            </a:r>
            <a:r>
              <a:rPr lang="zh-CN" altLang="zh-CN" b="1" dirty="0">
                <a:solidFill>
                  <a:srgbClr val="00FF00"/>
                </a:solidFill>
              </a:rPr>
              <a:t>基因工程产品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</a:rPr>
              <a:t>的开发创造了广阔的前景</a:t>
            </a:r>
          </a:p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 </a:t>
            </a:r>
            <a:endParaRPr lang="zh-CN" altLang="zh-CN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200000"/>
              </a:lnSpc>
              <a:spcBef>
                <a:spcPts val="1800"/>
              </a:spcBef>
              <a:spcAft>
                <a:spcPts val="120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新宋体" pitchFamily="49" charset="-122"/>
                <a:ea typeface="新宋体" pitchFamily="49" charset="-122"/>
              </a:rPr>
              <a:t>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新宋体" pitchFamily="49" charset="-122"/>
              <a:ea typeface="新宋体" pitchFamily="49" charset="-122"/>
            </a:endParaRPr>
          </a:p>
        </p:txBody>
      </p:sp>
      <p:pic>
        <p:nvPicPr>
          <p:cNvPr id="9220" name="Picture 4" descr="http://imgsrc.baidu.com/baike/pic/item/58c3acb705288acd30add16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85"/>
          <a:stretch/>
        </p:blipFill>
        <p:spPr bwMode="auto">
          <a:xfrm>
            <a:off x="611560" y="2276872"/>
            <a:ext cx="359989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62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23787" y="6237312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生命</a:t>
            </a:r>
            <a:r>
              <a:rPr lang="zh-CN" altLang="en-US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科学 </a:t>
            </a:r>
            <a:endParaRPr lang="en-US" altLang="zh-CN" sz="1400" b="1" dirty="0" smtClean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altLang="zh-CN" sz="1400" b="1" dirty="0" smtClean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LIFE  SCIENCE</a:t>
            </a:r>
            <a:endParaRPr lang="zh-CN" altLang="en-US" sz="1400" b="1" dirty="0">
              <a:solidFill>
                <a:srgbClr val="003A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49" y="332656"/>
            <a:ext cx="721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走近生命科学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——  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1 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走进生命科学的世纪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549" y="908979"/>
            <a:ext cx="38699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iner Hand ITC" pitchFamily="66" charset="0"/>
                <a:ea typeface="华文隶书" pitchFamily="2" charset="-122"/>
              </a:rPr>
              <a:t>2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展望生命科学新世纪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66FF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29" y="332656"/>
            <a:ext cx="7346883" cy="523220"/>
          </a:xfrm>
          <a:prstGeom prst="rect">
            <a:avLst/>
          </a:prstGeom>
          <a:solidFill>
            <a:srgbClr val="003A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走近生命科学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——  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Viner Hand ITC" pitchFamily="66" charset="0"/>
              </a:rPr>
              <a:t>1 </a:t>
            </a:r>
            <a:r>
              <a:rPr lang="en-US" altLang="zh-CN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 b="1" dirty="0">
                <a:solidFill>
                  <a:srgbClr val="003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走进生命科学的世纪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7584" y="1988840"/>
            <a:ext cx="2100255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后基因组学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转基因技术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基因治疗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生物多样性保护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</a:rPr>
              <a:t>脑科学</a:t>
            </a:r>
          </a:p>
        </p:txBody>
      </p:sp>
    </p:spTree>
    <p:extLst>
      <p:ext uri="{BB962C8B-B14F-4D97-AF65-F5344CB8AC3E}">
        <p14:creationId xmlns:p14="http://schemas.microsoft.com/office/powerpoint/2010/main" val="41012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1058</TotalTime>
  <Words>960</Words>
  <Application>Microsoft Office PowerPoint</Application>
  <PresentationFormat>全屏显示(4:3)</PresentationFormat>
  <Paragraphs>165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Hengnannan</dc:creator>
  <cp:lastModifiedBy>lenovo</cp:lastModifiedBy>
  <cp:revision>73</cp:revision>
  <dcterms:created xsi:type="dcterms:W3CDTF">2012-09-01T05:03:16Z</dcterms:created>
  <dcterms:modified xsi:type="dcterms:W3CDTF">2012-09-26T09:17:37Z</dcterms:modified>
</cp:coreProperties>
</file>