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9"/>
  </p:notesMasterIdLst>
  <p:sldIdLst>
    <p:sldId id="256" r:id="rId3"/>
    <p:sldId id="259" r:id="rId4"/>
    <p:sldId id="274" r:id="rId5"/>
    <p:sldId id="275" r:id="rId6"/>
    <p:sldId id="271" r:id="rId7"/>
    <p:sldId id="278" r:id="rId8"/>
    <p:sldId id="272" r:id="rId9"/>
    <p:sldId id="273" r:id="rId10"/>
    <p:sldId id="262" r:id="rId11"/>
    <p:sldId id="276" r:id="rId12"/>
    <p:sldId id="264" r:id="rId13"/>
    <p:sldId id="277" r:id="rId14"/>
    <p:sldId id="265" r:id="rId15"/>
    <p:sldId id="267" r:id="rId16"/>
    <p:sldId id="268" r:id="rId17"/>
    <p:sldId id="270"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46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2CBF28-7B4E-43AA-93A6-21A6E148E643}" type="datetimeFigureOut">
              <a:rPr lang="zh-CN" altLang="en-US" smtClean="0"/>
              <a:t>2013/9/4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B55BA2-E005-451A-B5EF-313F8D2C3BE2}" type="slidenum">
              <a:rPr lang="zh-CN" altLang="en-US" smtClean="0"/>
              <a:t>‹#›</a:t>
            </a:fld>
            <a:endParaRPr lang="zh-CN" altLang="en-US"/>
          </a:p>
        </p:txBody>
      </p:sp>
    </p:spTree>
    <p:extLst>
      <p:ext uri="{BB962C8B-B14F-4D97-AF65-F5344CB8AC3E}">
        <p14:creationId xmlns:p14="http://schemas.microsoft.com/office/powerpoint/2010/main" val="2838565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更多模板、视频教程：</a:t>
            </a:r>
            <a:r>
              <a:rPr lang="en-US" altLang="zh-CN" sz="1200" dirty="0" smtClean="0"/>
              <a:t>http://www.mysoeasy.com</a:t>
            </a:r>
            <a:endParaRPr lang="en-US" altLang="zh-CN" sz="1200" dirty="0" smtClean="0">
              <a:solidFill>
                <a:schemeClr val="accent6">
                  <a:lumMod val="75000"/>
                </a:schemeClr>
              </a:solidFill>
              <a:latin typeface="Arial" pitchFamily="34" charset="0"/>
              <a:ea typeface="微软雅黑" pitchFamily="34" charset="-122"/>
            </a:endParaRPr>
          </a:p>
          <a:p>
            <a:endParaRPr lang="zh-CN" altLang="en-US" dirty="0"/>
          </a:p>
        </p:txBody>
      </p:sp>
      <p:sp>
        <p:nvSpPr>
          <p:cNvPr id="4" name="灯片编号占位符 3"/>
          <p:cNvSpPr>
            <a:spLocks noGrp="1"/>
          </p:cNvSpPr>
          <p:nvPr>
            <p:ph type="sldNum" sz="quarter" idx="10"/>
          </p:nvPr>
        </p:nvSpPr>
        <p:spPr/>
        <p:txBody>
          <a:bodyPr/>
          <a:lstStyle/>
          <a:p>
            <a:fld id="{E5B55BA2-E005-451A-B5EF-313F8D2C3BE2}" type="slidenum">
              <a:rPr lang="zh-CN" altLang="en-US" smtClean="0"/>
              <a:t>1</a:t>
            </a:fld>
            <a:endParaRPr lang="zh-CN" altLang="en-US"/>
          </a:p>
        </p:txBody>
      </p:sp>
    </p:spTree>
    <p:extLst>
      <p:ext uri="{BB962C8B-B14F-4D97-AF65-F5344CB8AC3E}">
        <p14:creationId xmlns:p14="http://schemas.microsoft.com/office/powerpoint/2010/main" val="1425990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t>更多模板、视频教程：</a:t>
            </a:r>
            <a:r>
              <a:rPr lang="en-US" altLang="zh-CN" sz="1200" dirty="0" smtClean="0"/>
              <a:t>http://www.mysoeasy.com</a:t>
            </a:r>
            <a:endParaRPr lang="en-US" altLang="zh-CN" sz="1200" dirty="0" smtClean="0">
              <a:solidFill>
                <a:schemeClr val="accent6">
                  <a:lumMod val="75000"/>
                </a:schemeClr>
              </a:solidFill>
              <a:latin typeface="Arial" pitchFamily="34" charset="0"/>
              <a:ea typeface="微软雅黑" pitchFamily="34" charset="-122"/>
            </a:endParaRPr>
          </a:p>
        </p:txBody>
      </p:sp>
      <p:sp>
        <p:nvSpPr>
          <p:cNvPr id="4" name="灯片编号占位符 3"/>
          <p:cNvSpPr>
            <a:spLocks noGrp="1"/>
          </p:cNvSpPr>
          <p:nvPr>
            <p:ph type="sldNum" sz="quarter" idx="10"/>
          </p:nvPr>
        </p:nvSpPr>
        <p:spPr/>
        <p:txBody>
          <a:bodyPr/>
          <a:lstStyle/>
          <a:p>
            <a:fld id="{E5B55BA2-E005-451A-B5EF-313F8D2C3BE2}" type="slidenum">
              <a:rPr lang="zh-CN" altLang="en-US" smtClean="0"/>
              <a:t>2</a:t>
            </a:fld>
            <a:endParaRPr lang="zh-CN" altLang="en-US"/>
          </a:p>
        </p:txBody>
      </p:sp>
    </p:spTree>
    <p:extLst>
      <p:ext uri="{BB962C8B-B14F-4D97-AF65-F5344CB8AC3E}">
        <p14:creationId xmlns:p14="http://schemas.microsoft.com/office/powerpoint/2010/main" val="3439076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高倍镜只能在低倍镜的基础上进行调节，换用高倍镜之后，不能再用粗调节器！</a:t>
            </a:r>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fld id="{99626D02-DBA9-44AC-9506-03D3449F020F}" type="slidenum">
              <a:rPr lang="zh-CN" altLang="en-US" sz="1200" smtClean="0"/>
              <a:pPr eaLnBrk="1" hangingPunct="1"/>
              <a:t>27</a:t>
            </a:fld>
            <a:endParaRPr lang="zh-CN" altLang="en-US" sz="12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7" name="直角三角形 20"/>
          <p:cNvSpPr/>
          <p:nvPr userDrawn="1"/>
        </p:nvSpPr>
        <p:spPr>
          <a:xfrm flipV="1">
            <a:off x="-1" y="4619"/>
            <a:ext cx="2767185" cy="1253028"/>
          </a:xfrm>
          <a:custGeom>
            <a:avLst/>
            <a:gdLst/>
            <a:ahLst/>
            <a:cxnLst/>
            <a:rect l="l" t="t" r="r" b="b"/>
            <a:pathLst>
              <a:path w="2767185" h="1253028">
                <a:moveTo>
                  <a:pt x="0" y="375686"/>
                </a:moveTo>
                <a:lnTo>
                  <a:pt x="139504" y="62050"/>
                </a:lnTo>
                <a:lnTo>
                  <a:pt x="0" y="0"/>
                </a:lnTo>
                <a:close/>
                <a:moveTo>
                  <a:pt x="0" y="1084417"/>
                </a:moveTo>
                <a:lnTo>
                  <a:pt x="402676" y="179108"/>
                </a:lnTo>
                <a:lnTo>
                  <a:pt x="238193" y="105947"/>
                </a:lnTo>
                <a:lnTo>
                  <a:pt x="0" y="641460"/>
                </a:lnTo>
                <a:close/>
                <a:moveTo>
                  <a:pt x="2565133" y="1253028"/>
                </a:moveTo>
                <a:lnTo>
                  <a:pt x="2762158" y="1253028"/>
                </a:lnTo>
                <a:lnTo>
                  <a:pt x="2767185" y="1241725"/>
                </a:lnTo>
                <a:lnTo>
                  <a:pt x="2604775" y="1163903"/>
                </a:lnTo>
                <a:close/>
                <a:moveTo>
                  <a:pt x="2249894" y="1253028"/>
                </a:moveTo>
                <a:lnTo>
                  <a:pt x="2446919" y="1253028"/>
                </a:lnTo>
                <a:lnTo>
                  <a:pt x="2507330" y="1117211"/>
                </a:lnTo>
                <a:lnTo>
                  <a:pt x="2450151" y="1089812"/>
                </a:lnTo>
                <a:lnTo>
                  <a:pt x="2343576" y="1042408"/>
                </a:lnTo>
                <a:close/>
                <a:moveTo>
                  <a:pt x="1934654" y="1253028"/>
                </a:moveTo>
                <a:lnTo>
                  <a:pt x="2131679" y="1253028"/>
                </a:lnTo>
                <a:lnTo>
                  <a:pt x="2244886" y="998512"/>
                </a:lnTo>
                <a:lnTo>
                  <a:pt x="2080403" y="925351"/>
                </a:lnTo>
                <a:close/>
                <a:moveTo>
                  <a:pt x="1619415" y="1253028"/>
                </a:moveTo>
                <a:lnTo>
                  <a:pt x="1816439" y="1253028"/>
                </a:lnTo>
                <a:lnTo>
                  <a:pt x="1981713" y="881454"/>
                </a:lnTo>
                <a:lnTo>
                  <a:pt x="1817230" y="808293"/>
                </a:lnTo>
                <a:close/>
                <a:moveTo>
                  <a:pt x="1304175" y="1253028"/>
                </a:moveTo>
                <a:lnTo>
                  <a:pt x="1501200" y="1253028"/>
                </a:lnTo>
                <a:lnTo>
                  <a:pt x="1718541" y="764396"/>
                </a:lnTo>
                <a:lnTo>
                  <a:pt x="1554058" y="691235"/>
                </a:lnTo>
                <a:close/>
                <a:moveTo>
                  <a:pt x="988936" y="1253028"/>
                </a:moveTo>
                <a:lnTo>
                  <a:pt x="1185961" y="1253028"/>
                </a:lnTo>
                <a:lnTo>
                  <a:pt x="1455368" y="647338"/>
                </a:lnTo>
                <a:lnTo>
                  <a:pt x="1290885" y="574177"/>
                </a:lnTo>
                <a:close/>
                <a:moveTo>
                  <a:pt x="673697" y="1253028"/>
                </a:moveTo>
                <a:lnTo>
                  <a:pt x="870721" y="1253028"/>
                </a:lnTo>
                <a:lnTo>
                  <a:pt x="1192195" y="530281"/>
                </a:lnTo>
                <a:lnTo>
                  <a:pt x="1027712" y="457120"/>
                </a:lnTo>
                <a:close/>
                <a:moveTo>
                  <a:pt x="358457" y="1253028"/>
                </a:moveTo>
                <a:lnTo>
                  <a:pt x="555482" y="1253028"/>
                </a:lnTo>
                <a:lnTo>
                  <a:pt x="929022" y="413223"/>
                </a:lnTo>
                <a:lnTo>
                  <a:pt x="764539" y="340062"/>
                </a:lnTo>
                <a:close/>
                <a:moveTo>
                  <a:pt x="43218" y="1253028"/>
                </a:moveTo>
                <a:lnTo>
                  <a:pt x="240242" y="1253028"/>
                </a:lnTo>
                <a:lnTo>
                  <a:pt x="665850" y="296164"/>
                </a:lnTo>
                <a:lnTo>
                  <a:pt x="501366" y="223004"/>
                </a:lnTo>
                <a:close/>
              </a:path>
            </a:pathLst>
          </a:custGeom>
          <a:solidFill>
            <a:srgbClr val="4F81B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8" name="直角三角形 20"/>
          <p:cNvSpPr/>
          <p:nvPr userDrawn="1"/>
        </p:nvSpPr>
        <p:spPr>
          <a:xfrm flipH="1">
            <a:off x="6381233" y="5599698"/>
            <a:ext cx="2767185" cy="1253028"/>
          </a:xfrm>
          <a:custGeom>
            <a:avLst/>
            <a:gdLst/>
            <a:ahLst/>
            <a:cxnLst/>
            <a:rect l="l" t="t" r="r" b="b"/>
            <a:pathLst>
              <a:path w="2767185" h="1253028">
                <a:moveTo>
                  <a:pt x="0" y="375686"/>
                </a:moveTo>
                <a:lnTo>
                  <a:pt x="139504" y="62050"/>
                </a:lnTo>
                <a:lnTo>
                  <a:pt x="0" y="0"/>
                </a:lnTo>
                <a:close/>
                <a:moveTo>
                  <a:pt x="0" y="1084417"/>
                </a:moveTo>
                <a:lnTo>
                  <a:pt x="402676" y="179108"/>
                </a:lnTo>
                <a:lnTo>
                  <a:pt x="238193" y="105947"/>
                </a:lnTo>
                <a:lnTo>
                  <a:pt x="0" y="641460"/>
                </a:lnTo>
                <a:close/>
                <a:moveTo>
                  <a:pt x="2565133" y="1253028"/>
                </a:moveTo>
                <a:lnTo>
                  <a:pt x="2762158" y="1253028"/>
                </a:lnTo>
                <a:lnTo>
                  <a:pt x="2767185" y="1241725"/>
                </a:lnTo>
                <a:lnTo>
                  <a:pt x="2604775" y="1163903"/>
                </a:lnTo>
                <a:close/>
                <a:moveTo>
                  <a:pt x="2249894" y="1253028"/>
                </a:moveTo>
                <a:lnTo>
                  <a:pt x="2446919" y="1253028"/>
                </a:lnTo>
                <a:lnTo>
                  <a:pt x="2507330" y="1117211"/>
                </a:lnTo>
                <a:lnTo>
                  <a:pt x="2450151" y="1089812"/>
                </a:lnTo>
                <a:lnTo>
                  <a:pt x="2343576" y="1042408"/>
                </a:lnTo>
                <a:close/>
                <a:moveTo>
                  <a:pt x="1934654" y="1253028"/>
                </a:moveTo>
                <a:lnTo>
                  <a:pt x="2131679" y="1253028"/>
                </a:lnTo>
                <a:lnTo>
                  <a:pt x="2244886" y="998512"/>
                </a:lnTo>
                <a:lnTo>
                  <a:pt x="2080403" y="925351"/>
                </a:lnTo>
                <a:close/>
                <a:moveTo>
                  <a:pt x="1619415" y="1253028"/>
                </a:moveTo>
                <a:lnTo>
                  <a:pt x="1816439" y="1253028"/>
                </a:lnTo>
                <a:lnTo>
                  <a:pt x="1981713" y="881454"/>
                </a:lnTo>
                <a:lnTo>
                  <a:pt x="1817230" y="808293"/>
                </a:lnTo>
                <a:close/>
                <a:moveTo>
                  <a:pt x="1304175" y="1253028"/>
                </a:moveTo>
                <a:lnTo>
                  <a:pt x="1501200" y="1253028"/>
                </a:lnTo>
                <a:lnTo>
                  <a:pt x="1718541" y="764396"/>
                </a:lnTo>
                <a:lnTo>
                  <a:pt x="1554058" y="691235"/>
                </a:lnTo>
                <a:close/>
                <a:moveTo>
                  <a:pt x="988936" y="1253028"/>
                </a:moveTo>
                <a:lnTo>
                  <a:pt x="1185961" y="1253028"/>
                </a:lnTo>
                <a:lnTo>
                  <a:pt x="1455368" y="647338"/>
                </a:lnTo>
                <a:lnTo>
                  <a:pt x="1290885" y="574177"/>
                </a:lnTo>
                <a:close/>
                <a:moveTo>
                  <a:pt x="673697" y="1253028"/>
                </a:moveTo>
                <a:lnTo>
                  <a:pt x="870721" y="1253028"/>
                </a:lnTo>
                <a:lnTo>
                  <a:pt x="1192195" y="530281"/>
                </a:lnTo>
                <a:lnTo>
                  <a:pt x="1027712" y="457120"/>
                </a:lnTo>
                <a:close/>
                <a:moveTo>
                  <a:pt x="358457" y="1253028"/>
                </a:moveTo>
                <a:lnTo>
                  <a:pt x="555482" y="1253028"/>
                </a:lnTo>
                <a:lnTo>
                  <a:pt x="929022" y="413223"/>
                </a:lnTo>
                <a:lnTo>
                  <a:pt x="764539" y="340062"/>
                </a:lnTo>
                <a:close/>
                <a:moveTo>
                  <a:pt x="43218" y="1253028"/>
                </a:moveTo>
                <a:lnTo>
                  <a:pt x="240242" y="1253028"/>
                </a:lnTo>
                <a:lnTo>
                  <a:pt x="665850" y="296164"/>
                </a:lnTo>
                <a:lnTo>
                  <a:pt x="501366" y="223004"/>
                </a:lnTo>
                <a:close/>
              </a:path>
            </a:pathLst>
          </a:custGeom>
          <a:solidFill>
            <a:srgbClr val="4F81B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9" name="直角三角形 28"/>
          <p:cNvSpPr/>
          <p:nvPr userDrawn="1"/>
        </p:nvSpPr>
        <p:spPr>
          <a:xfrm>
            <a:off x="-1" y="2759156"/>
            <a:ext cx="1187625" cy="4104456"/>
          </a:xfrm>
          <a:prstGeom prst="rtTriangle">
            <a:avLst/>
          </a:prstGeom>
          <a:solidFill>
            <a:srgbClr val="4F81BD">
              <a:lumMod val="20000"/>
              <a:lumOff val="8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0" name="直角三角形 29"/>
          <p:cNvSpPr/>
          <p:nvPr userDrawn="1"/>
        </p:nvSpPr>
        <p:spPr>
          <a:xfrm>
            <a:off x="-1" y="3839276"/>
            <a:ext cx="899593" cy="3024336"/>
          </a:xfrm>
          <a:prstGeom prst="rtTriangle">
            <a:avLst/>
          </a:prstGeom>
          <a:solidFill>
            <a:srgbClr val="1F497D">
              <a:lumMod val="20000"/>
              <a:lumOff val="8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1" name="直角三角形 30"/>
          <p:cNvSpPr/>
          <p:nvPr userDrawn="1"/>
        </p:nvSpPr>
        <p:spPr>
          <a:xfrm>
            <a:off x="-1" y="5783492"/>
            <a:ext cx="4932041" cy="1080120"/>
          </a:xfrm>
          <a:prstGeom prst="rtTriangle">
            <a:avLst/>
          </a:prstGeom>
          <a:solidFill>
            <a:srgbClr val="1F497D">
              <a:lumMod val="20000"/>
              <a:lumOff val="8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32" name="直角三角形 31"/>
          <p:cNvSpPr/>
          <p:nvPr userDrawn="1"/>
        </p:nvSpPr>
        <p:spPr>
          <a:xfrm>
            <a:off x="-13448" y="6237098"/>
            <a:ext cx="3923929" cy="626514"/>
          </a:xfrm>
          <a:prstGeom prst="rtTriangle">
            <a:avLst/>
          </a:prstGeom>
          <a:solidFill>
            <a:srgbClr val="4F81B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33" name="直接连接符 32"/>
          <p:cNvCxnSpPr/>
          <p:nvPr userDrawn="1"/>
        </p:nvCxnSpPr>
        <p:spPr>
          <a:xfrm>
            <a:off x="1691680" y="3429000"/>
            <a:ext cx="6062259" cy="0"/>
          </a:xfrm>
          <a:prstGeom prst="line">
            <a:avLst/>
          </a:prstGeom>
          <a:noFill/>
          <a:ln w="127000" cap="flat" cmpd="tri" algn="ctr">
            <a:solidFill>
              <a:srgbClr val="4F81BD">
                <a:shade val="95000"/>
                <a:satMod val="105000"/>
              </a:srgbClr>
            </a:solidFill>
            <a:prstDash val="solid"/>
          </a:ln>
          <a:effectLst/>
        </p:spPr>
      </p:cxnSp>
      <p:sp>
        <p:nvSpPr>
          <p:cNvPr id="2" name="标题 1"/>
          <p:cNvSpPr>
            <a:spLocks noGrp="1"/>
          </p:cNvSpPr>
          <p:nvPr>
            <p:ph type="ctrTitle" hasCustomPrompt="1"/>
          </p:nvPr>
        </p:nvSpPr>
        <p:spPr>
          <a:xfrm>
            <a:off x="1518453" y="2477963"/>
            <a:ext cx="6437924" cy="951037"/>
          </a:xfrm>
        </p:spPr>
        <p:txBody>
          <a:bodyPr>
            <a:normAutofit/>
          </a:bodyPr>
          <a:lstStyle>
            <a:lvl1pPr algn="ctr">
              <a:defRPr sz="6600">
                <a:solidFill>
                  <a:schemeClr val="accent1"/>
                </a:solidFill>
              </a:defRPr>
            </a:lvl1pPr>
          </a:lstStyle>
          <a:p>
            <a:r>
              <a:rPr lang="en-US" altLang="zh-CN" dirty="0" smtClean="0"/>
              <a:t>PowerPoint</a:t>
            </a:r>
            <a:r>
              <a:rPr lang="zh-CN" altLang="en-US" dirty="0" smtClean="0"/>
              <a:t>模板</a:t>
            </a:r>
            <a:endParaRPr lang="zh-CN" altLang="en-US" dirty="0"/>
          </a:p>
        </p:txBody>
      </p:sp>
      <p:sp>
        <p:nvSpPr>
          <p:cNvPr id="3" name="副标题 2"/>
          <p:cNvSpPr>
            <a:spLocks noGrp="1"/>
          </p:cNvSpPr>
          <p:nvPr>
            <p:ph type="subTitle" idx="1" hasCustomPrompt="1"/>
          </p:nvPr>
        </p:nvSpPr>
        <p:spPr>
          <a:xfrm>
            <a:off x="1475656" y="3573016"/>
            <a:ext cx="6480719" cy="360040"/>
          </a:xfrm>
        </p:spPr>
        <p:txBody>
          <a:bodyPr>
            <a:noAutofit/>
          </a:bodyPr>
          <a:lstStyle>
            <a:lvl1pPr marL="0" indent="0" algn="ctr">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dirty="0" smtClean="0"/>
              <a:t> Office</a:t>
            </a:r>
            <a:r>
              <a:rPr lang="zh-CN" altLang="en-US" dirty="0" smtClean="0"/>
              <a:t>资源宝库</a:t>
            </a:r>
            <a:r>
              <a:rPr lang="en-US" altLang="zh-CN" dirty="0" smtClean="0"/>
              <a:t>—</a:t>
            </a:r>
            <a:r>
              <a:rPr lang="en-US" altLang="zh-CN" dirty="0" err="1" smtClean="0"/>
              <a:t>SoEasy</a:t>
            </a:r>
            <a:r>
              <a:rPr lang="zh-CN" altLang="en-US" dirty="0" smtClean="0"/>
              <a:t>办公效率平台</a:t>
            </a:r>
          </a:p>
        </p:txBody>
      </p:sp>
      <p:sp>
        <p:nvSpPr>
          <p:cNvPr id="4" name="日期占位符 3"/>
          <p:cNvSpPr>
            <a:spLocks noGrp="1"/>
          </p:cNvSpPr>
          <p:nvPr>
            <p:ph type="dt" sz="half" idx="10"/>
          </p:nvPr>
        </p:nvSpPr>
        <p:spPr/>
        <p:txBody>
          <a:bodyPr/>
          <a:lstStyle/>
          <a:p>
            <a:fld id="{62964685-85D7-482A-9073-728BC4F55FB5}" type="datetimeFigureOut">
              <a:rPr lang="zh-CN" altLang="en-US" smtClean="0"/>
              <a:t>2013/9/4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DA964-FE1B-4EFD-AAA2-2CA0EB5B370F}" type="slidenum">
              <a:rPr lang="zh-CN" altLang="en-US" smtClean="0"/>
              <a:t>‹#›</a:t>
            </a:fld>
            <a:endParaRPr lang="zh-CN" altLang="en-US"/>
          </a:p>
        </p:txBody>
      </p:sp>
    </p:spTree>
    <p:extLst>
      <p:ext uri="{BB962C8B-B14F-4D97-AF65-F5344CB8AC3E}">
        <p14:creationId xmlns:p14="http://schemas.microsoft.com/office/powerpoint/2010/main" val="1377524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13431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8605112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857234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016738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8010165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88405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864580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1643730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52953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081230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2964685-85D7-482A-9073-728BC4F55FB5}" type="datetimeFigureOut">
              <a:rPr lang="zh-CN" altLang="en-US" smtClean="0"/>
              <a:t>2013/9/4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DA964-FE1B-4EFD-AAA2-2CA0EB5B370F}" type="slidenum">
              <a:rPr lang="zh-CN" altLang="en-US" smtClean="0"/>
              <a:t>‹#›</a:t>
            </a:fld>
            <a:endParaRPr lang="zh-CN" altLang="en-US"/>
          </a:p>
        </p:txBody>
      </p:sp>
    </p:spTree>
    <p:extLst>
      <p:ext uri="{BB962C8B-B14F-4D97-AF65-F5344CB8AC3E}">
        <p14:creationId xmlns:p14="http://schemas.microsoft.com/office/powerpoint/2010/main" val="449002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691680" y="2852936"/>
            <a:ext cx="6120680" cy="432048"/>
          </a:xfrm>
        </p:spPr>
        <p:txBody>
          <a:bodyPr anchor="t"/>
          <a:lstStyle>
            <a:lvl1pPr algn="ctr">
              <a:defRPr sz="3200" b="1" cap="all"/>
            </a:lvl1pPr>
          </a:lstStyle>
          <a:p>
            <a:r>
              <a:rPr lang="zh-CN" altLang="en-US" dirty="0" smtClean="0"/>
              <a:t>您的章节标题</a:t>
            </a:r>
            <a:endParaRPr lang="zh-CN" altLang="en-US" dirty="0"/>
          </a:p>
        </p:txBody>
      </p:sp>
      <p:sp>
        <p:nvSpPr>
          <p:cNvPr id="3" name="文本占位符 2"/>
          <p:cNvSpPr>
            <a:spLocks noGrp="1"/>
          </p:cNvSpPr>
          <p:nvPr>
            <p:ph type="body" idx="1" hasCustomPrompt="1"/>
          </p:nvPr>
        </p:nvSpPr>
        <p:spPr>
          <a:xfrm>
            <a:off x="1691680" y="3573016"/>
            <a:ext cx="6192688" cy="360040"/>
          </a:xfrm>
        </p:spPr>
        <p:txBody>
          <a:bodyPr anchor="b">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sz="14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dirty="0" smtClean="0"/>
              <a:t>您的章节副标题您的章节副标题您的章节副标题</a:t>
            </a:r>
          </a:p>
        </p:txBody>
      </p:sp>
      <p:sp>
        <p:nvSpPr>
          <p:cNvPr id="4" name="日期占位符 3"/>
          <p:cNvSpPr>
            <a:spLocks noGrp="1"/>
          </p:cNvSpPr>
          <p:nvPr>
            <p:ph type="dt" sz="half" idx="10"/>
          </p:nvPr>
        </p:nvSpPr>
        <p:spPr/>
        <p:txBody>
          <a:bodyPr/>
          <a:lstStyle/>
          <a:p>
            <a:fld id="{62964685-85D7-482A-9073-728BC4F55FB5}" type="datetimeFigureOut">
              <a:rPr lang="zh-CN" altLang="en-US" smtClean="0"/>
              <a:t>2013/9/4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DA964-FE1B-4EFD-AAA2-2CA0EB5B370F}" type="slidenum">
              <a:rPr lang="zh-CN" altLang="en-US" smtClean="0"/>
              <a:t>‹#›</a:t>
            </a:fld>
            <a:endParaRPr lang="zh-CN" altLang="en-US"/>
          </a:p>
        </p:txBody>
      </p:sp>
      <p:cxnSp>
        <p:nvCxnSpPr>
          <p:cNvPr id="16" name="直接连接符 15"/>
          <p:cNvCxnSpPr/>
          <p:nvPr userDrawn="1"/>
        </p:nvCxnSpPr>
        <p:spPr>
          <a:xfrm>
            <a:off x="2699792" y="3429000"/>
            <a:ext cx="4032448" cy="0"/>
          </a:xfrm>
          <a:prstGeom prst="line">
            <a:avLst/>
          </a:prstGeom>
          <a:noFill/>
          <a:ln w="127000" cap="flat" cmpd="tri" algn="ctr">
            <a:solidFill>
              <a:srgbClr val="4F81BD">
                <a:shade val="95000"/>
                <a:satMod val="105000"/>
              </a:srgbClr>
            </a:solidFill>
            <a:prstDash val="solid"/>
          </a:ln>
          <a:effectLst/>
        </p:spPr>
      </p:cxnSp>
      <p:sp>
        <p:nvSpPr>
          <p:cNvPr id="22" name="直角三角形 20"/>
          <p:cNvSpPr/>
          <p:nvPr userDrawn="1"/>
        </p:nvSpPr>
        <p:spPr>
          <a:xfrm flipV="1">
            <a:off x="-1" y="4619"/>
            <a:ext cx="2767185" cy="1253028"/>
          </a:xfrm>
          <a:custGeom>
            <a:avLst/>
            <a:gdLst/>
            <a:ahLst/>
            <a:cxnLst/>
            <a:rect l="l" t="t" r="r" b="b"/>
            <a:pathLst>
              <a:path w="2767185" h="1253028">
                <a:moveTo>
                  <a:pt x="0" y="375686"/>
                </a:moveTo>
                <a:lnTo>
                  <a:pt x="139504" y="62050"/>
                </a:lnTo>
                <a:lnTo>
                  <a:pt x="0" y="0"/>
                </a:lnTo>
                <a:close/>
                <a:moveTo>
                  <a:pt x="0" y="1084417"/>
                </a:moveTo>
                <a:lnTo>
                  <a:pt x="402676" y="179108"/>
                </a:lnTo>
                <a:lnTo>
                  <a:pt x="238193" y="105947"/>
                </a:lnTo>
                <a:lnTo>
                  <a:pt x="0" y="641460"/>
                </a:lnTo>
                <a:close/>
                <a:moveTo>
                  <a:pt x="2565133" y="1253028"/>
                </a:moveTo>
                <a:lnTo>
                  <a:pt x="2762158" y="1253028"/>
                </a:lnTo>
                <a:lnTo>
                  <a:pt x="2767185" y="1241725"/>
                </a:lnTo>
                <a:lnTo>
                  <a:pt x="2604775" y="1163903"/>
                </a:lnTo>
                <a:close/>
                <a:moveTo>
                  <a:pt x="2249894" y="1253028"/>
                </a:moveTo>
                <a:lnTo>
                  <a:pt x="2446919" y="1253028"/>
                </a:lnTo>
                <a:lnTo>
                  <a:pt x="2507330" y="1117211"/>
                </a:lnTo>
                <a:lnTo>
                  <a:pt x="2450151" y="1089812"/>
                </a:lnTo>
                <a:lnTo>
                  <a:pt x="2343576" y="1042408"/>
                </a:lnTo>
                <a:close/>
                <a:moveTo>
                  <a:pt x="1934654" y="1253028"/>
                </a:moveTo>
                <a:lnTo>
                  <a:pt x="2131679" y="1253028"/>
                </a:lnTo>
                <a:lnTo>
                  <a:pt x="2244886" y="998512"/>
                </a:lnTo>
                <a:lnTo>
                  <a:pt x="2080403" y="925351"/>
                </a:lnTo>
                <a:close/>
                <a:moveTo>
                  <a:pt x="1619415" y="1253028"/>
                </a:moveTo>
                <a:lnTo>
                  <a:pt x="1816439" y="1253028"/>
                </a:lnTo>
                <a:lnTo>
                  <a:pt x="1981713" y="881454"/>
                </a:lnTo>
                <a:lnTo>
                  <a:pt x="1817230" y="808293"/>
                </a:lnTo>
                <a:close/>
                <a:moveTo>
                  <a:pt x="1304175" y="1253028"/>
                </a:moveTo>
                <a:lnTo>
                  <a:pt x="1501200" y="1253028"/>
                </a:lnTo>
                <a:lnTo>
                  <a:pt x="1718541" y="764396"/>
                </a:lnTo>
                <a:lnTo>
                  <a:pt x="1554058" y="691235"/>
                </a:lnTo>
                <a:close/>
                <a:moveTo>
                  <a:pt x="988936" y="1253028"/>
                </a:moveTo>
                <a:lnTo>
                  <a:pt x="1185961" y="1253028"/>
                </a:lnTo>
                <a:lnTo>
                  <a:pt x="1455368" y="647338"/>
                </a:lnTo>
                <a:lnTo>
                  <a:pt x="1290885" y="574177"/>
                </a:lnTo>
                <a:close/>
                <a:moveTo>
                  <a:pt x="673697" y="1253028"/>
                </a:moveTo>
                <a:lnTo>
                  <a:pt x="870721" y="1253028"/>
                </a:lnTo>
                <a:lnTo>
                  <a:pt x="1192195" y="530281"/>
                </a:lnTo>
                <a:lnTo>
                  <a:pt x="1027712" y="457120"/>
                </a:lnTo>
                <a:close/>
                <a:moveTo>
                  <a:pt x="358457" y="1253028"/>
                </a:moveTo>
                <a:lnTo>
                  <a:pt x="555482" y="1253028"/>
                </a:lnTo>
                <a:lnTo>
                  <a:pt x="929022" y="413223"/>
                </a:lnTo>
                <a:lnTo>
                  <a:pt x="764539" y="340062"/>
                </a:lnTo>
                <a:close/>
                <a:moveTo>
                  <a:pt x="43218" y="1253028"/>
                </a:moveTo>
                <a:lnTo>
                  <a:pt x="240242" y="1253028"/>
                </a:lnTo>
                <a:lnTo>
                  <a:pt x="665850" y="296164"/>
                </a:lnTo>
                <a:lnTo>
                  <a:pt x="501366" y="223004"/>
                </a:lnTo>
                <a:close/>
              </a:path>
            </a:pathLst>
          </a:custGeom>
          <a:solidFill>
            <a:srgbClr val="4F81B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3" name="直角三角形 20"/>
          <p:cNvSpPr/>
          <p:nvPr userDrawn="1"/>
        </p:nvSpPr>
        <p:spPr>
          <a:xfrm flipH="1">
            <a:off x="6381233" y="5632356"/>
            <a:ext cx="2767185" cy="1253028"/>
          </a:xfrm>
          <a:custGeom>
            <a:avLst/>
            <a:gdLst/>
            <a:ahLst/>
            <a:cxnLst/>
            <a:rect l="l" t="t" r="r" b="b"/>
            <a:pathLst>
              <a:path w="2767185" h="1253028">
                <a:moveTo>
                  <a:pt x="0" y="375686"/>
                </a:moveTo>
                <a:lnTo>
                  <a:pt x="139504" y="62050"/>
                </a:lnTo>
                <a:lnTo>
                  <a:pt x="0" y="0"/>
                </a:lnTo>
                <a:close/>
                <a:moveTo>
                  <a:pt x="0" y="1084417"/>
                </a:moveTo>
                <a:lnTo>
                  <a:pt x="402676" y="179108"/>
                </a:lnTo>
                <a:lnTo>
                  <a:pt x="238193" y="105947"/>
                </a:lnTo>
                <a:lnTo>
                  <a:pt x="0" y="641460"/>
                </a:lnTo>
                <a:close/>
                <a:moveTo>
                  <a:pt x="2565133" y="1253028"/>
                </a:moveTo>
                <a:lnTo>
                  <a:pt x="2762158" y="1253028"/>
                </a:lnTo>
                <a:lnTo>
                  <a:pt x="2767185" y="1241725"/>
                </a:lnTo>
                <a:lnTo>
                  <a:pt x="2604775" y="1163903"/>
                </a:lnTo>
                <a:close/>
                <a:moveTo>
                  <a:pt x="2249894" y="1253028"/>
                </a:moveTo>
                <a:lnTo>
                  <a:pt x="2446919" y="1253028"/>
                </a:lnTo>
                <a:lnTo>
                  <a:pt x="2507330" y="1117211"/>
                </a:lnTo>
                <a:lnTo>
                  <a:pt x="2450151" y="1089812"/>
                </a:lnTo>
                <a:lnTo>
                  <a:pt x="2343576" y="1042408"/>
                </a:lnTo>
                <a:close/>
                <a:moveTo>
                  <a:pt x="1934654" y="1253028"/>
                </a:moveTo>
                <a:lnTo>
                  <a:pt x="2131679" y="1253028"/>
                </a:lnTo>
                <a:lnTo>
                  <a:pt x="2244886" y="998512"/>
                </a:lnTo>
                <a:lnTo>
                  <a:pt x="2080403" y="925351"/>
                </a:lnTo>
                <a:close/>
                <a:moveTo>
                  <a:pt x="1619415" y="1253028"/>
                </a:moveTo>
                <a:lnTo>
                  <a:pt x="1816439" y="1253028"/>
                </a:lnTo>
                <a:lnTo>
                  <a:pt x="1981713" y="881454"/>
                </a:lnTo>
                <a:lnTo>
                  <a:pt x="1817230" y="808293"/>
                </a:lnTo>
                <a:close/>
                <a:moveTo>
                  <a:pt x="1304175" y="1253028"/>
                </a:moveTo>
                <a:lnTo>
                  <a:pt x="1501200" y="1253028"/>
                </a:lnTo>
                <a:lnTo>
                  <a:pt x="1718541" y="764396"/>
                </a:lnTo>
                <a:lnTo>
                  <a:pt x="1554058" y="691235"/>
                </a:lnTo>
                <a:close/>
                <a:moveTo>
                  <a:pt x="988936" y="1253028"/>
                </a:moveTo>
                <a:lnTo>
                  <a:pt x="1185961" y="1253028"/>
                </a:lnTo>
                <a:lnTo>
                  <a:pt x="1455368" y="647338"/>
                </a:lnTo>
                <a:lnTo>
                  <a:pt x="1290885" y="574177"/>
                </a:lnTo>
                <a:close/>
                <a:moveTo>
                  <a:pt x="673697" y="1253028"/>
                </a:moveTo>
                <a:lnTo>
                  <a:pt x="870721" y="1253028"/>
                </a:lnTo>
                <a:lnTo>
                  <a:pt x="1192195" y="530281"/>
                </a:lnTo>
                <a:lnTo>
                  <a:pt x="1027712" y="457120"/>
                </a:lnTo>
                <a:close/>
                <a:moveTo>
                  <a:pt x="358457" y="1253028"/>
                </a:moveTo>
                <a:lnTo>
                  <a:pt x="555482" y="1253028"/>
                </a:lnTo>
                <a:lnTo>
                  <a:pt x="929022" y="413223"/>
                </a:lnTo>
                <a:lnTo>
                  <a:pt x="764539" y="340062"/>
                </a:lnTo>
                <a:close/>
                <a:moveTo>
                  <a:pt x="43218" y="1253028"/>
                </a:moveTo>
                <a:lnTo>
                  <a:pt x="240242" y="1253028"/>
                </a:lnTo>
                <a:lnTo>
                  <a:pt x="665850" y="296164"/>
                </a:lnTo>
                <a:lnTo>
                  <a:pt x="501366" y="223004"/>
                </a:lnTo>
                <a:close/>
              </a:path>
            </a:pathLst>
          </a:custGeom>
          <a:solidFill>
            <a:srgbClr val="4F81B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cxnSp>
        <p:nvCxnSpPr>
          <p:cNvPr id="24" name="直接连接符 23"/>
          <p:cNvCxnSpPr/>
          <p:nvPr userDrawn="1"/>
        </p:nvCxnSpPr>
        <p:spPr>
          <a:xfrm>
            <a:off x="2987824" y="2864659"/>
            <a:ext cx="432048" cy="50405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8" name="文本占位符 27"/>
          <p:cNvSpPr>
            <a:spLocks noGrp="1"/>
          </p:cNvSpPr>
          <p:nvPr>
            <p:ph type="body" sz="quarter" idx="14" hasCustomPrompt="1"/>
          </p:nvPr>
        </p:nvSpPr>
        <p:spPr>
          <a:xfrm>
            <a:off x="2776813" y="3129245"/>
            <a:ext cx="499043" cy="371763"/>
          </a:xfrm>
        </p:spPr>
        <p:txBody>
          <a:bodyPr>
            <a:noAutofit/>
          </a:bodyPr>
          <a:lstStyle>
            <a:lvl1pPr marL="0" indent="0">
              <a:buNone/>
              <a:defRPr sz="2000">
                <a:solidFill>
                  <a:schemeClr val="accent1"/>
                </a:solidFill>
              </a:defRPr>
            </a:lvl1pPr>
          </a:lstStyle>
          <a:p>
            <a:pPr lvl="0"/>
            <a:r>
              <a:rPr lang="en-US" altLang="zh-CN" dirty="0" smtClean="0"/>
              <a:t>01</a:t>
            </a:r>
            <a:endParaRPr lang="zh-CN" altLang="en-US" dirty="0"/>
          </a:p>
        </p:txBody>
      </p:sp>
    </p:spTree>
    <p:extLst>
      <p:ext uri="{BB962C8B-B14F-4D97-AF65-F5344CB8AC3E}">
        <p14:creationId xmlns:p14="http://schemas.microsoft.com/office/powerpoint/2010/main" val="2920948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80728"/>
            <a:ext cx="4100264" cy="5472608"/>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80728"/>
            <a:ext cx="4100264" cy="5472608"/>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2964685-85D7-482A-9073-728BC4F55FB5}" type="datetimeFigureOut">
              <a:rPr lang="zh-CN" altLang="en-US" smtClean="0"/>
              <a:t>2013/9/4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23DA964-FE1B-4EFD-AAA2-2CA0EB5B370F}" type="slidenum">
              <a:rPr lang="zh-CN" altLang="en-US" smtClean="0"/>
              <a:t>‹#›</a:t>
            </a:fld>
            <a:endParaRPr lang="zh-CN" altLang="en-US"/>
          </a:p>
        </p:txBody>
      </p:sp>
    </p:spTree>
    <p:extLst>
      <p:ext uri="{BB962C8B-B14F-4D97-AF65-F5344CB8AC3E}">
        <p14:creationId xmlns:p14="http://schemas.microsoft.com/office/powerpoint/2010/main" val="1530028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2964685-85D7-482A-9073-728BC4F55FB5}" type="datetimeFigureOut">
              <a:rPr lang="zh-CN" altLang="en-US" smtClean="0"/>
              <a:t>2013/9/4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23DA964-FE1B-4EFD-AAA2-2CA0EB5B370F}" type="slidenum">
              <a:rPr lang="zh-CN" altLang="en-US" smtClean="0"/>
              <a:t>‹#›</a:t>
            </a:fld>
            <a:endParaRPr lang="zh-CN" altLang="en-US"/>
          </a:p>
        </p:txBody>
      </p:sp>
    </p:spTree>
    <p:extLst>
      <p:ext uri="{BB962C8B-B14F-4D97-AF65-F5344CB8AC3E}">
        <p14:creationId xmlns:p14="http://schemas.microsoft.com/office/powerpoint/2010/main" val="2663184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964685-85D7-482A-9073-728BC4F55FB5}" type="datetimeFigureOut">
              <a:rPr lang="zh-CN" altLang="en-US" smtClean="0"/>
              <a:t>2013/9/4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23DA964-FE1B-4EFD-AAA2-2CA0EB5B370F}" type="slidenum">
              <a:rPr lang="zh-CN" altLang="en-US" smtClean="0"/>
              <a:t>‹#›</a:t>
            </a:fld>
            <a:endParaRPr lang="zh-CN" altLang="en-US"/>
          </a:p>
        </p:txBody>
      </p:sp>
    </p:spTree>
    <p:extLst>
      <p:ext uri="{BB962C8B-B14F-4D97-AF65-F5344CB8AC3E}">
        <p14:creationId xmlns:p14="http://schemas.microsoft.com/office/powerpoint/2010/main" val="4083041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2964685-85D7-482A-9073-728BC4F55FB5}" type="datetimeFigureOut">
              <a:rPr lang="zh-CN" altLang="en-US" smtClean="0"/>
              <a:t>2013/9/4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DA964-FE1B-4EFD-AAA2-2CA0EB5B370F}" type="slidenum">
              <a:rPr lang="zh-CN" altLang="en-US" smtClean="0"/>
              <a:t>‹#›</a:t>
            </a:fld>
            <a:endParaRPr lang="zh-CN" altLang="en-US"/>
          </a:p>
        </p:txBody>
      </p:sp>
    </p:spTree>
    <p:extLst>
      <p:ext uri="{BB962C8B-B14F-4D97-AF65-F5344CB8AC3E}">
        <p14:creationId xmlns:p14="http://schemas.microsoft.com/office/powerpoint/2010/main" val="569825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2964685-85D7-482A-9073-728BC4F55FB5}" type="datetimeFigureOut">
              <a:rPr lang="zh-CN" altLang="en-US" smtClean="0"/>
              <a:t>2013/9/4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23DA964-FE1B-4EFD-AAA2-2CA0EB5B370F}" type="slidenum">
              <a:rPr lang="zh-CN" altLang="en-US" smtClean="0"/>
              <a:t>‹#›</a:t>
            </a:fld>
            <a:endParaRPr lang="zh-CN" altLang="en-US"/>
          </a:p>
        </p:txBody>
      </p:sp>
    </p:spTree>
    <p:extLst>
      <p:ext uri="{BB962C8B-B14F-4D97-AF65-F5344CB8AC3E}">
        <p14:creationId xmlns:p14="http://schemas.microsoft.com/office/powerpoint/2010/main" val="2123488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189884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1.png"/><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9" name="直接连接符 8"/>
          <p:cNvCxnSpPr/>
          <p:nvPr userDrawn="1"/>
        </p:nvCxnSpPr>
        <p:spPr>
          <a:xfrm>
            <a:off x="3081741" y="260648"/>
            <a:ext cx="6062259" cy="0"/>
          </a:xfrm>
          <a:prstGeom prst="line">
            <a:avLst/>
          </a:prstGeom>
          <a:noFill/>
          <a:ln w="127000" cap="flat" cmpd="tri" algn="ctr">
            <a:solidFill>
              <a:srgbClr val="4F81BD">
                <a:shade val="95000"/>
                <a:satMod val="105000"/>
              </a:srgbClr>
            </a:solidFill>
            <a:prstDash val="solid"/>
          </a:ln>
          <a:effectLst/>
        </p:spPr>
      </p:cxnSp>
      <p:sp>
        <p:nvSpPr>
          <p:cNvPr id="7" name="直角三角形 20"/>
          <p:cNvSpPr/>
          <p:nvPr userDrawn="1"/>
        </p:nvSpPr>
        <p:spPr>
          <a:xfrm flipV="1">
            <a:off x="-1" y="4619"/>
            <a:ext cx="2767185" cy="1253028"/>
          </a:xfrm>
          <a:custGeom>
            <a:avLst/>
            <a:gdLst/>
            <a:ahLst/>
            <a:cxnLst/>
            <a:rect l="l" t="t" r="r" b="b"/>
            <a:pathLst>
              <a:path w="2767185" h="1253028">
                <a:moveTo>
                  <a:pt x="0" y="375686"/>
                </a:moveTo>
                <a:lnTo>
                  <a:pt x="139504" y="62050"/>
                </a:lnTo>
                <a:lnTo>
                  <a:pt x="0" y="0"/>
                </a:lnTo>
                <a:close/>
                <a:moveTo>
                  <a:pt x="0" y="1084417"/>
                </a:moveTo>
                <a:lnTo>
                  <a:pt x="402676" y="179108"/>
                </a:lnTo>
                <a:lnTo>
                  <a:pt x="238193" y="105947"/>
                </a:lnTo>
                <a:lnTo>
                  <a:pt x="0" y="641460"/>
                </a:lnTo>
                <a:close/>
                <a:moveTo>
                  <a:pt x="2565133" y="1253028"/>
                </a:moveTo>
                <a:lnTo>
                  <a:pt x="2762158" y="1253028"/>
                </a:lnTo>
                <a:lnTo>
                  <a:pt x="2767185" y="1241725"/>
                </a:lnTo>
                <a:lnTo>
                  <a:pt x="2604775" y="1163903"/>
                </a:lnTo>
                <a:close/>
                <a:moveTo>
                  <a:pt x="2249894" y="1253028"/>
                </a:moveTo>
                <a:lnTo>
                  <a:pt x="2446919" y="1253028"/>
                </a:lnTo>
                <a:lnTo>
                  <a:pt x="2507330" y="1117211"/>
                </a:lnTo>
                <a:lnTo>
                  <a:pt x="2450151" y="1089812"/>
                </a:lnTo>
                <a:lnTo>
                  <a:pt x="2343576" y="1042408"/>
                </a:lnTo>
                <a:close/>
                <a:moveTo>
                  <a:pt x="1934654" y="1253028"/>
                </a:moveTo>
                <a:lnTo>
                  <a:pt x="2131679" y="1253028"/>
                </a:lnTo>
                <a:lnTo>
                  <a:pt x="2244886" y="998512"/>
                </a:lnTo>
                <a:lnTo>
                  <a:pt x="2080403" y="925351"/>
                </a:lnTo>
                <a:close/>
                <a:moveTo>
                  <a:pt x="1619415" y="1253028"/>
                </a:moveTo>
                <a:lnTo>
                  <a:pt x="1816439" y="1253028"/>
                </a:lnTo>
                <a:lnTo>
                  <a:pt x="1981713" y="881454"/>
                </a:lnTo>
                <a:lnTo>
                  <a:pt x="1817230" y="808293"/>
                </a:lnTo>
                <a:close/>
                <a:moveTo>
                  <a:pt x="1304175" y="1253028"/>
                </a:moveTo>
                <a:lnTo>
                  <a:pt x="1501200" y="1253028"/>
                </a:lnTo>
                <a:lnTo>
                  <a:pt x="1718541" y="764396"/>
                </a:lnTo>
                <a:lnTo>
                  <a:pt x="1554058" y="691235"/>
                </a:lnTo>
                <a:close/>
                <a:moveTo>
                  <a:pt x="988936" y="1253028"/>
                </a:moveTo>
                <a:lnTo>
                  <a:pt x="1185961" y="1253028"/>
                </a:lnTo>
                <a:lnTo>
                  <a:pt x="1455368" y="647338"/>
                </a:lnTo>
                <a:lnTo>
                  <a:pt x="1290885" y="574177"/>
                </a:lnTo>
                <a:close/>
                <a:moveTo>
                  <a:pt x="673697" y="1253028"/>
                </a:moveTo>
                <a:lnTo>
                  <a:pt x="870721" y="1253028"/>
                </a:lnTo>
                <a:lnTo>
                  <a:pt x="1192195" y="530281"/>
                </a:lnTo>
                <a:lnTo>
                  <a:pt x="1027712" y="457120"/>
                </a:lnTo>
                <a:close/>
                <a:moveTo>
                  <a:pt x="358457" y="1253028"/>
                </a:moveTo>
                <a:lnTo>
                  <a:pt x="555482" y="1253028"/>
                </a:lnTo>
                <a:lnTo>
                  <a:pt x="929022" y="413223"/>
                </a:lnTo>
                <a:lnTo>
                  <a:pt x="764539" y="340062"/>
                </a:lnTo>
                <a:close/>
                <a:moveTo>
                  <a:pt x="43218" y="1253028"/>
                </a:moveTo>
                <a:lnTo>
                  <a:pt x="240242" y="1253028"/>
                </a:lnTo>
                <a:lnTo>
                  <a:pt x="665850" y="296164"/>
                </a:lnTo>
                <a:lnTo>
                  <a:pt x="501366" y="223004"/>
                </a:lnTo>
                <a:close/>
              </a:path>
            </a:pathLst>
          </a:custGeom>
          <a:solidFill>
            <a:srgbClr val="4F81B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8" name="直角三角形 20"/>
          <p:cNvSpPr/>
          <p:nvPr userDrawn="1"/>
        </p:nvSpPr>
        <p:spPr>
          <a:xfrm flipH="1">
            <a:off x="6381233" y="5632356"/>
            <a:ext cx="2767185" cy="1253028"/>
          </a:xfrm>
          <a:custGeom>
            <a:avLst/>
            <a:gdLst/>
            <a:ahLst/>
            <a:cxnLst/>
            <a:rect l="l" t="t" r="r" b="b"/>
            <a:pathLst>
              <a:path w="2767185" h="1253028">
                <a:moveTo>
                  <a:pt x="0" y="375686"/>
                </a:moveTo>
                <a:lnTo>
                  <a:pt x="139504" y="62050"/>
                </a:lnTo>
                <a:lnTo>
                  <a:pt x="0" y="0"/>
                </a:lnTo>
                <a:close/>
                <a:moveTo>
                  <a:pt x="0" y="1084417"/>
                </a:moveTo>
                <a:lnTo>
                  <a:pt x="402676" y="179108"/>
                </a:lnTo>
                <a:lnTo>
                  <a:pt x="238193" y="105947"/>
                </a:lnTo>
                <a:lnTo>
                  <a:pt x="0" y="641460"/>
                </a:lnTo>
                <a:close/>
                <a:moveTo>
                  <a:pt x="2565133" y="1253028"/>
                </a:moveTo>
                <a:lnTo>
                  <a:pt x="2762158" y="1253028"/>
                </a:lnTo>
                <a:lnTo>
                  <a:pt x="2767185" y="1241725"/>
                </a:lnTo>
                <a:lnTo>
                  <a:pt x="2604775" y="1163903"/>
                </a:lnTo>
                <a:close/>
                <a:moveTo>
                  <a:pt x="2249894" y="1253028"/>
                </a:moveTo>
                <a:lnTo>
                  <a:pt x="2446919" y="1253028"/>
                </a:lnTo>
                <a:lnTo>
                  <a:pt x="2507330" y="1117211"/>
                </a:lnTo>
                <a:lnTo>
                  <a:pt x="2450151" y="1089812"/>
                </a:lnTo>
                <a:lnTo>
                  <a:pt x="2343576" y="1042408"/>
                </a:lnTo>
                <a:close/>
                <a:moveTo>
                  <a:pt x="1934654" y="1253028"/>
                </a:moveTo>
                <a:lnTo>
                  <a:pt x="2131679" y="1253028"/>
                </a:lnTo>
                <a:lnTo>
                  <a:pt x="2244886" y="998512"/>
                </a:lnTo>
                <a:lnTo>
                  <a:pt x="2080403" y="925351"/>
                </a:lnTo>
                <a:close/>
                <a:moveTo>
                  <a:pt x="1619415" y="1253028"/>
                </a:moveTo>
                <a:lnTo>
                  <a:pt x="1816439" y="1253028"/>
                </a:lnTo>
                <a:lnTo>
                  <a:pt x="1981713" y="881454"/>
                </a:lnTo>
                <a:lnTo>
                  <a:pt x="1817230" y="808293"/>
                </a:lnTo>
                <a:close/>
                <a:moveTo>
                  <a:pt x="1304175" y="1253028"/>
                </a:moveTo>
                <a:lnTo>
                  <a:pt x="1501200" y="1253028"/>
                </a:lnTo>
                <a:lnTo>
                  <a:pt x="1718541" y="764396"/>
                </a:lnTo>
                <a:lnTo>
                  <a:pt x="1554058" y="691235"/>
                </a:lnTo>
                <a:close/>
                <a:moveTo>
                  <a:pt x="988936" y="1253028"/>
                </a:moveTo>
                <a:lnTo>
                  <a:pt x="1185961" y="1253028"/>
                </a:lnTo>
                <a:lnTo>
                  <a:pt x="1455368" y="647338"/>
                </a:lnTo>
                <a:lnTo>
                  <a:pt x="1290885" y="574177"/>
                </a:lnTo>
                <a:close/>
                <a:moveTo>
                  <a:pt x="673697" y="1253028"/>
                </a:moveTo>
                <a:lnTo>
                  <a:pt x="870721" y="1253028"/>
                </a:lnTo>
                <a:lnTo>
                  <a:pt x="1192195" y="530281"/>
                </a:lnTo>
                <a:lnTo>
                  <a:pt x="1027712" y="457120"/>
                </a:lnTo>
                <a:close/>
                <a:moveTo>
                  <a:pt x="358457" y="1253028"/>
                </a:moveTo>
                <a:lnTo>
                  <a:pt x="555482" y="1253028"/>
                </a:lnTo>
                <a:lnTo>
                  <a:pt x="929022" y="413223"/>
                </a:lnTo>
                <a:lnTo>
                  <a:pt x="764539" y="340062"/>
                </a:lnTo>
                <a:close/>
                <a:moveTo>
                  <a:pt x="43218" y="1253028"/>
                </a:moveTo>
                <a:lnTo>
                  <a:pt x="240242" y="1253028"/>
                </a:lnTo>
                <a:lnTo>
                  <a:pt x="665850" y="296164"/>
                </a:lnTo>
                <a:lnTo>
                  <a:pt x="501366" y="223004"/>
                </a:lnTo>
                <a:close/>
              </a:path>
            </a:pathLst>
          </a:custGeom>
          <a:solidFill>
            <a:srgbClr val="4F81B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 lastClr="FFFFFF"/>
              </a:solidFill>
              <a:effectLst/>
              <a:uLnTx/>
              <a:uFillTx/>
              <a:latin typeface="Calibri"/>
              <a:ea typeface="宋体"/>
              <a:cs typeface="+mn-cs"/>
            </a:endParaRPr>
          </a:p>
        </p:txBody>
      </p:sp>
      <p:sp>
        <p:nvSpPr>
          <p:cNvPr id="2" name="标题占位符 1"/>
          <p:cNvSpPr>
            <a:spLocks noGrp="1"/>
          </p:cNvSpPr>
          <p:nvPr>
            <p:ph type="title"/>
          </p:nvPr>
        </p:nvSpPr>
        <p:spPr>
          <a:xfrm>
            <a:off x="3081740" y="404664"/>
            <a:ext cx="5965099" cy="364902"/>
          </a:xfrm>
          <a:prstGeom prst="rect">
            <a:avLst/>
          </a:prstGeom>
        </p:spPr>
        <p:txBody>
          <a:bodyPr vert="horz" lIns="91440" tIns="45720" rIns="91440" bIns="45720" rtlCol="0" anchor="ctr">
            <a:no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323528" y="980728"/>
            <a:ext cx="8640960" cy="554461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964685-85D7-482A-9073-728BC4F55FB5}" type="datetimeFigureOut">
              <a:rPr lang="zh-CN" altLang="en-US" smtClean="0"/>
              <a:t>2013/9/4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3DA964-FE1B-4EFD-AAA2-2CA0EB5B370F}" type="slidenum">
              <a:rPr lang="zh-CN" altLang="en-US" smtClean="0"/>
              <a:t>‹#›</a:t>
            </a:fld>
            <a:endParaRPr lang="zh-CN" altLang="en-US"/>
          </a:p>
        </p:txBody>
      </p:sp>
    </p:spTree>
    <p:extLst>
      <p:ext uri="{BB962C8B-B14F-4D97-AF65-F5344CB8AC3E}">
        <p14:creationId xmlns:p14="http://schemas.microsoft.com/office/powerpoint/2010/main" val="311678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8" r:id="rId7"/>
    <p:sldLayoutId id="2147483659" r:id="rId8"/>
  </p:sldLayoutIdLst>
  <p:txStyles>
    <p:titleStyle>
      <a:lvl1pPr algn="r" defTabSz="914400" rtl="0" eaLnBrk="1" latinLnBrk="0" hangingPunct="1">
        <a:spcBef>
          <a:spcPct val="0"/>
        </a:spcBef>
        <a:buNone/>
        <a:defRPr sz="2800" kern="1200">
          <a:solidFill>
            <a:schemeClr val="accent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18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2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4279" name="Picture 7" descr="图片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9797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86016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23156;&#20799;&#23567;&#23567;&#31185;&#23398;&#23478;.avi"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5.emf"/><Relationship Id="rId7" Type="http://schemas.openxmlformats.org/officeDocument/2006/relationships/image" Target="../media/image9.emf"/><Relationship Id="rId2" Type="http://schemas.openxmlformats.org/officeDocument/2006/relationships/image" Target="../media/image4.emf"/><Relationship Id="rId1" Type="http://schemas.openxmlformats.org/officeDocument/2006/relationships/slideLayout" Target="../slideLayouts/slideLayout15.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zh-CN" altLang="en-US" sz="5400" b="1" dirty="0" smtClean="0">
                <a:latin typeface="+mn-ea"/>
                <a:ea typeface="+mn-ea"/>
              </a:rPr>
              <a:t>第 </a:t>
            </a:r>
            <a:r>
              <a:rPr lang="en-US" altLang="zh-CN" sz="7200" b="1" i="1" dirty="0" smtClean="0">
                <a:solidFill>
                  <a:srgbClr val="FF0000"/>
                </a:solidFill>
                <a:latin typeface="+mn-ea"/>
                <a:ea typeface="+mn-ea"/>
                <a:hlinkClick r:id="rId3" action="ppaction://hlinkfile"/>
              </a:rPr>
              <a:t>2</a:t>
            </a:r>
            <a:r>
              <a:rPr lang="en-US" altLang="zh-CN" sz="5400" b="1" dirty="0" smtClean="0">
                <a:latin typeface="+mn-ea"/>
                <a:ea typeface="+mn-ea"/>
                <a:hlinkClick r:id="rId3" action="ppaction://hlinkfile"/>
              </a:rPr>
              <a:t> </a:t>
            </a:r>
            <a:r>
              <a:rPr lang="en-US" altLang="zh-CN" sz="5400" b="1" dirty="0" smtClean="0">
                <a:latin typeface="+mn-ea"/>
                <a:ea typeface="+mn-ea"/>
              </a:rPr>
              <a:t> </a:t>
            </a:r>
            <a:r>
              <a:rPr lang="zh-CN" altLang="en-US" sz="5400" b="1" dirty="0" smtClean="0">
                <a:latin typeface="+mn-ea"/>
                <a:ea typeface="+mn-ea"/>
              </a:rPr>
              <a:t>节</a:t>
            </a:r>
            <a:endParaRPr lang="zh-CN" altLang="en-US" sz="5400" b="1" dirty="0">
              <a:latin typeface="+mn-ea"/>
              <a:ea typeface="+mn-ea"/>
            </a:endParaRPr>
          </a:p>
        </p:txBody>
      </p:sp>
      <p:sp>
        <p:nvSpPr>
          <p:cNvPr id="3" name="副标题 2"/>
          <p:cNvSpPr>
            <a:spLocks noGrp="1"/>
          </p:cNvSpPr>
          <p:nvPr>
            <p:ph type="subTitle" idx="1"/>
          </p:nvPr>
        </p:nvSpPr>
        <p:spPr/>
        <p:txBody>
          <a:bodyPr>
            <a:noAutofit/>
          </a:bodyPr>
          <a:lstStyle/>
          <a:p>
            <a:r>
              <a:rPr lang="zh-CN" altLang="en-US" sz="4000" b="1" dirty="0" smtClean="0">
                <a:solidFill>
                  <a:schemeClr val="tx1"/>
                </a:solidFill>
                <a:latin typeface="方正粗倩简体" pitchFamily="65" charset="-122"/>
                <a:ea typeface="方正粗倩简体" pitchFamily="65" charset="-122"/>
              </a:rPr>
              <a:t>走进生命科学实验室</a:t>
            </a:r>
            <a:endParaRPr lang="zh-CN" altLang="en-US" sz="4000" b="1" dirty="0">
              <a:solidFill>
                <a:schemeClr val="tx1"/>
              </a:solidFill>
              <a:latin typeface="方正粗倩简体" pitchFamily="65" charset="-122"/>
              <a:ea typeface="方正粗倩简体" pitchFamily="65" charset="-122"/>
            </a:endParaRPr>
          </a:p>
        </p:txBody>
      </p:sp>
    </p:spTree>
    <p:extLst>
      <p:ext uri="{BB962C8B-B14F-4D97-AF65-F5344CB8AC3E}">
        <p14:creationId xmlns:p14="http://schemas.microsoft.com/office/powerpoint/2010/main" val="42131535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251520" y="1124744"/>
            <a:ext cx="9289032"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spcBef>
                <a:spcPct val="50000"/>
              </a:spcBef>
            </a:pPr>
            <a:r>
              <a:rPr lang="zh-CN" altLang="en-US" sz="2400" dirty="0">
                <a:latin typeface="楷体" charset="-122"/>
                <a:ea typeface="楷体" charset="-122"/>
              </a:rPr>
              <a:t>  </a:t>
            </a:r>
            <a:r>
              <a:rPr lang="zh-CN" altLang="en-US" sz="2400" b="1" dirty="0">
                <a:latin typeface="楷体" charset="-122"/>
                <a:ea typeface="楷体" charset="-122"/>
              </a:rPr>
              <a:t> </a:t>
            </a:r>
            <a:r>
              <a:rPr lang="zh-CN" altLang="en-US" sz="2400" b="1" dirty="0">
                <a:latin typeface="+mn-ea"/>
                <a:ea typeface="+mn-ea"/>
              </a:rPr>
              <a:t>（1）确定</a:t>
            </a:r>
            <a:r>
              <a:rPr lang="zh-CN" altLang="en-US" sz="2400" b="1" dirty="0">
                <a:solidFill>
                  <a:srgbClr val="669900"/>
                </a:solidFill>
                <a:effectLst>
                  <a:glow rad="228600">
                    <a:schemeClr val="accent4">
                      <a:satMod val="175000"/>
                      <a:alpha val="40000"/>
                    </a:schemeClr>
                  </a:glow>
                </a:effectLst>
                <a:latin typeface="+mn-ea"/>
                <a:ea typeface="+mn-ea"/>
              </a:rPr>
              <a:t>实验对象</a:t>
            </a:r>
            <a:r>
              <a:rPr lang="zh-CN" altLang="en-US" sz="2400" b="1" dirty="0">
                <a:latin typeface="+mn-ea"/>
                <a:ea typeface="+mn-ea"/>
              </a:rPr>
              <a:t>：生长</a:t>
            </a:r>
            <a:r>
              <a:rPr lang="zh-CN" altLang="en-US" sz="2400" b="1" dirty="0" smtClean="0">
                <a:latin typeface="+mn-ea"/>
                <a:ea typeface="+mn-ea"/>
              </a:rPr>
              <a:t>状况</a:t>
            </a:r>
            <a:r>
              <a:rPr lang="en-US" altLang="zh-CN" sz="2400" b="1" dirty="0" smtClean="0">
                <a:latin typeface="+mn-ea"/>
                <a:ea typeface="+mn-ea"/>
              </a:rPr>
              <a:t>(</a:t>
            </a:r>
            <a:r>
              <a:rPr lang="zh-CN" altLang="en-US" sz="2400" b="1" dirty="0" smtClean="0">
                <a:latin typeface="+mn-ea"/>
                <a:ea typeface="+mn-ea"/>
              </a:rPr>
              <a:t>体长、健康等</a:t>
            </a:r>
            <a:r>
              <a:rPr lang="en-US" altLang="zh-CN" sz="2400" b="1" dirty="0" smtClean="0">
                <a:latin typeface="+mn-ea"/>
                <a:ea typeface="+mn-ea"/>
              </a:rPr>
              <a:t>)</a:t>
            </a:r>
            <a:r>
              <a:rPr lang="zh-CN" altLang="en-US" sz="2400" b="1" dirty="0" smtClean="0">
                <a:latin typeface="+mn-ea"/>
                <a:ea typeface="+mn-ea"/>
              </a:rPr>
              <a:t>相同的</a:t>
            </a:r>
            <a:endParaRPr lang="en-US" altLang="zh-CN" sz="2400" b="1" dirty="0" smtClean="0">
              <a:latin typeface="+mn-ea"/>
              <a:ea typeface="+mn-ea"/>
            </a:endParaRPr>
          </a:p>
          <a:p>
            <a:pPr>
              <a:spcBef>
                <a:spcPct val="50000"/>
              </a:spcBef>
            </a:pPr>
            <a:r>
              <a:rPr lang="en-US" altLang="zh-CN" sz="2400" b="1" dirty="0">
                <a:latin typeface="+mn-ea"/>
                <a:ea typeface="+mn-ea"/>
              </a:rPr>
              <a:t> </a:t>
            </a:r>
            <a:r>
              <a:rPr lang="en-US" altLang="zh-CN" sz="2400" b="1" dirty="0" smtClean="0">
                <a:latin typeface="+mn-ea"/>
                <a:ea typeface="+mn-ea"/>
              </a:rPr>
              <a:t>                                     </a:t>
            </a:r>
            <a:r>
              <a:rPr lang="zh-CN" altLang="en-US" sz="2400" b="1" dirty="0" smtClean="0">
                <a:latin typeface="+mn-ea"/>
                <a:ea typeface="+mn-ea"/>
              </a:rPr>
              <a:t>雌雄</a:t>
            </a:r>
            <a:r>
              <a:rPr lang="zh-CN" altLang="en-US" sz="2400" b="1" dirty="0">
                <a:latin typeface="+mn-ea"/>
                <a:ea typeface="+mn-ea"/>
              </a:rPr>
              <a:t>柳条鱼</a:t>
            </a:r>
            <a:endParaRPr lang="zh-CN" altLang="en-US" dirty="0">
              <a:latin typeface="+mn-ea"/>
              <a:ea typeface="+mn-ea"/>
            </a:endParaRPr>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115094"/>
            <a:ext cx="3314700" cy="1009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 Box 3"/>
          <p:cNvSpPr txBox="1">
            <a:spLocks noChangeArrowheads="1"/>
          </p:cNvSpPr>
          <p:nvPr/>
        </p:nvSpPr>
        <p:spPr bwMode="auto">
          <a:xfrm>
            <a:off x="179512" y="2197313"/>
            <a:ext cx="7918450" cy="1015663"/>
          </a:xfrm>
          <a:prstGeom prst="rect">
            <a:avLst/>
          </a:prstGeom>
          <a:solidFill>
            <a:schemeClr val="bg2"/>
          </a:solidFill>
          <a:ln>
            <a:solidFill>
              <a:schemeClr val="bg2"/>
            </a:solidFill>
          </a:ln>
          <a:effectLs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spcBef>
                <a:spcPct val="50000"/>
              </a:spcBef>
            </a:pPr>
            <a:r>
              <a:rPr lang="zh-CN" altLang="en-US" sz="2400" dirty="0">
                <a:latin typeface="楷体" charset="-122"/>
                <a:ea typeface="楷体" charset="-122"/>
              </a:rPr>
              <a:t>  </a:t>
            </a:r>
            <a:r>
              <a:rPr lang="zh-CN" altLang="en-US" sz="2400" b="1" dirty="0">
                <a:latin typeface="楷体" charset="-122"/>
                <a:ea typeface="楷体" charset="-122"/>
              </a:rPr>
              <a:t> </a:t>
            </a:r>
            <a:r>
              <a:rPr lang="zh-CN" altLang="en-US" sz="2400" b="1" dirty="0">
                <a:latin typeface="+mn-ea"/>
                <a:ea typeface="+mn-ea"/>
              </a:rPr>
              <a:t>（2）确定</a:t>
            </a:r>
            <a:r>
              <a:rPr lang="zh-CN" altLang="en-US" sz="2400" b="1" dirty="0">
                <a:solidFill>
                  <a:srgbClr val="669900"/>
                </a:solidFill>
                <a:effectLst>
                  <a:glow rad="228600">
                    <a:schemeClr val="accent4">
                      <a:satMod val="175000"/>
                      <a:alpha val="40000"/>
                    </a:schemeClr>
                  </a:glow>
                </a:effectLst>
                <a:latin typeface="+mn-ea"/>
                <a:ea typeface="+mn-ea"/>
              </a:rPr>
              <a:t>仪器与材料</a:t>
            </a:r>
            <a:r>
              <a:rPr lang="zh-CN" altLang="en-US" sz="2400" b="1" dirty="0">
                <a:latin typeface="+mn-ea"/>
                <a:ea typeface="+mn-ea"/>
              </a:rPr>
              <a:t>：水族箱</a:t>
            </a:r>
            <a:r>
              <a:rPr lang="zh-CN" altLang="en-US" sz="2400" b="1" dirty="0" smtClean="0">
                <a:latin typeface="+mn-ea"/>
                <a:ea typeface="+mn-ea"/>
              </a:rPr>
              <a:t>、电热棒和恒温调节器、</a:t>
            </a:r>
            <a:endParaRPr lang="zh-CN" altLang="en-US" sz="2400" b="1" dirty="0">
              <a:latin typeface="+mn-ea"/>
              <a:ea typeface="+mn-ea"/>
            </a:endParaRPr>
          </a:p>
          <a:p>
            <a:pPr>
              <a:spcBef>
                <a:spcPct val="50000"/>
              </a:spcBef>
            </a:pPr>
            <a:r>
              <a:rPr lang="zh-CN" altLang="en-US" dirty="0">
                <a:latin typeface="+mn-ea"/>
                <a:ea typeface="+mn-ea"/>
              </a:rPr>
              <a:t>                                                         </a:t>
            </a:r>
            <a:r>
              <a:rPr lang="zh-CN" altLang="en-US" sz="2400" b="1" dirty="0">
                <a:latin typeface="+mn-ea"/>
                <a:ea typeface="+mn-ea"/>
                <a:sym typeface="Arial" pitchFamily="34" charset="0"/>
              </a:rPr>
              <a:t>鱼饲料等。   </a:t>
            </a:r>
            <a:r>
              <a:rPr lang="zh-CN" altLang="en-US" dirty="0">
                <a:latin typeface="+mn-ea"/>
                <a:ea typeface="+mn-ea"/>
              </a:rPr>
              <a:t>           </a:t>
            </a:r>
            <a:r>
              <a:rPr lang="zh-CN" altLang="en-US" dirty="0" smtClean="0">
                <a:latin typeface="+mn-ea"/>
                <a:ea typeface="+mn-ea"/>
              </a:rPr>
              <a:t> </a:t>
            </a:r>
            <a:endParaRPr lang="zh-CN" altLang="en-US" dirty="0">
              <a:latin typeface="+mn-ea"/>
              <a:ea typeface="+mn-ea"/>
            </a:endParaRPr>
          </a:p>
        </p:txBody>
      </p:sp>
      <p:sp>
        <p:nvSpPr>
          <p:cNvPr id="7" name="Text Box 3"/>
          <p:cNvSpPr txBox="1">
            <a:spLocks noChangeArrowheads="1"/>
          </p:cNvSpPr>
          <p:nvPr/>
        </p:nvSpPr>
        <p:spPr bwMode="auto">
          <a:xfrm>
            <a:off x="179512" y="3475856"/>
            <a:ext cx="79184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spcBef>
                <a:spcPct val="50000"/>
              </a:spcBef>
            </a:pPr>
            <a:r>
              <a:rPr lang="zh-CN" altLang="en-US" sz="2400" dirty="0">
                <a:latin typeface="楷体" charset="-122"/>
                <a:ea typeface="楷体" charset="-122"/>
              </a:rPr>
              <a:t>  </a:t>
            </a:r>
            <a:r>
              <a:rPr lang="zh-CN" altLang="en-US" sz="2400" b="1" dirty="0">
                <a:latin typeface="楷体" charset="-122"/>
                <a:ea typeface="楷体" charset="-122"/>
              </a:rPr>
              <a:t> </a:t>
            </a:r>
            <a:r>
              <a:rPr lang="zh-CN" altLang="en-US" sz="2400" b="1" dirty="0">
                <a:latin typeface="+mn-ea"/>
                <a:ea typeface="+mn-ea"/>
              </a:rPr>
              <a:t>（3）确定</a:t>
            </a:r>
            <a:r>
              <a:rPr lang="zh-CN" altLang="en-US" sz="2400" b="1" dirty="0">
                <a:solidFill>
                  <a:srgbClr val="669900"/>
                </a:solidFill>
                <a:effectLst>
                  <a:glow rad="228600">
                    <a:schemeClr val="accent4">
                      <a:satMod val="175000"/>
                      <a:alpha val="40000"/>
                    </a:schemeClr>
                  </a:glow>
                </a:effectLst>
                <a:latin typeface="+mn-ea"/>
                <a:ea typeface="+mn-ea"/>
                <a:sym typeface="Arial" pitchFamily="34" charset="0"/>
              </a:rPr>
              <a:t>实验时间</a:t>
            </a:r>
            <a:r>
              <a:rPr lang="zh-CN" altLang="en-US" sz="2400" b="1" dirty="0">
                <a:latin typeface="+mn-ea"/>
                <a:ea typeface="+mn-ea"/>
              </a:rPr>
              <a:t>：不能产仔的月份，2-3月份</a:t>
            </a:r>
            <a:r>
              <a:rPr lang="zh-CN" altLang="en-US" sz="2400" b="1" dirty="0">
                <a:latin typeface="+mn-ea"/>
                <a:ea typeface="+mn-ea"/>
                <a:sym typeface="Arial" pitchFamily="34" charset="0"/>
              </a:rPr>
              <a:t>   </a:t>
            </a:r>
            <a:r>
              <a:rPr lang="zh-CN" altLang="en-US" dirty="0">
                <a:latin typeface="+mn-ea"/>
                <a:ea typeface="+mn-ea"/>
              </a:rPr>
              <a:t>           </a:t>
            </a:r>
          </a:p>
        </p:txBody>
      </p:sp>
      <p:sp>
        <p:nvSpPr>
          <p:cNvPr id="8" name="Text Box 3"/>
          <p:cNvSpPr txBox="1">
            <a:spLocks noChangeArrowheads="1"/>
          </p:cNvSpPr>
          <p:nvPr/>
        </p:nvSpPr>
        <p:spPr bwMode="auto">
          <a:xfrm>
            <a:off x="179512" y="4349899"/>
            <a:ext cx="9361040" cy="21236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spcBef>
                <a:spcPct val="50000"/>
              </a:spcBef>
            </a:pPr>
            <a:r>
              <a:rPr lang="zh-CN" altLang="en-US" sz="2400" dirty="0">
                <a:latin typeface="楷体" charset="-122"/>
                <a:ea typeface="楷体" charset="-122"/>
              </a:rPr>
              <a:t>  </a:t>
            </a:r>
            <a:r>
              <a:rPr lang="zh-CN" altLang="en-US" sz="2400" b="1" dirty="0">
                <a:latin typeface="楷体" charset="-122"/>
                <a:ea typeface="楷体" charset="-122"/>
              </a:rPr>
              <a:t> </a:t>
            </a:r>
            <a:r>
              <a:rPr lang="zh-CN" altLang="en-US" sz="2400" b="1" dirty="0">
                <a:latin typeface="+mn-ea"/>
                <a:ea typeface="+mn-ea"/>
              </a:rPr>
              <a:t>（4）确定</a:t>
            </a:r>
            <a:r>
              <a:rPr lang="zh-CN" altLang="en-US" sz="2400" b="1" dirty="0">
                <a:solidFill>
                  <a:srgbClr val="669900"/>
                </a:solidFill>
                <a:effectLst>
                  <a:glow rad="228600">
                    <a:schemeClr val="accent4">
                      <a:satMod val="175000"/>
                      <a:alpha val="40000"/>
                    </a:schemeClr>
                  </a:glow>
                </a:effectLst>
                <a:latin typeface="+mn-ea"/>
                <a:ea typeface="+mn-ea"/>
                <a:sym typeface="Arial" pitchFamily="34" charset="0"/>
              </a:rPr>
              <a:t>实验方法</a:t>
            </a:r>
            <a:r>
              <a:rPr lang="zh-CN" altLang="en-US" sz="2400" b="1" dirty="0">
                <a:latin typeface="+mn-ea"/>
                <a:ea typeface="+mn-ea"/>
              </a:rPr>
              <a:t>：利用电热棒和恒温调节器将4只   </a:t>
            </a:r>
          </a:p>
          <a:p>
            <a:pPr>
              <a:spcBef>
                <a:spcPct val="50000"/>
              </a:spcBef>
            </a:pPr>
            <a:r>
              <a:rPr lang="zh-CN" altLang="en-US" sz="2400" b="1" dirty="0">
                <a:latin typeface="+mn-ea"/>
                <a:ea typeface="+mn-ea"/>
              </a:rPr>
              <a:t>             水族箱的水温分别保持在</a:t>
            </a:r>
            <a:r>
              <a:rPr lang="zh-CN" altLang="en-US" sz="2400" b="1" dirty="0">
                <a:solidFill>
                  <a:srgbClr val="002060"/>
                </a:solidFill>
                <a:effectLst>
                  <a:glow rad="228600">
                    <a:schemeClr val="accent4">
                      <a:satMod val="175000"/>
                      <a:alpha val="40000"/>
                    </a:schemeClr>
                  </a:glow>
                </a:effectLst>
                <a:latin typeface="+mn-ea"/>
                <a:ea typeface="+mn-ea"/>
              </a:rPr>
              <a:t>8℃、12℃</a:t>
            </a:r>
            <a:r>
              <a:rPr lang="zh-CN" altLang="en-US" sz="2400" b="1" dirty="0" smtClean="0">
                <a:solidFill>
                  <a:srgbClr val="002060"/>
                </a:solidFill>
                <a:effectLst>
                  <a:glow rad="228600">
                    <a:schemeClr val="accent4">
                      <a:satMod val="175000"/>
                      <a:alpha val="40000"/>
                    </a:schemeClr>
                  </a:glow>
                </a:effectLst>
                <a:latin typeface="+mn-ea"/>
                <a:ea typeface="+mn-ea"/>
              </a:rPr>
              <a:t>、</a:t>
            </a:r>
            <a:r>
              <a:rPr lang="zh-CN" altLang="en-US" sz="2400" b="1" dirty="0">
                <a:solidFill>
                  <a:srgbClr val="002060"/>
                </a:solidFill>
                <a:effectLst>
                  <a:glow rad="228600">
                    <a:schemeClr val="accent4">
                      <a:satMod val="175000"/>
                      <a:alpha val="40000"/>
                    </a:schemeClr>
                  </a:glow>
                </a:effectLst>
                <a:latin typeface="+mn-ea"/>
              </a:rPr>
              <a:t> </a:t>
            </a:r>
            <a:r>
              <a:rPr lang="en-US" altLang="zh-CN" sz="2400" b="1" dirty="0" smtClean="0">
                <a:solidFill>
                  <a:srgbClr val="002060"/>
                </a:solidFill>
                <a:effectLst>
                  <a:glow rad="228600">
                    <a:schemeClr val="accent4">
                      <a:satMod val="175000"/>
                      <a:alpha val="40000"/>
                    </a:schemeClr>
                  </a:glow>
                </a:effectLst>
                <a:latin typeface="+mn-ea"/>
                <a:ea typeface="+mn-ea"/>
              </a:rPr>
              <a:t>16</a:t>
            </a:r>
            <a:r>
              <a:rPr lang="zh-CN" altLang="en-US" sz="2400" b="1" dirty="0" smtClean="0">
                <a:solidFill>
                  <a:srgbClr val="002060"/>
                </a:solidFill>
                <a:effectLst>
                  <a:glow rad="228600">
                    <a:schemeClr val="accent4">
                      <a:satMod val="175000"/>
                      <a:alpha val="40000"/>
                    </a:schemeClr>
                  </a:glow>
                </a:effectLst>
                <a:latin typeface="+mn-ea"/>
                <a:ea typeface="+mn-ea"/>
              </a:rPr>
              <a:t>℃、</a:t>
            </a:r>
            <a:r>
              <a:rPr lang="en-US" altLang="zh-CN" sz="2400" b="1" dirty="0" smtClean="0">
                <a:solidFill>
                  <a:srgbClr val="002060"/>
                </a:solidFill>
                <a:effectLst>
                  <a:glow rad="228600">
                    <a:schemeClr val="accent4">
                      <a:satMod val="175000"/>
                      <a:alpha val="40000"/>
                    </a:schemeClr>
                  </a:glow>
                </a:effectLst>
                <a:latin typeface="+mn-ea"/>
                <a:ea typeface="+mn-ea"/>
              </a:rPr>
              <a:t>20</a:t>
            </a:r>
            <a:r>
              <a:rPr lang="zh-CN" altLang="en-US" sz="2400" b="1" dirty="0">
                <a:solidFill>
                  <a:srgbClr val="002060"/>
                </a:solidFill>
                <a:effectLst>
                  <a:glow rad="228600">
                    <a:srgbClr val="EB008B">
                      <a:satMod val="175000"/>
                      <a:alpha val="40000"/>
                    </a:srgbClr>
                  </a:glow>
                </a:effectLst>
                <a:latin typeface="微软雅黑"/>
                <a:ea typeface="微软雅黑"/>
              </a:rPr>
              <a:t> ℃</a:t>
            </a:r>
            <a:endParaRPr lang="en-US" altLang="zh-CN" sz="2400" b="1" dirty="0" smtClean="0">
              <a:solidFill>
                <a:srgbClr val="002060"/>
              </a:solidFill>
              <a:effectLst>
                <a:glow rad="228600">
                  <a:schemeClr val="accent4">
                    <a:satMod val="175000"/>
                    <a:alpha val="40000"/>
                  </a:schemeClr>
                </a:glow>
              </a:effectLst>
              <a:latin typeface="+mn-ea"/>
              <a:ea typeface="+mn-ea"/>
            </a:endParaRPr>
          </a:p>
          <a:p>
            <a:pPr>
              <a:spcBef>
                <a:spcPct val="50000"/>
              </a:spcBef>
            </a:pPr>
            <a:r>
              <a:rPr lang="en-US" altLang="zh-CN" sz="2400" b="1" dirty="0">
                <a:solidFill>
                  <a:srgbClr val="002060"/>
                </a:solidFill>
                <a:effectLst>
                  <a:glow rad="228600">
                    <a:schemeClr val="accent4">
                      <a:satMod val="175000"/>
                      <a:alpha val="40000"/>
                    </a:schemeClr>
                  </a:glow>
                </a:effectLst>
                <a:latin typeface="+mn-ea"/>
                <a:ea typeface="+mn-ea"/>
              </a:rPr>
              <a:t> </a:t>
            </a:r>
            <a:r>
              <a:rPr lang="en-US" altLang="zh-CN" sz="2400" b="1" dirty="0" smtClean="0">
                <a:solidFill>
                  <a:srgbClr val="002060"/>
                </a:solidFill>
                <a:effectLst>
                  <a:glow rad="228600">
                    <a:schemeClr val="accent4">
                      <a:satMod val="175000"/>
                      <a:alpha val="40000"/>
                    </a:schemeClr>
                  </a:glow>
                </a:effectLst>
                <a:latin typeface="+mn-ea"/>
                <a:ea typeface="+mn-ea"/>
              </a:rPr>
              <a:t>            </a:t>
            </a:r>
            <a:r>
              <a:rPr lang="zh-CN" altLang="en-US" sz="2400" b="1" dirty="0" smtClean="0">
                <a:solidFill>
                  <a:srgbClr val="002060"/>
                </a:solidFill>
                <a:effectLst>
                  <a:glow rad="228600">
                    <a:schemeClr val="accent4">
                      <a:satMod val="175000"/>
                      <a:alpha val="40000"/>
                    </a:schemeClr>
                  </a:glow>
                </a:effectLst>
                <a:latin typeface="+mn-ea"/>
                <a:ea typeface="+mn-ea"/>
              </a:rPr>
              <a:t>24</a:t>
            </a:r>
            <a:r>
              <a:rPr lang="zh-CN" altLang="en-US" sz="2400" b="1" dirty="0">
                <a:solidFill>
                  <a:srgbClr val="002060"/>
                </a:solidFill>
                <a:effectLst>
                  <a:glow rad="228600">
                    <a:schemeClr val="accent4">
                      <a:satMod val="175000"/>
                      <a:alpha val="40000"/>
                    </a:schemeClr>
                  </a:glow>
                </a:effectLst>
                <a:latin typeface="+mn-ea"/>
                <a:ea typeface="+mn-ea"/>
              </a:rPr>
              <a:t>℃</a:t>
            </a:r>
            <a:r>
              <a:rPr lang="zh-CN" altLang="en-US" sz="2400" b="1" dirty="0" smtClean="0">
                <a:latin typeface="+mn-ea"/>
                <a:ea typeface="+mn-ea"/>
              </a:rPr>
              <a:t>，</a:t>
            </a:r>
            <a:r>
              <a:rPr lang="zh-CN" altLang="en-US" sz="2400" b="1" dirty="0" smtClean="0">
                <a:latin typeface="+mn-ea"/>
                <a:ea typeface="+mn-ea"/>
                <a:sym typeface="Arial" pitchFamily="34" charset="0"/>
              </a:rPr>
              <a:t>然后</a:t>
            </a:r>
            <a:r>
              <a:rPr lang="zh-CN" altLang="en-US" sz="2400" b="1" dirty="0">
                <a:latin typeface="+mn-ea"/>
                <a:ea typeface="+mn-ea"/>
                <a:sym typeface="Arial" pitchFamily="34" charset="0"/>
              </a:rPr>
              <a:t>放入相同数量的雌雄柳条鱼养殖，保持</a:t>
            </a:r>
            <a:r>
              <a:rPr lang="zh-CN" altLang="en-US" sz="2400" b="1" dirty="0" smtClean="0">
                <a:latin typeface="+mn-ea"/>
                <a:ea typeface="+mn-ea"/>
                <a:sym typeface="Arial" pitchFamily="34" charset="0"/>
              </a:rPr>
              <a:t>其</a:t>
            </a:r>
            <a:endParaRPr lang="en-US" altLang="zh-CN" sz="2400" b="1" dirty="0" smtClean="0">
              <a:latin typeface="+mn-ea"/>
              <a:ea typeface="+mn-ea"/>
              <a:sym typeface="Arial" pitchFamily="34" charset="0"/>
            </a:endParaRPr>
          </a:p>
          <a:p>
            <a:pPr>
              <a:spcBef>
                <a:spcPct val="50000"/>
              </a:spcBef>
            </a:pPr>
            <a:r>
              <a:rPr lang="zh-CN" altLang="en-US" sz="2400" b="1" dirty="0" smtClean="0">
                <a:latin typeface="+mn-ea"/>
                <a:ea typeface="+mn-ea"/>
                <a:sym typeface="Arial" pitchFamily="34" charset="0"/>
              </a:rPr>
              <a:t>            他条件不变</a:t>
            </a:r>
            <a:r>
              <a:rPr lang="zh-CN" altLang="en-US" sz="2400" b="1" dirty="0">
                <a:latin typeface="+mn-ea"/>
                <a:ea typeface="+mn-ea"/>
                <a:sym typeface="Arial" pitchFamily="34" charset="0"/>
              </a:rPr>
              <a:t>，观察产仔情况。 </a:t>
            </a:r>
            <a:r>
              <a:rPr lang="zh-CN" altLang="en-US" dirty="0">
                <a:latin typeface="+mn-ea"/>
                <a:ea typeface="+mn-ea"/>
              </a:rPr>
              <a:t>   </a:t>
            </a:r>
          </a:p>
        </p:txBody>
      </p:sp>
    </p:spTree>
    <p:extLst>
      <p:ext uri="{BB962C8B-B14F-4D97-AF65-F5344CB8AC3E}">
        <p14:creationId xmlns:p14="http://schemas.microsoft.com/office/powerpoint/2010/main" val="24676738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59632" y="620688"/>
            <a:ext cx="7106884" cy="364902"/>
          </a:xfrm>
          <a:effectLst>
            <a:outerShdw blurRad="50800" dist="50800" dir="5400000" algn="ctr" rotWithShape="0">
              <a:schemeClr val="bg1"/>
            </a:outerShdw>
          </a:effectLst>
        </p:spPr>
        <p:txBody>
          <a:bodyPr/>
          <a:lstStyle/>
          <a:p>
            <a:r>
              <a:rPr lang="zh-CN" altLang="en-US" kern="10" dirty="0">
                <a:ln w="19050">
                  <a:solidFill>
                    <a:srgbClr val="99CCFF"/>
                  </a:solidFill>
                  <a:round/>
                  <a:headEnd/>
                  <a:tailEnd/>
                </a:ln>
                <a:solidFill>
                  <a:srgbClr val="002060"/>
                </a:solidFill>
                <a:effectLst>
                  <a:outerShdw dist="35921" dir="2700000" algn="ctr" rotWithShape="0">
                    <a:srgbClr val="990000"/>
                  </a:outerShdw>
                </a:effectLst>
                <a:latin typeface="+mn-ea"/>
                <a:ea typeface="+mn-ea"/>
              </a:rPr>
              <a:t>表</a:t>
            </a:r>
            <a:r>
              <a:rPr lang="en-US" altLang="zh-CN" kern="10" dirty="0" smtClean="0">
                <a:ln w="19050">
                  <a:solidFill>
                    <a:srgbClr val="99CCFF"/>
                  </a:solidFill>
                  <a:round/>
                  <a:headEnd/>
                  <a:tailEnd/>
                </a:ln>
                <a:solidFill>
                  <a:srgbClr val="002060"/>
                </a:solidFill>
                <a:effectLst>
                  <a:outerShdw dist="35921" dir="2700000" algn="ctr" rotWithShape="0">
                    <a:srgbClr val="990000"/>
                  </a:outerShdw>
                </a:effectLst>
                <a:latin typeface="+mn-ea"/>
                <a:ea typeface="+mn-ea"/>
              </a:rPr>
              <a:t>1-1    </a:t>
            </a:r>
            <a:r>
              <a:rPr lang="zh-CN" altLang="en-US" kern="10" dirty="0" smtClean="0">
                <a:ln w="19050">
                  <a:solidFill>
                    <a:srgbClr val="99CCFF"/>
                  </a:solidFill>
                  <a:round/>
                  <a:headEnd/>
                  <a:tailEnd/>
                </a:ln>
                <a:solidFill>
                  <a:srgbClr val="002060"/>
                </a:solidFill>
                <a:effectLst>
                  <a:outerShdw dist="35921" dir="2700000" algn="ctr" rotWithShape="0">
                    <a:srgbClr val="990000"/>
                  </a:outerShdw>
                </a:effectLst>
                <a:latin typeface="+mn-ea"/>
                <a:ea typeface="+mn-ea"/>
              </a:rPr>
              <a:t>水温</a:t>
            </a:r>
            <a:r>
              <a:rPr lang="zh-CN" altLang="en-US" kern="10" dirty="0">
                <a:ln w="19050">
                  <a:solidFill>
                    <a:srgbClr val="99CCFF"/>
                  </a:solidFill>
                  <a:round/>
                  <a:headEnd/>
                  <a:tailEnd/>
                </a:ln>
                <a:solidFill>
                  <a:srgbClr val="002060"/>
                </a:solidFill>
                <a:effectLst>
                  <a:outerShdw dist="35921" dir="2700000" algn="ctr" rotWithShape="0">
                    <a:srgbClr val="990000"/>
                  </a:outerShdw>
                </a:effectLst>
                <a:latin typeface="+mn-ea"/>
                <a:ea typeface="+mn-ea"/>
              </a:rPr>
              <a:t>对柳条鱼产仔影响的实验记录</a:t>
            </a:r>
            <a:br>
              <a:rPr lang="zh-CN" altLang="en-US" kern="10" dirty="0">
                <a:ln w="19050">
                  <a:solidFill>
                    <a:srgbClr val="99CCFF"/>
                  </a:solidFill>
                  <a:round/>
                  <a:headEnd/>
                  <a:tailEnd/>
                </a:ln>
                <a:solidFill>
                  <a:srgbClr val="002060"/>
                </a:solidFill>
                <a:effectLst>
                  <a:outerShdw dist="35921" dir="2700000" algn="ctr" rotWithShape="0">
                    <a:srgbClr val="990000"/>
                  </a:outerShdw>
                </a:effectLst>
                <a:latin typeface="+mn-ea"/>
                <a:ea typeface="+mn-ea"/>
              </a:rPr>
            </a:br>
            <a:endParaRPr lang="zh-CN" altLang="en-US" dirty="0">
              <a:solidFill>
                <a:srgbClr val="002060"/>
              </a:solidFill>
              <a:latin typeface="+mn-ea"/>
              <a:ea typeface="+mn-ea"/>
            </a:endParaRPr>
          </a:p>
        </p:txBody>
      </p:sp>
      <p:graphicFrame>
        <p:nvGraphicFramePr>
          <p:cNvPr id="4" name="Group 70"/>
          <p:cNvGraphicFramePr>
            <a:graphicFrameLocks noGrp="1"/>
          </p:cNvGraphicFramePr>
          <p:nvPr>
            <p:extLst>
              <p:ext uri="{D42A27DB-BD31-4B8C-83A1-F6EECF244321}">
                <p14:modId xmlns:p14="http://schemas.microsoft.com/office/powerpoint/2010/main" val="2337784911"/>
              </p:ext>
            </p:extLst>
          </p:nvPr>
        </p:nvGraphicFramePr>
        <p:xfrm>
          <a:off x="755576" y="1268760"/>
          <a:ext cx="7704137" cy="4064000"/>
        </p:xfrm>
        <a:graphic>
          <a:graphicData uri="http://schemas.openxmlformats.org/drawingml/2006/table">
            <a:tbl>
              <a:tblPr/>
              <a:tblGrid>
                <a:gridCol w="1284685"/>
                <a:gridCol w="1283361"/>
                <a:gridCol w="1284684"/>
                <a:gridCol w="1283361"/>
                <a:gridCol w="1283361"/>
                <a:gridCol w="1284685"/>
              </a:tblGrid>
              <a:tr h="508000">
                <a:tc rowSpan="2">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日期</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5">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水温（</a:t>
                      </a:r>
                      <a:r>
                        <a:rPr kumimoji="0" lang="zh-CN" altLang="zh-CN" sz="2400" b="0" i="0" u="none" strike="noStrike" cap="none" normalizeH="0" baseline="0" dirty="0" smtClean="0">
                          <a:ln>
                            <a:noFill/>
                          </a:ln>
                          <a:solidFill>
                            <a:schemeClr val="tx1"/>
                          </a:solidFill>
                          <a:effectLst/>
                          <a:latin typeface="方正粗倩简体" pitchFamily="65" charset="-122"/>
                          <a:ea typeface="方正粗倩简体" pitchFamily="65" charset="-122"/>
                        </a:rPr>
                        <a:t>℃</a:t>
                      </a: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080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dirty="0" smtClean="0">
                          <a:ln>
                            <a:noFill/>
                          </a:ln>
                          <a:solidFill>
                            <a:schemeClr val="tx1"/>
                          </a:solidFill>
                          <a:effectLst/>
                          <a:latin typeface="方正粗倩简体" pitchFamily="65" charset="-122"/>
                          <a:ea typeface="方正粗倩简体" pitchFamily="65" charset="-122"/>
                        </a:rPr>
                        <a:t>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dirty="0" smtClean="0">
                          <a:ln>
                            <a:noFill/>
                          </a:ln>
                          <a:solidFill>
                            <a:schemeClr val="tx1"/>
                          </a:solidFill>
                          <a:effectLst/>
                          <a:latin typeface="方正粗倩简体" pitchFamily="65" charset="-122"/>
                          <a:ea typeface="方正粗倩简体" pitchFamily="65" charset="-122"/>
                        </a:rPr>
                        <a:t>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2</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月</a:t>
                      </a: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1</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2</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月</a:t>
                      </a: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2</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dirty="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dirty="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dirty="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3</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月</a:t>
                      </a: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20</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有</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dirty="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dirty="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3</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月</a:t>
                      </a: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24</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有</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有</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Text Box 68"/>
          <p:cNvSpPr txBox="1">
            <a:spLocks noChangeArrowheads="1"/>
          </p:cNvSpPr>
          <p:nvPr/>
        </p:nvSpPr>
        <p:spPr bwMode="auto">
          <a:xfrm>
            <a:off x="827584" y="5991671"/>
            <a:ext cx="730039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400" dirty="0">
                <a:latin typeface="方正粗倩简体" pitchFamily="65" charset="-122"/>
                <a:ea typeface="方正粗倩简体" pitchFamily="65" charset="-122"/>
              </a:rPr>
              <a:t>（无，表示没有产仔；有，表示有产仔。下表同。）</a:t>
            </a:r>
          </a:p>
        </p:txBody>
      </p:sp>
      <p:sp>
        <p:nvSpPr>
          <p:cNvPr id="6" name="矩形 5"/>
          <p:cNvSpPr/>
          <p:nvPr/>
        </p:nvSpPr>
        <p:spPr>
          <a:xfrm>
            <a:off x="1547664" y="1772816"/>
            <a:ext cx="6480720" cy="2862322"/>
          </a:xfrm>
          <a:prstGeom prst="rect">
            <a:avLst/>
          </a:prstGeom>
        </p:spPr>
        <p:txBody>
          <a:bodyPr wrap="square">
            <a:spAutoFit/>
          </a:bodyPr>
          <a:lstStyle/>
          <a:p>
            <a:r>
              <a:rPr kumimoji="1" lang="zh-CN" altLang="en-US" sz="2800" b="1" dirty="0">
                <a:solidFill>
                  <a:srgbClr val="0000CC"/>
                </a:solidFill>
                <a:latin typeface="楷体_GB2312" pitchFamily="49" charset="-122"/>
              </a:rPr>
              <a:t>分析</a:t>
            </a:r>
            <a:r>
              <a:rPr kumimoji="1" lang="zh-CN" altLang="en-US" sz="2800" b="1" dirty="0" smtClean="0">
                <a:solidFill>
                  <a:srgbClr val="0000CC"/>
                </a:solidFill>
                <a:latin typeface="楷体_GB2312" pitchFamily="49" charset="-122"/>
              </a:rPr>
              <a:t>数据</a:t>
            </a:r>
            <a:endParaRPr kumimoji="1" lang="en-US" altLang="zh-CN" sz="2800" b="1" dirty="0" smtClean="0">
              <a:solidFill>
                <a:srgbClr val="0000CC"/>
              </a:solidFill>
              <a:latin typeface="楷体_GB2312" pitchFamily="49" charset="-122"/>
            </a:endParaRPr>
          </a:p>
          <a:p>
            <a:pPr>
              <a:lnSpc>
                <a:spcPct val="200000"/>
              </a:lnSpc>
            </a:pPr>
            <a:r>
              <a:rPr kumimoji="1" lang="zh-CN" altLang="en-US" sz="2800" b="1" dirty="0">
                <a:solidFill>
                  <a:srgbClr val="0000CC"/>
                </a:solidFill>
                <a:latin typeface="楷体_GB2312" pitchFamily="49" charset="-122"/>
              </a:rPr>
              <a:t> </a:t>
            </a:r>
            <a:r>
              <a:rPr kumimoji="1" lang="zh-CN" altLang="en-US" sz="2800" b="1" dirty="0" smtClean="0">
                <a:solidFill>
                  <a:srgbClr val="0000CC"/>
                </a:solidFill>
                <a:latin typeface="楷体_GB2312" pitchFamily="49" charset="-122"/>
              </a:rPr>
              <a:t>  </a:t>
            </a:r>
            <a:r>
              <a:rPr kumimoji="1" lang="zh-CN" altLang="en-US" sz="2400" dirty="0" smtClean="0">
                <a:solidFill>
                  <a:srgbClr val="993300"/>
                </a:solidFill>
                <a:latin typeface="方正粗倩简体" pitchFamily="65" charset="-122"/>
                <a:ea typeface="方正粗倩简体" pitchFamily="65" charset="-122"/>
              </a:rPr>
              <a:t>在</a:t>
            </a:r>
            <a:r>
              <a:rPr kumimoji="1" lang="en-US" altLang="zh-CN" sz="2400" dirty="0">
                <a:solidFill>
                  <a:srgbClr val="993300"/>
                </a:solidFill>
                <a:latin typeface="方正粗倩简体" pitchFamily="65" charset="-122"/>
                <a:ea typeface="方正粗倩简体" pitchFamily="65" charset="-122"/>
              </a:rPr>
              <a:t>20</a:t>
            </a:r>
            <a:r>
              <a:rPr kumimoji="1" lang="en-US" altLang="zh-CN" sz="2400" dirty="0">
                <a:solidFill>
                  <a:srgbClr val="990000"/>
                </a:solidFill>
                <a:latin typeface="方正粗倩简体" pitchFamily="65" charset="-122"/>
                <a:ea typeface="方正粗倩简体" pitchFamily="65" charset="-122"/>
              </a:rPr>
              <a:t>℃</a:t>
            </a:r>
            <a:r>
              <a:rPr kumimoji="1" lang="zh-CN" altLang="en-US" sz="2400" dirty="0">
                <a:solidFill>
                  <a:srgbClr val="990000"/>
                </a:solidFill>
                <a:latin typeface="方正粗倩简体" pitchFamily="65" charset="-122"/>
                <a:ea typeface="方正粗倩简体" pitchFamily="65" charset="-122"/>
              </a:rPr>
              <a:t>和</a:t>
            </a:r>
            <a:r>
              <a:rPr kumimoji="1" lang="en-US" altLang="zh-CN" sz="2400" dirty="0">
                <a:solidFill>
                  <a:srgbClr val="993300"/>
                </a:solidFill>
                <a:latin typeface="方正粗倩简体" pitchFamily="65" charset="-122"/>
                <a:ea typeface="方正粗倩简体" pitchFamily="65" charset="-122"/>
              </a:rPr>
              <a:t>24</a:t>
            </a:r>
            <a:r>
              <a:rPr kumimoji="1" lang="en-US" altLang="zh-CN" sz="2400" dirty="0">
                <a:solidFill>
                  <a:srgbClr val="990000"/>
                </a:solidFill>
                <a:latin typeface="方正粗倩简体" pitchFamily="65" charset="-122"/>
                <a:ea typeface="方正粗倩简体" pitchFamily="65" charset="-122"/>
              </a:rPr>
              <a:t>℃</a:t>
            </a:r>
            <a:r>
              <a:rPr kumimoji="1" lang="en-US" altLang="zh-CN" sz="2400" dirty="0">
                <a:latin typeface="方正粗倩简体" pitchFamily="65" charset="-122"/>
                <a:ea typeface="方正粗倩简体" pitchFamily="65" charset="-122"/>
              </a:rPr>
              <a:t> </a:t>
            </a:r>
            <a:r>
              <a:rPr kumimoji="1" lang="zh-CN" altLang="en-US" sz="2400" dirty="0">
                <a:solidFill>
                  <a:srgbClr val="990000"/>
                </a:solidFill>
                <a:latin typeface="方正粗倩简体" pitchFamily="65" charset="-122"/>
                <a:ea typeface="方正粗倩简体" pitchFamily="65" charset="-122"/>
              </a:rPr>
              <a:t>条件下，柳条鱼在</a:t>
            </a:r>
            <a:r>
              <a:rPr kumimoji="1" lang="en-US" altLang="zh-CN" sz="2400" dirty="0">
                <a:solidFill>
                  <a:srgbClr val="990000"/>
                </a:solidFill>
                <a:latin typeface="方正粗倩简体" pitchFamily="65" charset="-122"/>
                <a:ea typeface="方正粗倩简体" pitchFamily="65" charset="-122"/>
              </a:rPr>
              <a:t>3</a:t>
            </a:r>
            <a:r>
              <a:rPr kumimoji="1" lang="zh-CN" altLang="en-US" sz="2400" dirty="0">
                <a:solidFill>
                  <a:srgbClr val="990000"/>
                </a:solidFill>
                <a:latin typeface="方正粗倩简体" pitchFamily="65" charset="-122"/>
                <a:ea typeface="方正粗倩简体" pitchFamily="65" charset="-122"/>
              </a:rPr>
              <a:t>月</a:t>
            </a:r>
            <a:r>
              <a:rPr kumimoji="1" lang="en-US" altLang="zh-CN" sz="2400" dirty="0">
                <a:solidFill>
                  <a:srgbClr val="990000"/>
                </a:solidFill>
                <a:latin typeface="方正粗倩简体" pitchFamily="65" charset="-122"/>
                <a:ea typeface="方正粗倩简体" pitchFamily="65" charset="-122"/>
              </a:rPr>
              <a:t>24</a:t>
            </a:r>
            <a:r>
              <a:rPr kumimoji="1" lang="zh-CN" altLang="en-US" sz="2400" dirty="0">
                <a:solidFill>
                  <a:srgbClr val="990000"/>
                </a:solidFill>
                <a:latin typeface="方正粗倩简体" pitchFamily="65" charset="-122"/>
                <a:ea typeface="方正粗倩简体" pitchFamily="65" charset="-122"/>
              </a:rPr>
              <a:t>日和</a:t>
            </a:r>
            <a:r>
              <a:rPr kumimoji="1" lang="en-US" altLang="zh-CN" sz="2400" dirty="0">
                <a:solidFill>
                  <a:srgbClr val="990000"/>
                </a:solidFill>
                <a:latin typeface="方正粗倩简体" pitchFamily="65" charset="-122"/>
                <a:ea typeface="方正粗倩简体" pitchFamily="65" charset="-122"/>
              </a:rPr>
              <a:t>3</a:t>
            </a:r>
            <a:r>
              <a:rPr kumimoji="1" lang="zh-CN" altLang="en-US" sz="2400" dirty="0">
                <a:solidFill>
                  <a:srgbClr val="990000"/>
                </a:solidFill>
                <a:latin typeface="方正粗倩简体" pitchFamily="65" charset="-122"/>
                <a:ea typeface="方正粗倩简体" pitchFamily="65" charset="-122"/>
              </a:rPr>
              <a:t>月</a:t>
            </a:r>
            <a:r>
              <a:rPr kumimoji="1" lang="en-US" altLang="zh-CN" sz="2400" dirty="0">
                <a:solidFill>
                  <a:srgbClr val="990000"/>
                </a:solidFill>
                <a:latin typeface="方正粗倩简体" pitchFamily="65" charset="-122"/>
                <a:ea typeface="方正粗倩简体" pitchFamily="65" charset="-122"/>
              </a:rPr>
              <a:t>20</a:t>
            </a:r>
            <a:r>
              <a:rPr kumimoji="1" lang="zh-CN" altLang="en-US" sz="2400" dirty="0">
                <a:solidFill>
                  <a:srgbClr val="990000"/>
                </a:solidFill>
                <a:latin typeface="方正粗倩简体" pitchFamily="65" charset="-122"/>
                <a:ea typeface="方正粗倩简体" pitchFamily="65" charset="-122"/>
              </a:rPr>
              <a:t>日开始产仔，说明第一个假设是正确的，</a:t>
            </a:r>
            <a:r>
              <a:rPr kumimoji="1" lang="zh-CN" altLang="en-US" sz="2400" dirty="0" smtClean="0">
                <a:solidFill>
                  <a:srgbClr val="990000"/>
                </a:solidFill>
                <a:latin typeface="方正粗倩简体" pitchFamily="65" charset="-122"/>
                <a:ea typeface="方正粗倩简体" pitchFamily="65" charset="-122"/>
              </a:rPr>
              <a:t>即温度升高是</a:t>
            </a:r>
            <a:r>
              <a:rPr kumimoji="1" lang="zh-CN" altLang="en-US" sz="2400" dirty="0">
                <a:solidFill>
                  <a:srgbClr val="990000"/>
                </a:solidFill>
                <a:latin typeface="方正粗倩简体" pitchFamily="65" charset="-122"/>
                <a:ea typeface="方正粗倩简体" pitchFamily="65" charset="-122"/>
              </a:rPr>
              <a:t>引起柳条鱼产仔的</a:t>
            </a:r>
            <a:r>
              <a:rPr kumimoji="1" lang="zh-CN" altLang="en-US" sz="2400" dirty="0" smtClean="0">
                <a:solidFill>
                  <a:srgbClr val="990000"/>
                </a:solidFill>
                <a:latin typeface="方正粗倩简体" pitchFamily="65" charset="-122"/>
                <a:ea typeface="方正粗倩简体" pitchFamily="65" charset="-122"/>
              </a:rPr>
              <a:t>原因</a:t>
            </a:r>
            <a:r>
              <a:rPr kumimoji="1" lang="en-US" altLang="zh-CN" sz="2400" dirty="0">
                <a:solidFill>
                  <a:srgbClr val="993300"/>
                </a:solidFill>
                <a:latin typeface="方正粗倩简体" pitchFamily="65" charset="-122"/>
                <a:ea typeface="方正粗倩简体" pitchFamily="65" charset="-122"/>
              </a:rPr>
              <a:t>.</a:t>
            </a:r>
            <a:endParaRPr kumimoji="1" lang="zh-CN" altLang="en-US" sz="2400" dirty="0">
              <a:solidFill>
                <a:srgbClr val="993300"/>
              </a:solidFill>
              <a:latin typeface="方正粗倩简体" pitchFamily="65" charset="-122"/>
              <a:ea typeface="方正粗倩简体" pitchFamily="65" charset="-122"/>
            </a:endParaRPr>
          </a:p>
        </p:txBody>
      </p:sp>
    </p:spTree>
    <p:extLst>
      <p:ext uri="{BB962C8B-B14F-4D97-AF65-F5344CB8AC3E}">
        <p14:creationId xmlns:p14="http://schemas.microsoft.com/office/powerpoint/2010/main" val="4151712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3" presetClass="exit" presetSubtype="10" fill="hold" grpId="0" nodeType="withEffect">
                                  <p:stCondLst>
                                    <p:cond delay="0"/>
                                  </p:stCondLst>
                                  <p:childTnLst>
                                    <p:animEffect transition="out" filter="blinds(horizont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nodeType="clickEffect">
                                  <p:stCondLst>
                                    <p:cond delay="0"/>
                                  </p:stCondLst>
                                  <p:childTnLst>
                                    <p:animEffect transition="out" filter="blinds(horizontal)">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par>
                                <p:cTn id="16" presetID="3" presetClass="exit" presetSubtype="10" fill="hold" grpId="1" nodeType="withEffect">
                                  <p:stCondLst>
                                    <p:cond delay="0"/>
                                  </p:stCondLst>
                                  <p:childTnLst>
                                    <p:animEffect transition="out" filter="blinds(horizontal)">
                                      <p:cBhvr>
                                        <p:cTn id="17" dur="500"/>
                                        <p:tgtEl>
                                          <p:spTgt spid="5"/>
                                        </p:tgtEl>
                                      </p:cBhvr>
                                    </p:animEffect>
                                    <p:set>
                                      <p:cBhvr>
                                        <p:cTn id="18" dur="1" fill="hold">
                                          <p:stCondLst>
                                            <p:cond delay="499"/>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162520" y="1124744"/>
            <a:ext cx="8369920" cy="101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spcBef>
                <a:spcPct val="50000"/>
              </a:spcBef>
            </a:pPr>
            <a:r>
              <a:rPr lang="zh-CN" altLang="en-US" sz="2400" dirty="0">
                <a:latin typeface="楷体" charset="-122"/>
                <a:ea typeface="楷体" charset="-122"/>
              </a:rPr>
              <a:t>  </a:t>
            </a:r>
            <a:r>
              <a:rPr lang="zh-CN" altLang="en-US" sz="2400" b="1" dirty="0">
                <a:latin typeface="楷体" charset="-122"/>
                <a:ea typeface="楷体" charset="-122"/>
              </a:rPr>
              <a:t> </a:t>
            </a:r>
            <a:r>
              <a:rPr lang="zh-CN" altLang="en-US" sz="2400" b="1" dirty="0">
                <a:latin typeface="+mn-ea"/>
                <a:ea typeface="+mn-ea"/>
              </a:rPr>
              <a:t>（1）确定</a:t>
            </a:r>
            <a:r>
              <a:rPr lang="zh-CN" altLang="en-US" sz="2400" b="1" dirty="0">
                <a:solidFill>
                  <a:srgbClr val="669900"/>
                </a:solidFill>
                <a:effectLst>
                  <a:glow rad="228600">
                    <a:schemeClr val="accent4">
                      <a:satMod val="175000"/>
                      <a:alpha val="40000"/>
                    </a:schemeClr>
                  </a:glow>
                </a:effectLst>
                <a:latin typeface="+mn-ea"/>
                <a:ea typeface="+mn-ea"/>
              </a:rPr>
              <a:t>实验对象</a:t>
            </a:r>
            <a:r>
              <a:rPr lang="zh-CN" altLang="en-US" sz="2400" b="1" dirty="0">
                <a:latin typeface="+mn-ea"/>
                <a:ea typeface="+mn-ea"/>
              </a:rPr>
              <a:t>：生长</a:t>
            </a:r>
            <a:r>
              <a:rPr lang="zh-CN" altLang="en-US" sz="2400" b="1" dirty="0" smtClean="0">
                <a:latin typeface="+mn-ea"/>
                <a:ea typeface="+mn-ea"/>
              </a:rPr>
              <a:t>状况（体长、健康等）  相同</a:t>
            </a:r>
            <a:endParaRPr lang="en-US" altLang="zh-CN" sz="2400" b="1" dirty="0" smtClean="0">
              <a:latin typeface="+mn-ea"/>
              <a:ea typeface="+mn-ea"/>
            </a:endParaRPr>
          </a:p>
          <a:p>
            <a:pPr>
              <a:spcBef>
                <a:spcPct val="50000"/>
              </a:spcBef>
            </a:pPr>
            <a:r>
              <a:rPr lang="en-US" altLang="zh-CN" sz="2400" b="1" dirty="0">
                <a:latin typeface="+mn-ea"/>
                <a:ea typeface="+mn-ea"/>
              </a:rPr>
              <a:t> </a:t>
            </a:r>
            <a:r>
              <a:rPr lang="en-US" altLang="zh-CN" sz="2400" b="1" dirty="0" smtClean="0">
                <a:latin typeface="+mn-ea"/>
                <a:ea typeface="+mn-ea"/>
              </a:rPr>
              <a:t>                                     </a:t>
            </a:r>
            <a:r>
              <a:rPr lang="zh-CN" altLang="en-US" sz="2400" b="1" dirty="0" smtClean="0">
                <a:latin typeface="+mn-ea"/>
                <a:ea typeface="+mn-ea"/>
              </a:rPr>
              <a:t>的</a:t>
            </a:r>
            <a:r>
              <a:rPr lang="zh-CN" altLang="en-US" sz="2400" b="1" dirty="0">
                <a:latin typeface="+mn-ea"/>
                <a:ea typeface="+mn-ea"/>
              </a:rPr>
              <a:t>雌雄柳条鱼</a:t>
            </a:r>
            <a:endParaRPr lang="zh-CN" altLang="en-US" dirty="0">
              <a:latin typeface="+mn-ea"/>
              <a:ea typeface="+mn-ea"/>
            </a:endParaRPr>
          </a:p>
        </p:txBody>
      </p:sp>
      <p:sp>
        <p:nvSpPr>
          <p:cNvPr id="7" name="Text Box 3"/>
          <p:cNvSpPr txBox="1">
            <a:spLocks noChangeArrowheads="1"/>
          </p:cNvSpPr>
          <p:nvPr/>
        </p:nvSpPr>
        <p:spPr bwMode="auto">
          <a:xfrm>
            <a:off x="181942" y="2899792"/>
            <a:ext cx="79184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spcBef>
                <a:spcPct val="50000"/>
              </a:spcBef>
            </a:pPr>
            <a:r>
              <a:rPr lang="zh-CN" altLang="en-US" sz="2400" dirty="0">
                <a:latin typeface="楷体" charset="-122"/>
                <a:ea typeface="楷体" charset="-122"/>
              </a:rPr>
              <a:t>  </a:t>
            </a:r>
            <a:r>
              <a:rPr lang="zh-CN" altLang="en-US" sz="2400" b="1" dirty="0">
                <a:latin typeface="楷体" charset="-122"/>
                <a:ea typeface="楷体" charset="-122"/>
              </a:rPr>
              <a:t> </a:t>
            </a:r>
            <a:r>
              <a:rPr lang="zh-CN" altLang="en-US" sz="2400" b="1" dirty="0">
                <a:latin typeface="+mn-ea"/>
                <a:ea typeface="+mn-ea"/>
              </a:rPr>
              <a:t>（3）确定</a:t>
            </a:r>
            <a:r>
              <a:rPr lang="zh-CN" altLang="en-US" sz="2400" b="1" dirty="0">
                <a:solidFill>
                  <a:srgbClr val="669900"/>
                </a:solidFill>
                <a:effectLst>
                  <a:glow rad="228600">
                    <a:schemeClr val="accent4">
                      <a:satMod val="175000"/>
                      <a:alpha val="40000"/>
                    </a:schemeClr>
                  </a:glow>
                </a:effectLst>
                <a:latin typeface="+mn-ea"/>
                <a:ea typeface="+mn-ea"/>
                <a:sym typeface="Arial" pitchFamily="34" charset="0"/>
              </a:rPr>
              <a:t>实验时间</a:t>
            </a:r>
            <a:r>
              <a:rPr lang="zh-CN" altLang="en-US" sz="2400" b="1" dirty="0">
                <a:latin typeface="+mn-ea"/>
                <a:ea typeface="+mn-ea"/>
              </a:rPr>
              <a:t>：不能产仔的月份，2-3月份</a:t>
            </a:r>
            <a:r>
              <a:rPr lang="zh-CN" altLang="en-US" sz="2400" b="1" dirty="0">
                <a:latin typeface="+mn-ea"/>
                <a:ea typeface="+mn-ea"/>
                <a:sym typeface="Arial" pitchFamily="34" charset="0"/>
              </a:rPr>
              <a:t>   </a:t>
            </a:r>
            <a:r>
              <a:rPr lang="zh-CN" altLang="en-US" dirty="0">
                <a:latin typeface="+mn-ea"/>
                <a:ea typeface="+mn-ea"/>
              </a:rPr>
              <a:t>           </a:t>
            </a:r>
          </a:p>
        </p:txBody>
      </p:sp>
      <p:pic>
        <p:nvPicPr>
          <p:cNvPr id="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8317" y="115094"/>
            <a:ext cx="3314700" cy="1009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ext Box 3"/>
          <p:cNvSpPr txBox="1">
            <a:spLocks noChangeArrowheads="1"/>
          </p:cNvSpPr>
          <p:nvPr/>
        </p:nvSpPr>
        <p:spPr bwMode="auto">
          <a:xfrm>
            <a:off x="183530" y="2132856"/>
            <a:ext cx="791686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spcBef>
                <a:spcPct val="50000"/>
              </a:spcBef>
            </a:pPr>
            <a:r>
              <a:rPr lang="zh-CN" altLang="en-US" sz="2400" dirty="0">
                <a:latin typeface="楷体" charset="-122"/>
                <a:ea typeface="楷体" charset="-122"/>
              </a:rPr>
              <a:t>  </a:t>
            </a:r>
            <a:r>
              <a:rPr lang="zh-CN" altLang="en-US" sz="2400" b="1" dirty="0">
                <a:latin typeface="楷体" charset="-122"/>
                <a:ea typeface="楷体" charset="-122"/>
              </a:rPr>
              <a:t> </a:t>
            </a:r>
            <a:r>
              <a:rPr lang="zh-CN" altLang="en-US" sz="2400" b="1" dirty="0">
                <a:latin typeface="+mn-ea"/>
                <a:ea typeface="+mn-ea"/>
              </a:rPr>
              <a:t>（2）确定</a:t>
            </a:r>
            <a:r>
              <a:rPr lang="zh-CN" altLang="en-US" sz="2400" b="1" dirty="0">
                <a:solidFill>
                  <a:srgbClr val="669900"/>
                </a:solidFill>
                <a:effectLst>
                  <a:glow rad="228600">
                    <a:schemeClr val="accent4">
                      <a:satMod val="175000"/>
                      <a:alpha val="40000"/>
                    </a:schemeClr>
                  </a:glow>
                </a:effectLst>
                <a:latin typeface="+mn-ea"/>
                <a:ea typeface="+mn-ea"/>
              </a:rPr>
              <a:t>仪器与材料</a:t>
            </a:r>
            <a:r>
              <a:rPr lang="zh-CN" altLang="en-US" sz="2400" b="1" dirty="0">
                <a:latin typeface="+mn-ea"/>
                <a:ea typeface="+mn-ea"/>
              </a:rPr>
              <a:t>：水族箱、</a:t>
            </a:r>
            <a:r>
              <a:rPr lang="zh-CN" altLang="en-US" sz="2400" b="1" dirty="0">
                <a:solidFill>
                  <a:srgbClr val="002060"/>
                </a:solidFill>
                <a:effectLst>
                  <a:glow rad="228600">
                    <a:schemeClr val="accent4">
                      <a:satMod val="175000"/>
                      <a:alpha val="40000"/>
                    </a:schemeClr>
                  </a:glow>
                </a:effectLst>
                <a:latin typeface="+mn-ea"/>
                <a:ea typeface="+mn-ea"/>
              </a:rPr>
              <a:t>日光灯</a:t>
            </a:r>
            <a:r>
              <a:rPr lang="zh-CN" altLang="en-US" sz="2400" b="1" dirty="0">
                <a:latin typeface="+mn-ea"/>
                <a:ea typeface="+mn-ea"/>
              </a:rPr>
              <a:t>、</a:t>
            </a:r>
            <a:r>
              <a:rPr lang="zh-CN" altLang="en-US" sz="2400" b="1" dirty="0">
                <a:latin typeface="+mn-ea"/>
                <a:ea typeface="+mn-ea"/>
                <a:sym typeface="Arial" pitchFamily="34" charset="0"/>
              </a:rPr>
              <a:t>鱼饲料等。   </a:t>
            </a:r>
            <a:r>
              <a:rPr lang="zh-CN" altLang="en-US" dirty="0">
                <a:latin typeface="+mn-ea"/>
                <a:ea typeface="+mn-ea"/>
              </a:rPr>
              <a:t>           </a:t>
            </a:r>
          </a:p>
        </p:txBody>
      </p:sp>
      <p:sp>
        <p:nvSpPr>
          <p:cNvPr id="11" name="Text Box 3"/>
          <p:cNvSpPr txBox="1">
            <a:spLocks noChangeArrowheads="1"/>
          </p:cNvSpPr>
          <p:nvPr/>
        </p:nvSpPr>
        <p:spPr bwMode="auto">
          <a:xfrm>
            <a:off x="179512" y="3659540"/>
            <a:ext cx="8928992" cy="15696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spcBef>
                <a:spcPct val="50000"/>
              </a:spcBef>
            </a:pPr>
            <a:r>
              <a:rPr lang="zh-CN" altLang="en-US" sz="2400" dirty="0">
                <a:latin typeface="楷体" charset="-122"/>
                <a:ea typeface="楷体" charset="-122"/>
              </a:rPr>
              <a:t>  </a:t>
            </a:r>
            <a:r>
              <a:rPr lang="zh-CN" altLang="en-US" sz="2400" b="1" dirty="0">
                <a:latin typeface="楷体" charset="-122"/>
                <a:ea typeface="楷体" charset="-122"/>
              </a:rPr>
              <a:t> </a:t>
            </a:r>
            <a:r>
              <a:rPr lang="zh-CN" altLang="en-US" sz="2400" b="1" dirty="0">
                <a:latin typeface="+mn-ea"/>
                <a:ea typeface="+mn-ea"/>
              </a:rPr>
              <a:t>（4）确定</a:t>
            </a:r>
            <a:r>
              <a:rPr lang="zh-CN" altLang="en-US" sz="2400" b="1" dirty="0">
                <a:solidFill>
                  <a:srgbClr val="669900"/>
                </a:solidFill>
                <a:effectLst>
                  <a:glow rad="228600">
                    <a:schemeClr val="accent4">
                      <a:satMod val="175000"/>
                      <a:alpha val="40000"/>
                    </a:schemeClr>
                  </a:glow>
                </a:effectLst>
                <a:latin typeface="+mn-ea"/>
                <a:ea typeface="+mn-ea"/>
                <a:sym typeface="Arial" pitchFamily="34" charset="0"/>
              </a:rPr>
              <a:t>实验方法</a:t>
            </a:r>
            <a:r>
              <a:rPr lang="zh-CN" altLang="en-US" sz="2400" b="1" dirty="0">
                <a:latin typeface="+mn-ea"/>
                <a:ea typeface="+mn-ea"/>
              </a:rPr>
              <a:t>：利用日光灯人工控制光照时间，使日 </a:t>
            </a:r>
          </a:p>
          <a:p>
            <a:pPr>
              <a:spcBef>
                <a:spcPct val="50000"/>
              </a:spcBef>
            </a:pPr>
            <a:r>
              <a:rPr lang="zh-CN" altLang="en-US" sz="2400" b="1" dirty="0">
                <a:latin typeface="+mn-ea"/>
                <a:ea typeface="+mn-ea"/>
              </a:rPr>
              <a:t>        照和黑暗的时间比分别为</a:t>
            </a:r>
            <a:r>
              <a:rPr lang="zh-CN" altLang="en-US" sz="2400" b="1" dirty="0">
                <a:solidFill>
                  <a:srgbClr val="002060"/>
                </a:solidFill>
                <a:effectLst>
                  <a:glow rad="228600">
                    <a:schemeClr val="accent4">
                      <a:satMod val="175000"/>
                      <a:alpha val="40000"/>
                    </a:schemeClr>
                  </a:glow>
                </a:effectLst>
                <a:latin typeface="+mn-ea"/>
                <a:ea typeface="+mn-ea"/>
              </a:rPr>
              <a:t>8：16、10:14、12：12、 </a:t>
            </a:r>
          </a:p>
          <a:p>
            <a:pPr>
              <a:spcBef>
                <a:spcPct val="50000"/>
              </a:spcBef>
            </a:pPr>
            <a:r>
              <a:rPr lang="zh-CN" altLang="en-US" sz="2400" b="1" dirty="0">
                <a:solidFill>
                  <a:srgbClr val="002060"/>
                </a:solidFill>
                <a:effectLst>
                  <a:glow rad="228600">
                    <a:schemeClr val="accent4">
                      <a:satMod val="175000"/>
                      <a:alpha val="40000"/>
                    </a:schemeClr>
                  </a:glow>
                </a:effectLst>
                <a:latin typeface="+mn-ea"/>
                <a:ea typeface="+mn-ea"/>
              </a:rPr>
              <a:t>        14:10</a:t>
            </a:r>
            <a:r>
              <a:rPr lang="zh-CN" altLang="en-US" sz="2400" b="1" dirty="0">
                <a:latin typeface="+mn-ea"/>
                <a:ea typeface="+mn-ea"/>
              </a:rPr>
              <a:t>，保持其他条件不变，观察产仔情况。</a:t>
            </a:r>
            <a:r>
              <a:rPr lang="zh-CN" altLang="en-US" sz="2400" b="1" dirty="0">
                <a:latin typeface="+mn-ea"/>
                <a:ea typeface="+mn-ea"/>
                <a:sym typeface="Arial" pitchFamily="34" charset="0"/>
              </a:rPr>
              <a:t> </a:t>
            </a:r>
            <a:r>
              <a:rPr lang="zh-CN" altLang="en-US" dirty="0">
                <a:latin typeface="+mn-ea"/>
                <a:ea typeface="+mn-ea"/>
              </a:rPr>
              <a:t>   </a:t>
            </a:r>
          </a:p>
        </p:txBody>
      </p:sp>
    </p:spTree>
    <p:extLst>
      <p:ext uri="{BB962C8B-B14F-4D97-AF65-F5344CB8AC3E}">
        <p14:creationId xmlns:p14="http://schemas.microsoft.com/office/powerpoint/2010/main" val="16329904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99592" y="602685"/>
            <a:ext cx="8712968" cy="954107"/>
          </a:xfrm>
          <a:prstGeom prst="rect">
            <a:avLst/>
          </a:prstGeom>
        </p:spPr>
        <p:txBody>
          <a:bodyPr wrap="square">
            <a:spAutoFit/>
          </a:bodyPr>
          <a:lstStyle/>
          <a:p>
            <a:r>
              <a:rPr lang="zh-CN" altLang="en-US" sz="2800" kern="10" dirty="0" smtClean="0">
                <a:ln w="19050">
                  <a:solidFill>
                    <a:srgbClr val="99CCFF"/>
                  </a:solidFill>
                  <a:round/>
                  <a:headEnd/>
                  <a:tailEnd/>
                </a:ln>
                <a:solidFill>
                  <a:srgbClr val="002060"/>
                </a:solidFill>
                <a:effectLst>
                  <a:outerShdw dist="35921" dir="2700000" algn="ctr" rotWithShape="0">
                    <a:srgbClr val="990000"/>
                  </a:outerShdw>
                </a:effectLst>
                <a:latin typeface="+mn-ea"/>
              </a:rPr>
              <a:t>                                 表</a:t>
            </a:r>
            <a:r>
              <a:rPr lang="en-US" altLang="zh-CN" sz="2800" kern="10" dirty="0" smtClean="0">
                <a:ln w="19050">
                  <a:solidFill>
                    <a:srgbClr val="99CCFF"/>
                  </a:solidFill>
                  <a:round/>
                  <a:headEnd/>
                  <a:tailEnd/>
                </a:ln>
                <a:solidFill>
                  <a:srgbClr val="002060"/>
                </a:solidFill>
                <a:effectLst>
                  <a:outerShdw dist="35921" dir="2700000" algn="ctr" rotWithShape="0">
                    <a:srgbClr val="990000"/>
                  </a:outerShdw>
                </a:effectLst>
                <a:latin typeface="+mn-ea"/>
              </a:rPr>
              <a:t>1-2    </a:t>
            </a:r>
          </a:p>
          <a:p>
            <a:r>
              <a:rPr lang="zh-CN" altLang="en-US" sz="2800" kern="10" dirty="0" smtClean="0">
                <a:ln w="19050">
                  <a:solidFill>
                    <a:srgbClr val="99CCFF"/>
                  </a:solidFill>
                  <a:round/>
                  <a:headEnd/>
                  <a:tailEnd/>
                </a:ln>
                <a:solidFill>
                  <a:srgbClr val="002060"/>
                </a:solidFill>
                <a:effectLst>
                  <a:outerShdw dist="35921" dir="2700000" algn="ctr" rotWithShape="0">
                    <a:srgbClr val="990000"/>
                  </a:outerShdw>
                </a:effectLst>
                <a:latin typeface="+mn-ea"/>
              </a:rPr>
              <a:t>光照与黑暗时间比对柳条鱼产仔影响的实验记录</a:t>
            </a:r>
            <a:endParaRPr lang="zh-CN" altLang="en-US" sz="2800" dirty="0"/>
          </a:p>
        </p:txBody>
      </p:sp>
      <p:graphicFrame>
        <p:nvGraphicFramePr>
          <p:cNvPr id="5" name="Group 56"/>
          <p:cNvGraphicFramePr>
            <a:graphicFrameLocks noGrp="1"/>
          </p:cNvGraphicFramePr>
          <p:nvPr>
            <p:extLst>
              <p:ext uri="{D42A27DB-BD31-4B8C-83A1-F6EECF244321}">
                <p14:modId xmlns:p14="http://schemas.microsoft.com/office/powerpoint/2010/main" val="736880122"/>
              </p:ext>
            </p:extLst>
          </p:nvPr>
        </p:nvGraphicFramePr>
        <p:xfrm>
          <a:off x="827584" y="1813272"/>
          <a:ext cx="7704138" cy="4064000"/>
        </p:xfrm>
        <a:graphic>
          <a:graphicData uri="http://schemas.openxmlformats.org/drawingml/2006/table">
            <a:tbl>
              <a:tblPr/>
              <a:tblGrid>
                <a:gridCol w="1541463"/>
                <a:gridCol w="1539875"/>
                <a:gridCol w="1541462"/>
                <a:gridCol w="1539875"/>
                <a:gridCol w="1541463"/>
              </a:tblGrid>
              <a:tr h="508000">
                <a:tc rowSpan="2">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日期</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每日光照与黑暗时间比（</a:t>
                      </a:r>
                      <a:r>
                        <a:rPr kumimoji="0" lang="en-US" altLang="zh-CN" sz="2400" b="0" i="0" u="none" strike="noStrike" cap="none" normalizeH="0" baseline="0" dirty="0" smtClean="0">
                          <a:ln>
                            <a:noFill/>
                          </a:ln>
                          <a:solidFill>
                            <a:schemeClr val="tx1"/>
                          </a:solidFill>
                          <a:effectLst/>
                          <a:latin typeface="方正粗倩简体" pitchFamily="65" charset="-122"/>
                          <a:ea typeface="方正粗倩简体" pitchFamily="65" charset="-122"/>
                        </a:rPr>
                        <a:t>h:h</a:t>
                      </a: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0800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dirty="0" smtClean="0">
                          <a:ln>
                            <a:noFill/>
                          </a:ln>
                          <a:solidFill>
                            <a:schemeClr val="tx1"/>
                          </a:solidFill>
                          <a:effectLst/>
                          <a:latin typeface="方正粗倩简体" pitchFamily="65" charset="-122"/>
                          <a:ea typeface="方正粗倩简体" pitchFamily="65" charset="-122"/>
                        </a:rPr>
                        <a:t>8:16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dirty="0" smtClean="0">
                          <a:ln>
                            <a:noFill/>
                          </a:ln>
                          <a:solidFill>
                            <a:schemeClr val="tx1"/>
                          </a:solidFill>
                          <a:effectLst/>
                          <a:latin typeface="方正粗倩简体" pitchFamily="65" charset="-122"/>
                          <a:ea typeface="方正粗倩简体" pitchFamily="65" charset="-122"/>
                        </a:rPr>
                        <a:t>10:14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12:12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14:10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2</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月</a:t>
                      </a: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1</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2</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月</a:t>
                      </a: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2</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dirty="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dirty="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dirty="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3</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月</a:t>
                      </a: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20</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endParaRPr kumimoji="0" lang="zh-CN" altLang="zh-CN" sz="2400" b="0" i="0" u="none" strike="noStrike" cap="none" normalizeH="0" baseline="0" dirty="0" smtClean="0">
                        <a:ln>
                          <a:noFill/>
                        </a:ln>
                        <a:solidFill>
                          <a:schemeClr val="tx1"/>
                        </a:solidFill>
                        <a:effectLst/>
                        <a:latin typeface="方正粗倩简体" pitchFamily="65" charset="-122"/>
                        <a:ea typeface="方正粗倩简体" pitchFamily="65"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3</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月</a:t>
                      </a:r>
                      <a:r>
                        <a:rPr kumimoji="0" lang="en-US" altLang="zh-CN" sz="2400" b="0" i="0" u="none" strike="noStrike" cap="none" normalizeH="0" baseline="0" smtClean="0">
                          <a:ln>
                            <a:noFill/>
                          </a:ln>
                          <a:solidFill>
                            <a:schemeClr val="tx1"/>
                          </a:solidFill>
                          <a:effectLst/>
                          <a:latin typeface="方正粗倩简体" pitchFamily="65" charset="-122"/>
                          <a:ea typeface="方正粗倩简体" pitchFamily="65" charset="-122"/>
                        </a:rPr>
                        <a:t>24</a:t>
                      </a: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Wingdings" pitchFamily="2" charset="2"/>
                        <a:buNone/>
                        <a:tabLst/>
                      </a:pPr>
                      <a:r>
                        <a:rPr kumimoji="0" lang="zh-CN" altLang="en-US" sz="2400" b="0" i="0" u="none" strike="noStrike" cap="none" normalizeH="0" baseline="0" dirty="0" smtClean="0">
                          <a:ln>
                            <a:noFill/>
                          </a:ln>
                          <a:solidFill>
                            <a:schemeClr val="tx1"/>
                          </a:solidFill>
                          <a:effectLst/>
                          <a:latin typeface="方正粗倩简体" pitchFamily="65" charset="-122"/>
                          <a:ea typeface="方正粗倩简体" pitchFamily="65" charset="-122"/>
                        </a:rPr>
                        <a:t>无</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矩形 5"/>
          <p:cNvSpPr/>
          <p:nvPr/>
        </p:nvSpPr>
        <p:spPr>
          <a:xfrm>
            <a:off x="1187624" y="1772816"/>
            <a:ext cx="6768752" cy="3600986"/>
          </a:xfrm>
          <a:prstGeom prst="rect">
            <a:avLst/>
          </a:prstGeom>
        </p:spPr>
        <p:txBody>
          <a:bodyPr wrap="square">
            <a:spAutoFit/>
          </a:bodyPr>
          <a:lstStyle/>
          <a:p>
            <a:r>
              <a:rPr kumimoji="1" lang="zh-CN" altLang="en-US" sz="2800" b="1" dirty="0">
                <a:solidFill>
                  <a:srgbClr val="0000CC"/>
                </a:solidFill>
                <a:latin typeface="+mn-ea"/>
              </a:rPr>
              <a:t>分析</a:t>
            </a:r>
            <a:r>
              <a:rPr kumimoji="1" lang="zh-CN" altLang="en-US" sz="2800" b="1" dirty="0" smtClean="0">
                <a:solidFill>
                  <a:srgbClr val="0000CC"/>
                </a:solidFill>
                <a:latin typeface="+mn-ea"/>
              </a:rPr>
              <a:t>数据</a:t>
            </a:r>
            <a:endParaRPr kumimoji="1" lang="en-US" altLang="zh-CN" sz="2800" b="1" dirty="0" smtClean="0">
              <a:solidFill>
                <a:srgbClr val="0000CC"/>
              </a:solidFill>
              <a:latin typeface="+mn-ea"/>
            </a:endParaRPr>
          </a:p>
          <a:p>
            <a:pPr>
              <a:lnSpc>
                <a:spcPct val="200000"/>
              </a:lnSpc>
            </a:pPr>
            <a:r>
              <a:rPr kumimoji="1" lang="zh-CN" altLang="en-US" sz="2800" b="1" dirty="0" smtClean="0">
                <a:solidFill>
                  <a:srgbClr val="993300"/>
                </a:solidFill>
                <a:latin typeface="+mn-ea"/>
              </a:rPr>
              <a:t>     </a:t>
            </a:r>
            <a:r>
              <a:rPr kumimoji="1" lang="zh-CN" altLang="en-US" sz="2400" dirty="0" smtClean="0">
                <a:solidFill>
                  <a:srgbClr val="993300"/>
                </a:solidFill>
                <a:latin typeface="方正粗倩简体" pitchFamily="65" charset="-122"/>
                <a:ea typeface="方正粗倩简体" pitchFamily="65" charset="-122"/>
              </a:rPr>
              <a:t>在</a:t>
            </a:r>
            <a:r>
              <a:rPr kumimoji="1" lang="en-US" altLang="zh-CN" sz="2400" dirty="0">
                <a:solidFill>
                  <a:srgbClr val="993300"/>
                </a:solidFill>
                <a:latin typeface="方正粗倩简体" pitchFamily="65" charset="-122"/>
                <a:ea typeface="方正粗倩简体" pitchFamily="65" charset="-122"/>
              </a:rPr>
              <a:t>4</a:t>
            </a:r>
            <a:r>
              <a:rPr kumimoji="1" lang="zh-CN" altLang="en-US" sz="2400" dirty="0">
                <a:solidFill>
                  <a:srgbClr val="993300"/>
                </a:solidFill>
                <a:latin typeface="方正粗倩简体" pitchFamily="65" charset="-122"/>
                <a:ea typeface="方正粗倩简体" pitchFamily="65" charset="-122"/>
              </a:rPr>
              <a:t>种光照条件下，</a:t>
            </a:r>
            <a:r>
              <a:rPr kumimoji="1" lang="en-US" altLang="zh-CN" sz="2400" dirty="0">
                <a:solidFill>
                  <a:srgbClr val="993300"/>
                </a:solidFill>
                <a:latin typeface="方正粗倩简体" pitchFamily="65" charset="-122"/>
                <a:ea typeface="方正粗倩简体" pitchFamily="65" charset="-122"/>
              </a:rPr>
              <a:t>4</a:t>
            </a:r>
            <a:r>
              <a:rPr kumimoji="1" lang="zh-CN" altLang="en-US" sz="2400" dirty="0">
                <a:solidFill>
                  <a:srgbClr val="993300"/>
                </a:solidFill>
                <a:latin typeface="方正粗倩简体" pitchFamily="65" charset="-122"/>
                <a:ea typeface="方正粗倩简体" pitchFamily="65" charset="-122"/>
              </a:rPr>
              <a:t>只水族箱中的柳条鱼到</a:t>
            </a:r>
            <a:r>
              <a:rPr kumimoji="1" lang="en-US" altLang="zh-CN" sz="2400" dirty="0">
                <a:solidFill>
                  <a:srgbClr val="990000"/>
                </a:solidFill>
                <a:latin typeface="方正粗倩简体" pitchFamily="65" charset="-122"/>
                <a:ea typeface="方正粗倩简体" pitchFamily="65" charset="-122"/>
              </a:rPr>
              <a:t>3</a:t>
            </a:r>
            <a:r>
              <a:rPr kumimoji="1" lang="zh-CN" altLang="en-US" sz="2400" dirty="0">
                <a:solidFill>
                  <a:srgbClr val="990000"/>
                </a:solidFill>
                <a:latin typeface="方正粗倩简体" pitchFamily="65" charset="-122"/>
                <a:ea typeface="方正粗倩简体" pitchFamily="65" charset="-122"/>
              </a:rPr>
              <a:t>月下旬都</a:t>
            </a:r>
            <a:r>
              <a:rPr kumimoji="1" lang="zh-CN" altLang="en-US" sz="2400" dirty="0" smtClean="0">
                <a:solidFill>
                  <a:srgbClr val="990000"/>
                </a:solidFill>
                <a:latin typeface="方正粗倩简体" pitchFamily="65" charset="-122"/>
                <a:ea typeface="方正粗倩简体" pitchFamily="65" charset="-122"/>
              </a:rPr>
              <a:t>未出现</a:t>
            </a:r>
            <a:r>
              <a:rPr kumimoji="1" lang="zh-CN" altLang="en-US" sz="2400" dirty="0">
                <a:solidFill>
                  <a:srgbClr val="990000"/>
                </a:solidFill>
                <a:latin typeface="方正粗倩简体" pitchFamily="65" charset="-122"/>
                <a:ea typeface="方正粗倩简体" pitchFamily="65" charset="-122"/>
              </a:rPr>
              <a:t>产仔现象。说明第二个假设是错误的，产仔的开始时间与每日光照时间长短无关。</a:t>
            </a:r>
            <a:endParaRPr kumimoji="1" lang="zh-CN" altLang="en-US" sz="2400" dirty="0">
              <a:solidFill>
                <a:srgbClr val="993300"/>
              </a:solidFill>
              <a:latin typeface="方正粗倩简体" pitchFamily="65" charset="-122"/>
              <a:ea typeface="方正粗倩简体" pitchFamily="65" charset="-122"/>
            </a:endParaRPr>
          </a:p>
        </p:txBody>
      </p:sp>
    </p:spTree>
    <p:extLst>
      <p:ext uri="{BB962C8B-B14F-4D97-AF65-F5344CB8AC3E}">
        <p14:creationId xmlns:p14="http://schemas.microsoft.com/office/powerpoint/2010/main" val="4181623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1116012" y="1340768"/>
            <a:ext cx="6768356"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800" b="1" dirty="0" smtClean="0">
                <a:solidFill>
                  <a:srgbClr val="002060"/>
                </a:solidFill>
                <a:effectLst>
                  <a:glow rad="228600">
                    <a:schemeClr val="accent4">
                      <a:satMod val="175000"/>
                      <a:alpha val="40000"/>
                    </a:schemeClr>
                  </a:glow>
                </a:effectLst>
                <a:latin typeface="楷体_GB2312" pitchFamily="49" charset="-122"/>
              </a:rPr>
              <a:t>结论</a:t>
            </a:r>
            <a:r>
              <a:rPr kumimoji="1" lang="zh-CN" altLang="en-US" sz="2800" b="1" dirty="0" smtClean="0">
                <a:solidFill>
                  <a:srgbClr val="0000CC"/>
                </a:solidFill>
                <a:latin typeface="楷体_GB2312" pitchFamily="49" charset="-122"/>
              </a:rPr>
              <a:t> </a:t>
            </a:r>
            <a:endParaRPr kumimoji="1" lang="en-US" altLang="zh-CN" sz="2800" b="1" dirty="0" smtClean="0">
              <a:solidFill>
                <a:srgbClr val="0000CC"/>
              </a:solidFill>
              <a:latin typeface="楷体_GB2312" pitchFamily="49" charset="-122"/>
            </a:endParaRPr>
          </a:p>
          <a:p>
            <a:endParaRPr kumimoji="1" lang="zh-CN" altLang="en-US" sz="2800" b="1" dirty="0">
              <a:solidFill>
                <a:srgbClr val="0000CC"/>
              </a:solidFill>
              <a:latin typeface="楷体_GB2312" pitchFamily="49" charset="-122"/>
            </a:endParaRPr>
          </a:p>
          <a:p>
            <a:r>
              <a:rPr kumimoji="1" lang="zh-CN" altLang="en-US" sz="2800" b="1" dirty="0">
                <a:solidFill>
                  <a:srgbClr val="993300"/>
                </a:solidFill>
                <a:latin typeface="楷体_GB2312" pitchFamily="49" charset="-122"/>
              </a:rPr>
              <a:t>    水温升高</a:t>
            </a:r>
            <a:r>
              <a:rPr kumimoji="1" lang="zh-CN" altLang="en-US" sz="2800" b="1" dirty="0" smtClean="0">
                <a:solidFill>
                  <a:srgbClr val="993300"/>
                </a:solidFill>
                <a:latin typeface="楷体_GB2312" pitchFamily="49" charset="-122"/>
              </a:rPr>
              <a:t>是引起柳条鱼产仔的原因</a:t>
            </a:r>
            <a:r>
              <a:rPr kumimoji="1" lang="zh-CN" altLang="en-US" sz="2400" dirty="0" smtClean="0">
                <a:solidFill>
                  <a:srgbClr val="993300"/>
                </a:solidFill>
                <a:latin typeface="方正粗倩简体" pitchFamily="65" charset="-122"/>
                <a:ea typeface="方正粗倩简体" pitchFamily="65" charset="-122"/>
              </a:rPr>
              <a:t>。</a:t>
            </a:r>
            <a:endParaRPr kumimoji="1" lang="zh-CN" altLang="en-US" sz="2400" dirty="0">
              <a:solidFill>
                <a:srgbClr val="993300"/>
              </a:solidFill>
              <a:latin typeface="方正粗倩简体" pitchFamily="65" charset="-122"/>
              <a:ea typeface="方正粗倩简体" pitchFamily="65" charset="-122"/>
            </a:endParaRPr>
          </a:p>
        </p:txBody>
      </p:sp>
      <p:sp>
        <p:nvSpPr>
          <p:cNvPr id="5" name="矩形 4"/>
          <p:cNvSpPr/>
          <p:nvPr/>
        </p:nvSpPr>
        <p:spPr>
          <a:xfrm>
            <a:off x="1116011" y="3212976"/>
            <a:ext cx="6264299" cy="1692771"/>
          </a:xfrm>
          <a:prstGeom prst="rect">
            <a:avLst/>
          </a:prstGeom>
        </p:spPr>
        <p:txBody>
          <a:bodyPr wrap="square">
            <a:spAutoFit/>
          </a:bodyPr>
          <a:lstStyle/>
          <a:p>
            <a:r>
              <a:rPr kumimoji="1" lang="zh-CN" altLang="en-US" sz="2800" b="1" dirty="0">
                <a:solidFill>
                  <a:srgbClr val="002060"/>
                </a:solidFill>
                <a:effectLst>
                  <a:glow rad="228600">
                    <a:schemeClr val="accent4">
                      <a:satMod val="175000"/>
                      <a:alpha val="40000"/>
                    </a:schemeClr>
                  </a:glow>
                </a:effectLst>
                <a:latin typeface="+mn-ea"/>
              </a:rPr>
              <a:t>新的</a:t>
            </a:r>
            <a:r>
              <a:rPr kumimoji="1" lang="zh-CN" altLang="en-US" sz="2800" b="1" dirty="0" smtClean="0">
                <a:solidFill>
                  <a:srgbClr val="002060"/>
                </a:solidFill>
                <a:effectLst>
                  <a:glow rad="228600">
                    <a:schemeClr val="accent4">
                      <a:satMod val="175000"/>
                      <a:alpha val="40000"/>
                    </a:schemeClr>
                  </a:glow>
                </a:effectLst>
                <a:latin typeface="+mn-ea"/>
              </a:rPr>
              <a:t>疑问</a:t>
            </a:r>
            <a:endParaRPr kumimoji="1" lang="en-US" altLang="zh-CN" sz="2800" b="1" dirty="0" smtClean="0">
              <a:solidFill>
                <a:srgbClr val="002060"/>
              </a:solidFill>
              <a:effectLst>
                <a:glow rad="228600">
                  <a:schemeClr val="accent4">
                    <a:satMod val="175000"/>
                    <a:alpha val="40000"/>
                  </a:schemeClr>
                </a:glow>
              </a:effectLst>
              <a:latin typeface="+mn-ea"/>
            </a:endParaRPr>
          </a:p>
          <a:p>
            <a:endParaRPr kumimoji="1" lang="zh-CN" altLang="en-US" sz="2800" b="1" dirty="0">
              <a:solidFill>
                <a:srgbClr val="0000CC"/>
              </a:solidFill>
              <a:latin typeface="+mn-ea"/>
            </a:endParaRPr>
          </a:p>
          <a:p>
            <a:r>
              <a:rPr kumimoji="1" lang="zh-CN" altLang="en-US" sz="2400" dirty="0">
                <a:solidFill>
                  <a:srgbClr val="993300"/>
                </a:solidFill>
                <a:latin typeface="方正粗倩简体" pitchFamily="65" charset="-122"/>
                <a:ea typeface="方正粗倩简体" pitchFamily="65" charset="-122"/>
              </a:rPr>
              <a:t>   </a:t>
            </a:r>
            <a:r>
              <a:rPr kumimoji="1" lang="zh-CN" altLang="en-US" sz="2400" dirty="0" smtClean="0">
                <a:solidFill>
                  <a:srgbClr val="993300"/>
                </a:solidFill>
                <a:latin typeface="方正粗倩简体" pitchFamily="65" charset="-122"/>
                <a:ea typeface="方正粗倩简体" pitchFamily="65" charset="-122"/>
              </a:rPr>
              <a:t>    </a:t>
            </a:r>
            <a:r>
              <a:rPr kumimoji="1" lang="en-US" altLang="zh-CN" sz="2400" dirty="0" smtClean="0">
                <a:solidFill>
                  <a:srgbClr val="993300"/>
                </a:solidFill>
                <a:latin typeface="方正粗倩简体" pitchFamily="65" charset="-122"/>
                <a:ea typeface="方正粗倩简体" pitchFamily="65" charset="-122"/>
              </a:rPr>
              <a:t>1</a:t>
            </a:r>
            <a:r>
              <a:rPr kumimoji="1" lang="zh-CN" altLang="en-US" sz="2400" dirty="0">
                <a:solidFill>
                  <a:srgbClr val="993300"/>
                </a:solidFill>
                <a:latin typeface="方正粗倩简体" pitchFamily="65" charset="-122"/>
                <a:ea typeface="方正粗倩简体" pitchFamily="65" charset="-122"/>
              </a:rPr>
              <a:t>、是否还存在其他因素呢？</a:t>
            </a:r>
          </a:p>
          <a:p>
            <a:r>
              <a:rPr kumimoji="1" lang="zh-CN" altLang="en-US" sz="2400" dirty="0">
                <a:solidFill>
                  <a:srgbClr val="993300"/>
                </a:solidFill>
                <a:latin typeface="方正粗倩简体" pitchFamily="65" charset="-122"/>
                <a:ea typeface="方正粗倩简体" pitchFamily="65" charset="-122"/>
              </a:rPr>
              <a:t>   </a:t>
            </a:r>
            <a:r>
              <a:rPr kumimoji="1" lang="zh-CN" altLang="en-US" sz="2400" dirty="0" smtClean="0">
                <a:solidFill>
                  <a:srgbClr val="993300"/>
                </a:solidFill>
                <a:latin typeface="方正粗倩简体" pitchFamily="65" charset="-122"/>
                <a:ea typeface="方正粗倩简体" pitchFamily="65" charset="-122"/>
              </a:rPr>
              <a:t>    </a:t>
            </a:r>
            <a:r>
              <a:rPr kumimoji="1" lang="en-US" altLang="zh-CN" sz="2400" dirty="0" smtClean="0">
                <a:solidFill>
                  <a:srgbClr val="993300"/>
                </a:solidFill>
                <a:latin typeface="方正粗倩简体" pitchFamily="65" charset="-122"/>
                <a:ea typeface="方正粗倩简体" pitchFamily="65" charset="-122"/>
              </a:rPr>
              <a:t>2</a:t>
            </a:r>
            <a:r>
              <a:rPr kumimoji="1" lang="zh-CN" altLang="en-US" sz="2400" dirty="0">
                <a:solidFill>
                  <a:srgbClr val="993300"/>
                </a:solidFill>
                <a:latin typeface="方正粗倩简体" pitchFamily="65" charset="-122"/>
                <a:ea typeface="方正粗倩简体" pitchFamily="65" charset="-122"/>
              </a:rPr>
              <a:t>、是否为几种因素联合作用的结果呢？</a:t>
            </a:r>
          </a:p>
        </p:txBody>
      </p:sp>
    </p:spTree>
    <p:extLst>
      <p:ext uri="{BB962C8B-B14F-4D97-AF65-F5344CB8AC3E}">
        <p14:creationId xmlns:p14="http://schemas.microsoft.com/office/powerpoint/2010/main" val="39388315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71600" y="908720"/>
            <a:ext cx="7200800" cy="5355312"/>
          </a:xfrm>
          <a:prstGeom prst="rect">
            <a:avLst/>
          </a:prstGeom>
        </p:spPr>
        <p:txBody>
          <a:bodyPr wrap="square">
            <a:spAutoFit/>
          </a:bodyPr>
          <a:lstStyle/>
          <a:p>
            <a:pPr>
              <a:lnSpc>
                <a:spcPct val="150000"/>
              </a:lnSpc>
            </a:pPr>
            <a:r>
              <a:rPr kumimoji="1" lang="en-US" altLang="zh-CN" sz="2400" b="1" dirty="0">
                <a:latin typeface="+mn-ea"/>
              </a:rPr>
              <a:t>1.</a:t>
            </a:r>
            <a:r>
              <a:rPr kumimoji="1" lang="zh-CN" altLang="en-US" sz="2400" b="1" dirty="0">
                <a:latin typeface="+mn-ea"/>
              </a:rPr>
              <a:t>仔细阅读下列句子，按青霉素发现的过程进行排序</a:t>
            </a:r>
            <a:r>
              <a:rPr kumimoji="1" lang="en-US" altLang="zh-CN" sz="2400" b="1" dirty="0">
                <a:latin typeface="+mn-ea"/>
              </a:rPr>
              <a:t>________________</a:t>
            </a:r>
            <a:r>
              <a:rPr kumimoji="1" lang="zh-CN" altLang="en-US" sz="2400" b="1" dirty="0">
                <a:latin typeface="+mn-ea"/>
              </a:rPr>
              <a:t>（只写编号）。</a:t>
            </a:r>
          </a:p>
          <a:p>
            <a:pPr>
              <a:lnSpc>
                <a:spcPct val="150000"/>
              </a:lnSpc>
            </a:pPr>
            <a:r>
              <a:rPr kumimoji="1" lang="zh-CN" altLang="en-US" sz="2000" dirty="0">
                <a:solidFill>
                  <a:schemeClr val="tx1">
                    <a:lumMod val="90000"/>
                    <a:lumOff val="10000"/>
                  </a:schemeClr>
                </a:solidFill>
                <a:latin typeface="方正粗倩简体" pitchFamily="65" charset="-122"/>
                <a:ea typeface="方正粗倩简体" pitchFamily="65" charset="-122"/>
              </a:rPr>
              <a:t>①弗莱明用一小滴青霉菌所产生的代谢物质，滴在正在生长的葡萄球菌上，几小时后葡萄球菌奇迹般地消失了。</a:t>
            </a:r>
          </a:p>
          <a:p>
            <a:pPr>
              <a:lnSpc>
                <a:spcPct val="150000"/>
              </a:lnSpc>
            </a:pPr>
            <a:r>
              <a:rPr kumimoji="1" lang="zh-CN" altLang="en-US" sz="2000" dirty="0">
                <a:solidFill>
                  <a:schemeClr val="tx1">
                    <a:lumMod val="90000"/>
                    <a:lumOff val="10000"/>
                  </a:schemeClr>
                </a:solidFill>
                <a:latin typeface="方正粗倩简体" pitchFamily="65" charset="-122"/>
                <a:ea typeface="方正粗倩简体" pitchFamily="65" charset="-122"/>
              </a:rPr>
              <a:t>②弗莱明发现青霉菌落周围葡萄球菌不能生长。</a:t>
            </a:r>
          </a:p>
          <a:p>
            <a:pPr>
              <a:lnSpc>
                <a:spcPct val="150000"/>
              </a:lnSpc>
            </a:pPr>
            <a:r>
              <a:rPr kumimoji="1" lang="zh-CN" altLang="en-US" sz="2000" dirty="0">
                <a:solidFill>
                  <a:schemeClr val="tx1">
                    <a:lumMod val="90000"/>
                    <a:lumOff val="10000"/>
                  </a:schemeClr>
                </a:solidFill>
                <a:latin typeface="方正粗倩简体" pitchFamily="65" charset="-122"/>
                <a:ea typeface="方正粗倩简体" pitchFamily="65" charset="-122"/>
              </a:rPr>
              <a:t>③或许是青霉菌的生长抢夺了葡萄球菌的营养，或许是青霉菌产生的某种代谢物质杀死或抑制了葡萄球菌的生长。</a:t>
            </a:r>
          </a:p>
          <a:p>
            <a:pPr>
              <a:lnSpc>
                <a:spcPct val="150000"/>
              </a:lnSpc>
            </a:pPr>
            <a:r>
              <a:rPr kumimoji="1" lang="zh-CN" altLang="en-US" sz="2000" dirty="0">
                <a:solidFill>
                  <a:schemeClr val="tx1">
                    <a:lumMod val="90000"/>
                    <a:lumOff val="10000"/>
                  </a:schemeClr>
                </a:solidFill>
                <a:latin typeface="方正粗倩简体" pitchFamily="65" charset="-122"/>
                <a:ea typeface="方正粗倩简体" pitchFamily="65" charset="-122"/>
              </a:rPr>
              <a:t>④他将青霉菌的代谢物质稀释</a:t>
            </a:r>
            <a:r>
              <a:rPr kumimoji="1" lang="en-US" altLang="zh-CN" sz="2000" dirty="0">
                <a:solidFill>
                  <a:schemeClr val="tx1">
                    <a:lumMod val="90000"/>
                    <a:lumOff val="10000"/>
                  </a:schemeClr>
                </a:solidFill>
                <a:latin typeface="方正粗倩简体" pitchFamily="65" charset="-122"/>
                <a:ea typeface="方正粗倩简体" pitchFamily="65" charset="-122"/>
              </a:rPr>
              <a:t>1000</a:t>
            </a:r>
            <a:r>
              <a:rPr kumimoji="1" lang="zh-CN" altLang="en-US" sz="2000" dirty="0">
                <a:solidFill>
                  <a:schemeClr val="tx1">
                    <a:lumMod val="90000"/>
                    <a:lumOff val="10000"/>
                  </a:schemeClr>
                </a:solidFill>
                <a:latin typeface="方正粗倩简体" pitchFamily="65" charset="-122"/>
                <a:ea typeface="方正粗倩简体" pitchFamily="65" charset="-122"/>
              </a:rPr>
              <a:t>倍进行实验仍然有效；并试着用青霉菌的代谢物质治疗局部多种细菌感染的伤口也获得成功。</a:t>
            </a:r>
          </a:p>
          <a:p>
            <a:pPr>
              <a:lnSpc>
                <a:spcPct val="150000"/>
              </a:lnSpc>
            </a:pPr>
            <a:r>
              <a:rPr kumimoji="1" lang="zh-CN" altLang="en-US" sz="2000" dirty="0">
                <a:solidFill>
                  <a:schemeClr val="tx1">
                    <a:lumMod val="90000"/>
                    <a:lumOff val="10000"/>
                  </a:schemeClr>
                </a:solidFill>
                <a:latin typeface="方正粗倩简体" pitchFamily="65" charset="-122"/>
                <a:ea typeface="方正粗倩简体" pitchFamily="65" charset="-122"/>
              </a:rPr>
              <a:t>⑤他把这种代谢物质命名为青霉素。</a:t>
            </a:r>
          </a:p>
        </p:txBody>
      </p:sp>
      <p:sp>
        <p:nvSpPr>
          <p:cNvPr id="5" name="Text Box 3"/>
          <p:cNvSpPr txBox="1">
            <a:spLocks noChangeArrowheads="1"/>
          </p:cNvSpPr>
          <p:nvPr/>
        </p:nvSpPr>
        <p:spPr bwMode="auto">
          <a:xfrm>
            <a:off x="1259632" y="1484784"/>
            <a:ext cx="19700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800" b="1" dirty="0">
                <a:solidFill>
                  <a:srgbClr val="FF0000"/>
                </a:solidFill>
                <a:latin typeface="Times New Roman" pitchFamily="18" charset="0"/>
                <a:ea typeface="宋体" pitchFamily="2" charset="-122"/>
              </a:rPr>
              <a:t>②③①④⑤</a:t>
            </a:r>
          </a:p>
        </p:txBody>
      </p:sp>
      <p:sp>
        <p:nvSpPr>
          <p:cNvPr id="6" name="矩形 5"/>
          <p:cNvSpPr/>
          <p:nvPr/>
        </p:nvSpPr>
        <p:spPr>
          <a:xfrm>
            <a:off x="6910516" y="404664"/>
            <a:ext cx="1261884" cy="523220"/>
          </a:xfrm>
          <a:prstGeom prst="rect">
            <a:avLst/>
          </a:prstGeom>
        </p:spPr>
        <p:txBody>
          <a:bodyPr wrap="none">
            <a:spAutoFit/>
          </a:bodyPr>
          <a:lstStyle/>
          <a:p>
            <a:pPr algn="ctr"/>
            <a:r>
              <a:rPr kumimoji="1" lang="zh-CN" altLang="en-US" sz="2800" b="1" dirty="0">
                <a:solidFill>
                  <a:srgbClr val="C00000"/>
                </a:solidFill>
                <a:latin typeface="+mn-ea"/>
              </a:rPr>
              <a:t>试试看</a:t>
            </a:r>
          </a:p>
        </p:txBody>
      </p:sp>
    </p:spTree>
    <p:extLst>
      <p:ext uri="{BB962C8B-B14F-4D97-AF65-F5344CB8AC3E}">
        <p14:creationId xmlns:p14="http://schemas.microsoft.com/office/powerpoint/2010/main" val="2982703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910516" y="404664"/>
            <a:ext cx="1261884" cy="523220"/>
          </a:xfrm>
          <a:prstGeom prst="rect">
            <a:avLst/>
          </a:prstGeom>
        </p:spPr>
        <p:txBody>
          <a:bodyPr wrap="none">
            <a:spAutoFit/>
          </a:bodyPr>
          <a:lstStyle/>
          <a:p>
            <a:pPr algn="ctr"/>
            <a:r>
              <a:rPr kumimoji="1" lang="zh-CN" altLang="en-US" sz="2800" b="1" dirty="0">
                <a:solidFill>
                  <a:srgbClr val="C00000"/>
                </a:solidFill>
                <a:latin typeface="+mn-ea"/>
              </a:rPr>
              <a:t>试试看</a:t>
            </a:r>
          </a:p>
        </p:txBody>
      </p:sp>
      <p:sp>
        <p:nvSpPr>
          <p:cNvPr id="2" name="矩形 1"/>
          <p:cNvSpPr/>
          <p:nvPr/>
        </p:nvSpPr>
        <p:spPr>
          <a:xfrm>
            <a:off x="899592" y="1556792"/>
            <a:ext cx="7704856" cy="3416320"/>
          </a:xfrm>
          <a:prstGeom prst="rect">
            <a:avLst/>
          </a:prstGeom>
        </p:spPr>
        <p:txBody>
          <a:bodyPr wrap="square">
            <a:spAutoFit/>
          </a:bodyPr>
          <a:lstStyle/>
          <a:p>
            <a:r>
              <a:rPr kumimoji="1" lang="en-US" altLang="zh-CN" sz="2400" b="1" dirty="0" smtClean="0">
                <a:latin typeface="+mn-ea"/>
              </a:rPr>
              <a:t>2  </a:t>
            </a:r>
            <a:r>
              <a:rPr kumimoji="1" lang="zh-CN" altLang="en-US" sz="2400" b="1" dirty="0" smtClean="0">
                <a:latin typeface="+mn-ea"/>
              </a:rPr>
              <a:t>发现</a:t>
            </a:r>
            <a:r>
              <a:rPr kumimoji="1" lang="zh-CN" altLang="en-US" sz="2400" b="1" dirty="0">
                <a:latin typeface="+mn-ea"/>
              </a:rPr>
              <a:t>青霉素的过程与弗莱明的科学态度和思维方式有关。他采用青霉菌所产生的代谢物质进行实验，主要想验证的假设是（  </a:t>
            </a:r>
            <a:r>
              <a:rPr kumimoji="1" lang="zh-CN" altLang="en-US" sz="2400" b="1" dirty="0" smtClean="0">
                <a:latin typeface="+mn-ea"/>
              </a:rPr>
              <a:t>）</a:t>
            </a:r>
            <a:endParaRPr kumimoji="1" lang="en-US" altLang="zh-CN" sz="2400" b="1" dirty="0" smtClean="0">
              <a:latin typeface="+mn-ea"/>
            </a:endParaRPr>
          </a:p>
          <a:p>
            <a:endParaRPr kumimoji="1" lang="zh-CN" altLang="en-US" sz="2400" b="1" dirty="0">
              <a:latin typeface="+mn-ea"/>
            </a:endParaRPr>
          </a:p>
          <a:p>
            <a:pPr>
              <a:lnSpc>
                <a:spcPct val="150000"/>
              </a:lnSpc>
            </a:pPr>
            <a:r>
              <a:rPr kumimoji="1" lang="en-US" altLang="zh-CN" sz="2000" dirty="0">
                <a:latin typeface="方正粗倩简体" pitchFamily="65" charset="-122"/>
                <a:ea typeface="方正粗倩简体" pitchFamily="65" charset="-122"/>
              </a:rPr>
              <a:t>A</a:t>
            </a:r>
            <a:r>
              <a:rPr kumimoji="1" lang="zh-CN" altLang="en-US" sz="2000" dirty="0">
                <a:latin typeface="方正粗倩简体" pitchFamily="65" charset="-122"/>
                <a:ea typeface="方正粗倩简体" pitchFamily="65" charset="-122"/>
              </a:rPr>
              <a:t>、青霉菌的生长抢夺了葡萄球菌的营养</a:t>
            </a:r>
          </a:p>
          <a:p>
            <a:pPr>
              <a:lnSpc>
                <a:spcPct val="150000"/>
              </a:lnSpc>
            </a:pPr>
            <a:r>
              <a:rPr kumimoji="1" lang="en-US" altLang="zh-CN" sz="2000" dirty="0">
                <a:latin typeface="方正粗倩简体" pitchFamily="65" charset="-122"/>
                <a:ea typeface="方正粗倩简体" pitchFamily="65" charset="-122"/>
              </a:rPr>
              <a:t>B</a:t>
            </a:r>
            <a:r>
              <a:rPr kumimoji="1" lang="zh-CN" altLang="en-US" sz="2000" dirty="0">
                <a:latin typeface="方正粗倩简体" pitchFamily="65" charset="-122"/>
                <a:ea typeface="方正粗倩简体" pitchFamily="65" charset="-122"/>
              </a:rPr>
              <a:t>、青霉菌产生的某种代谢物质杀死或抑制了葡萄球菌的生长</a:t>
            </a:r>
          </a:p>
          <a:p>
            <a:pPr>
              <a:lnSpc>
                <a:spcPct val="150000"/>
              </a:lnSpc>
            </a:pPr>
            <a:r>
              <a:rPr kumimoji="1" lang="en-US" altLang="zh-CN" sz="2000" dirty="0">
                <a:latin typeface="方正粗倩简体" pitchFamily="65" charset="-122"/>
                <a:ea typeface="方正粗倩简体" pitchFamily="65" charset="-122"/>
              </a:rPr>
              <a:t>C</a:t>
            </a:r>
            <a:r>
              <a:rPr kumimoji="1" lang="zh-CN" altLang="en-US" sz="2000" dirty="0">
                <a:latin typeface="方正粗倩简体" pitchFamily="65" charset="-122"/>
                <a:ea typeface="方正粗倩简体" pitchFamily="65" charset="-122"/>
              </a:rPr>
              <a:t>、青霉菌的生长是以葡萄球菌为营养</a:t>
            </a:r>
          </a:p>
          <a:p>
            <a:pPr>
              <a:lnSpc>
                <a:spcPct val="150000"/>
              </a:lnSpc>
            </a:pPr>
            <a:r>
              <a:rPr kumimoji="1" lang="en-US" altLang="zh-CN" sz="2000" dirty="0">
                <a:latin typeface="方正粗倩简体" pitchFamily="65" charset="-122"/>
                <a:ea typeface="方正粗倩简体" pitchFamily="65" charset="-122"/>
              </a:rPr>
              <a:t>D</a:t>
            </a:r>
            <a:r>
              <a:rPr kumimoji="1" lang="zh-CN" altLang="en-US" sz="2000" dirty="0">
                <a:latin typeface="方正粗倩简体" pitchFamily="65" charset="-122"/>
                <a:ea typeface="方正粗倩简体" pitchFamily="65" charset="-122"/>
              </a:rPr>
              <a:t>、青霉菌产生的某种代谢物质刺激了葡萄球菌的生长</a:t>
            </a:r>
          </a:p>
        </p:txBody>
      </p:sp>
      <p:sp>
        <p:nvSpPr>
          <p:cNvPr id="3" name="矩形 2"/>
          <p:cNvSpPr/>
          <p:nvPr/>
        </p:nvSpPr>
        <p:spPr>
          <a:xfrm>
            <a:off x="2965774" y="2217058"/>
            <a:ext cx="526106" cy="707886"/>
          </a:xfrm>
          <a:prstGeom prst="rect">
            <a:avLst/>
          </a:prstGeom>
        </p:spPr>
        <p:txBody>
          <a:bodyPr wrap="none">
            <a:spAutoFit/>
          </a:bodyPr>
          <a:lstStyle/>
          <a:p>
            <a:r>
              <a:rPr kumimoji="1" lang="en-US" altLang="zh-CN" sz="4000" b="1" dirty="0">
                <a:solidFill>
                  <a:srgbClr val="FF0000"/>
                </a:solidFill>
                <a:latin typeface="Times New Roman" pitchFamily="18" charset="0"/>
                <a:ea typeface="宋体" pitchFamily="2" charset="-122"/>
              </a:rPr>
              <a:t>B</a:t>
            </a:r>
          </a:p>
        </p:txBody>
      </p:sp>
    </p:spTree>
    <p:extLst>
      <p:ext uri="{BB962C8B-B14F-4D97-AF65-F5344CB8AC3E}">
        <p14:creationId xmlns:p14="http://schemas.microsoft.com/office/powerpoint/2010/main" val="1838463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4"/>
          <p:cNvSpPr txBox="1">
            <a:spLocks noChangeArrowheads="1"/>
          </p:cNvSpPr>
          <p:nvPr/>
        </p:nvSpPr>
        <p:spPr bwMode="auto">
          <a:xfrm>
            <a:off x="179388" y="185738"/>
            <a:ext cx="547211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en-US" altLang="zh-CN" sz="3200"/>
              <a:t>2.</a:t>
            </a:r>
            <a:r>
              <a:rPr lang="zh-CN" altLang="en-US" sz="3200"/>
              <a:t>生命科学实验的基本要求</a:t>
            </a:r>
          </a:p>
        </p:txBody>
      </p:sp>
      <p:sp>
        <p:nvSpPr>
          <p:cNvPr id="16389" name="Rectangle 5"/>
          <p:cNvSpPr>
            <a:spLocks noChangeArrowheads="1"/>
          </p:cNvSpPr>
          <p:nvPr/>
        </p:nvSpPr>
        <p:spPr bwMode="auto">
          <a:xfrm>
            <a:off x="0" y="938213"/>
            <a:ext cx="3429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2"/>
              </a:buClr>
              <a:buSzPct val="70000"/>
              <a:buFont typeface="Wingdings" pitchFamily="2" charset="2"/>
              <a:buChar char="l"/>
            </a:pPr>
            <a:r>
              <a:rPr lang="zh-CN" altLang="en-US" sz="2800">
                <a:latin typeface="Lucida Console" pitchFamily="49" charset="0"/>
              </a:rPr>
              <a:t>走进实验室之前：</a:t>
            </a:r>
          </a:p>
        </p:txBody>
      </p:sp>
      <p:sp>
        <p:nvSpPr>
          <p:cNvPr id="16390" name="Rectangle 6"/>
          <p:cNvSpPr>
            <a:spLocks noChangeArrowheads="1"/>
          </p:cNvSpPr>
          <p:nvPr/>
        </p:nvSpPr>
        <p:spPr bwMode="auto">
          <a:xfrm>
            <a:off x="3276600" y="938213"/>
            <a:ext cx="5410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2"/>
              </a:buClr>
              <a:buSzPct val="70000"/>
              <a:buFont typeface="Wingdings" pitchFamily="2" charset="2"/>
              <a:buNone/>
            </a:pPr>
            <a:r>
              <a:rPr lang="zh-CN" altLang="en-US" sz="2800">
                <a:latin typeface="Lucida Console" pitchFamily="49" charset="0"/>
              </a:rPr>
              <a:t>带着问题和解决问题的基本思路</a:t>
            </a:r>
          </a:p>
        </p:txBody>
      </p:sp>
      <p:sp>
        <p:nvSpPr>
          <p:cNvPr id="16391" name="Rectangle 7"/>
          <p:cNvSpPr>
            <a:spLocks noChangeArrowheads="1"/>
          </p:cNvSpPr>
          <p:nvPr/>
        </p:nvSpPr>
        <p:spPr bwMode="auto">
          <a:xfrm>
            <a:off x="0" y="2395538"/>
            <a:ext cx="3429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2"/>
              </a:buClr>
              <a:buSzPct val="70000"/>
              <a:buFont typeface="Wingdings" pitchFamily="2" charset="2"/>
              <a:buChar char="l"/>
            </a:pPr>
            <a:r>
              <a:rPr lang="zh-CN" altLang="en-US" sz="2800">
                <a:latin typeface="Lucida Console" pitchFamily="49" charset="0"/>
              </a:rPr>
              <a:t>走进实验室</a:t>
            </a:r>
          </a:p>
        </p:txBody>
      </p:sp>
      <p:sp>
        <p:nvSpPr>
          <p:cNvPr id="16392" name="AutoShape 8"/>
          <p:cNvSpPr>
            <a:spLocks/>
          </p:cNvSpPr>
          <p:nvPr/>
        </p:nvSpPr>
        <p:spPr bwMode="auto">
          <a:xfrm>
            <a:off x="2286000" y="1700213"/>
            <a:ext cx="269875" cy="2305050"/>
          </a:xfrm>
          <a:prstGeom prst="leftBrace">
            <a:avLst>
              <a:gd name="adj1" fmla="val 71176"/>
              <a:gd name="adj2" fmla="val 42426"/>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3" name="Rectangle 9"/>
          <p:cNvSpPr>
            <a:spLocks noChangeArrowheads="1"/>
          </p:cNvSpPr>
          <p:nvPr/>
        </p:nvSpPr>
        <p:spPr bwMode="auto">
          <a:xfrm>
            <a:off x="2438400" y="1500188"/>
            <a:ext cx="2514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2"/>
              </a:buClr>
              <a:buSzPct val="70000"/>
              <a:buFont typeface="Wingdings" pitchFamily="2" charset="2"/>
              <a:buNone/>
            </a:pPr>
            <a:r>
              <a:rPr lang="zh-CN" altLang="en-US" sz="2800">
                <a:latin typeface="Lucida Console" pitchFamily="49" charset="0"/>
              </a:rPr>
              <a:t>实验前：</a:t>
            </a:r>
          </a:p>
        </p:txBody>
      </p:sp>
      <p:sp>
        <p:nvSpPr>
          <p:cNvPr id="16394" name="Rectangle 10"/>
          <p:cNvSpPr>
            <a:spLocks noChangeArrowheads="1"/>
          </p:cNvSpPr>
          <p:nvPr/>
        </p:nvSpPr>
        <p:spPr bwMode="auto">
          <a:xfrm>
            <a:off x="3743325" y="1528763"/>
            <a:ext cx="4932363" cy="1008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buClr>
                <a:schemeClr val="tx2"/>
              </a:buClr>
              <a:buSzPct val="70000"/>
              <a:buFont typeface="Wingdings" pitchFamily="2" charset="2"/>
              <a:buNone/>
            </a:pPr>
            <a:r>
              <a:rPr lang="zh-CN" altLang="en-US" sz="2800">
                <a:latin typeface="Lucida Console" pitchFamily="49" charset="0"/>
              </a:rPr>
              <a:t>了解实验仪器、确定实验方法和步骤</a:t>
            </a:r>
          </a:p>
        </p:txBody>
      </p:sp>
      <p:sp>
        <p:nvSpPr>
          <p:cNvPr id="16395" name="Rectangle 11"/>
          <p:cNvSpPr>
            <a:spLocks noChangeArrowheads="1"/>
          </p:cNvSpPr>
          <p:nvPr/>
        </p:nvSpPr>
        <p:spPr bwMode="auto">
          <a:xfrm>
            <a:off x="2438400" y="2565400"/>
            <a:ext cx="2514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2"/>
              </a:buClr>
              <a:buSzPct val="70000"/>
              <a:buFont typeface="Wingdings" pitchFamily="2" charset="2"/>
              <a:buNone/>
            </a:pPr>
            <a:r>
              <a:rPr lang="zh-CN" altLang="en-US" sz="2800">
                <a:latin typeface="Lucida Console" pitchFamily="49" charset="0"/>
              </a:rPr>
              <a:t>实验中：</a:t>
            </a:r>
          </a:p>
        </p:txBody>
      </p:sp>
      <p:sp>
        <p:nvSpPr>
          <p:cNvPr id="16396" name="Rectangle 12"/>
          <p:cNvSpPr>
            <a:spLocks noChangeArrowheads="1"/>
          </p:cNvSpPr>
          <p:nvPr/>
        </p:nvSpPr>
        <p:spPr bwMode="auto">
          <a:xfrm>
            <a:off x="3733800" y="2565400"/>
            <a:ext cx="5410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buClr>
                <a:schemeClr val="tx2"/>
              </a:buClr>
              <a:buSzPct val="70000"/>
              <a:buFont typeface="Wingdings" pitchFamily="2" charset="2"/>
              <a:buNone/>
            </a:pPr>
            <a:r>
              <a:rPr lang="zh-CN" altLang="en-US" sz="2800" dirty="0">
                <a:latin typeface="Lucida Console" pitchFamily="49" charset="0"/>
              </a:rPr>
              <a:t>遵守操作规程，认真周密</a:t>
            </a:r>
            <a:r>
              <a:rPr lang="zh-CN" altLang="en-US" sz="2800" dirty="0">
                <a:solidFill>
                  <a:srgbClr val="0000FF"/>
                </a:solidFill>
                <a:latin typeface="Lucida Console" pitchFamily="49" charset="0"/>
              </a:rPr>
              <a:t>观察</a:t>
            </a:r>
            <a:r>
              <a:rPr lang="zh-CN" altLang="en-US" sz="2800" dirty="0">
                <a:latin typeface="Lucida Console" pitchFamily="49" charset="0"/>
              </a:rPr>
              <a:t>，及时、仔细</a:t>
            </a:r>
            <a:r>
              <a:rPr lang="zh-CN" altLang="en-US" sz="2800" dirty="0">
                <a:solidFill>
                  <a:srgbClr val="0000FF"/>
                </a:solidFill>
                <a:latin typeface="Lucida Console" pitchFamily="49" charset="0"/>
              </a:rPr>
              <a:t>记录</a:t>
            </a:r>
            <a:r>
              <a:rPr lang="zh-CN" altLang="en-US" sz="2800" dirty="0">
                <a:latin typeface="Lucida Console" pitchFamily="49" charset="0"/>
              </a:rPr>
              <a:t>现象和数据。</a:t>
            </a:r>
          </a:p>
        </p:txBody>
      </p:sp>
      <p:sp>
        <p:nvSpPr>
          <p:cNvPr id="16397" name="Rectangle 13"/>
          <p:cNvSpPr>
            <a:spLocks noChangeArrowheads="1"/>
          </p:cNvSpPr>
          <p:nvPr/>
        </p:nvSpPr>
        <p:spPr bwMode="auto">
          <a:xfrm>
            <a:off x="2484438" y="3683000"/>
            <a:ext cx="1655762"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2"/>
              </a:buClr>
              <a:buSzPct val="70000"/>
              <a:buFont typeface="Wingdings" pitchFamily="2" charset="2"/>
              <a:buNone/>
            </a:pPr>
            <a:r>
              <a:rPr lang="zh-CN" altLang="en-US" sz="2800">
                <a:latin typeface="Lucida Console" pitchFamily="49" charset="0"/>
              </a:rPr>
              <a:t>实验后：</a:t>
            </a:r>
          </a:p>
        </p:txBody>
      </p:sp>
      <p:sp>
        <p:nvSpPr>
          <p:cNvPr id="16398" name="Rectangle 14"/>
          <p:cNvSpPr>
            <a:spLocks noChangeArrowheads="1"/>
          </p:cNvSpPr>
          <p:nvPr/>
        </p:nvSpPr>
        <p:spPr bwMode="auto">
          <a:xfrm>
            <a:off x="3924300" y="3716338"/>
            <a:ext cx="482441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buClr>
                <a:schemeClr val="tx2"/>
              </a:buClr>
              <a:buSzPct val="70000"/>
              <a:buFont typeface="Wingdings" pitchFamily="2" charset="2"/>
              <a:buNone/>
            </a:pPr>
            <a:r>
              <a:rPr lang="zh-CN" altLang="en-US" sz="2800" dirty="0">
                <a:latin typeface="Lucida Console" pitchFamily="49" charset="0"/>
              </a:rPr>
              <a:t>科学</a:t>
            </a:r>
            <a:r>
              <a:rPr lang="zh-CN" altLang="en-US" sz="2800" dirty="0">
                <a:solidFill>
                  <a:srgbClr val="0000FF"/>
                </a:solidFill>
                <a:latin typeface="Lucida Console" pitchFamily="49" charset="0"/>
              </a:rPr>
              <a:t>分析</a:t>
            </a:r>
            <a:r>
              <a:rPr lang="zh-CN" altLang="en-US" sz="2800" dirty="0">
                <a:latin typeface="Lucida Console" pitchFamily="49" charset="0"/>
              </a:rPr>
              <a:t>处理数据，</a:t>
            </a:r>
            <a:r>
              <a:rPr lang="zh-CN" altLang="en-US" sz="2800" dirty="0">
                <a:solidFill>
                  <a:srgbClr val="0000FF"/>
                </a:solidFill>
                <a:latin typeface="Lucida Console" pitchFamily="49" charset="0"/>
              </a:rPr>
              <a:t>讨论</a:t>
            </a:r>
            <a:r>
              <a:rPr lang="zh-CN" altLang="en-US" sz="2800" dirty="0">
                <a:latin typeface="Lucida Console" pitchFamily="49" charset="0"/>
              </a:rPr>
              <a:t>并得出结论。</a:t>
            </a:r>
          </a:p>
        </p:txBody>
      </p:sp>
      <p:sp>
        <p:nvSpPr>
          <p:cNvPr id="16399" name="Text Box 15"/>
          <p:cNvSpPr txBox="1">
            <a:spLocks noChangeArrowheads="1"/>
          </p:cNvSpPr>
          <p:nvPr/>
        </p:nvSpPr>
        <p:spPr bwMode="auto">
          <a:xfrm>
            <a:off x="4879975" y="1981200"/>
            <a:ext cx="23288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a:solidFill>
                  <a:srgbClr val="FF0000"/>
                </a:solidFill>
                <a:latin typeface="Arial" pitchFamily="34" charset="0"/>
              </a:rPr>
              <a:t>（动脑不动手）</a:t>
            </a:r>
          </a:p>
        </p:txBody>
      </p:sp>
      <p:sp>
        <p:nvSpPr>
          <p:cNvPr id="16400" name="Rectangle 16"/>
          <p:cNvSpPr>
            <a:spLocks noChangeArrowheads="1"/>
          </p:cNvSpPr>
          <p:nvPr/>
        </p:nvSpPr>
        <p:spPr bwMode="auto">
          <a:xfrm>
            <a:off x="0" y="4691063"/>
            <a:ext cx="3429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2"/>
              </a:buClr>
              <a:buSzPct val="70000"/>
              <a:buFont typeface="Wingdings" pitchFamily="2" charset="2"/>
              <a:buChar char="l"/>
            </a:pPr>
            <a:r>
              <a:rPr lang="zh-CN" altLang="en-US" sz="2800">
                <a:latin typeface="Lucida Console" pitchFamily="49" charset="0"/>
              </a:rPr>
              <a:t>离开实验室时：</a:t>
            </a:r>
          </a:p>
        </p:txBody>
      </p:sp>
      <p:sp>
        <p:nvSpPr>
          <p:cNvPr id="16401" name="Text Box 17"/>
          <p:cNvSpPr txBox="1">
            <a:spLocks noChangeArrowheads="1"/>
          </p:cNvSpPr>
          <p:nvPr/>
        </p:nvSpPr>
        <p:spPr bwMode="auto">
          <a:xfrm>
            <a:off x="2684463" y="4743450"/>
            <a:ext cx="6324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a:solidFill>
                  <a:srgbClr val="FF0000"/>
                </a:solidFill>
                <a:latin typeface="Arial" pitchFamily="34" charset="0"/>
              </a:rPr>
              <a:t>处理好垃圾，整理自己的实验桌及所有仪器和试剂，并放回凳子。</a:t>
            </a:r>
          </a:p>
        </p:txBody>
      </p:sp>
    </p:spTree>
    <p:extLst>
      <p:ext uri="{BB962C8B-B14F-4D97-AF65-F5344CB8AC3E}">
        <p14:creationId xmlns:p14="http://schemas.microsoft.com/office/powerpoint/2010/main" val="2660819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wipe(left)">
                                      <p:cBhvr>
                                        <p:cTn id="7" dur="500"/>
                                        <p:tgtEl>
                                          <p:spTgt spid="1638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391"/>
                                        </p:tgtEl>
                                        <p:attrNameLst>
                                          <p:attrName>style.visibility</p:attrName>
                                        </p:attrNameLst>
                                      </p:cBhvr>
                                      <p:to>
                                        <p:strVal val="visible"/>
                                      </p:to>
                                    </p:set>
                                    <p:animEffect transition="in" filter="wipe(left)">
                                      <p:cBhvr>
                                        <p:cTn id="10" dur="500"/>
                                        <p:tgtEl>
                                          <p:spTgt spid="1639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392"/>
                                        </p:tgtEl>
                                        <p:attrNameLst>
                                          <p:attrName>style.visibility</p:attrName>
                                        </p:attrNameLst>
                                      </p:cBhvr>
                                      <p:to>
                                        <p:strVal val="visible"/>
                                      </p:to>
                                    </p:set>
                                    <p:animEffect transition="in" filter="wipe(left)">
                                      <p:cBhvr>
                                        <p:cTn id="13" dur="500"/>
                                        <p:tgtEl>
                                          <p:spTgt spid="16392"/>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6393"/>
                                        </p:tgtEl>
                                        <p:attrNameLst>
                                          <p:attrName>style.visibility</p:attrName>
                                        </p:attrNameLst>
                                      </p:cBhvr>
                                      <p:to>
                                        <p:strVal val="visible"/>
                                      </p:to>
                                    </p:set>
                                    <p:animEffect transition="in" filter="wipe(left)">
                                      <p:cBhvr>
                                        <p:cTn id="16" dur="500"/>
                                        <p:tgtEl>
                                          <p:spTgt spid="1639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6395"/>
                                        </p:tgtEl>
                                        <p:attrNameLst>
                                          <p:attrName>style.visibility</p:attrName>
                                        </p:attrNameLst>
                                      </p:cBhvr>
                                      <p:to>
                                        <p:strVal val="visible"/>
                                      </p:to>
                                    </p:set>
                                    <p:animEffect transition="in" filter="wipe(left)">
                                      <p:cBhvr>
                                        <p:cTn id="19" dur="500"/>
                                        <p:tgtEl>
                                          <p:spTgt spid="1639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397"/>
                                        </p:tgtEl>
                                        <p:attrNameLst>
                                          <p:attrName>style.visibility</p:attrName>
                                        </p:attrNameLst>
                                      </p:cBhvr>
                                      <p:to>
                                        <p:strVal val="visible"/>
                                      </p:to>
                                    </p:set>
                                    <p:animEffect transition="in" filter="wipe(left)">
                                      <p:cBhvr>
                                        <p:cTn id="22" dur="500"/>
                                        <p:tgtEl>
                                          <p:spTgt spid="1639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6400"/>
                                        </p:tgtEl>
                                        <p:attrNameLst>
                                          <p:attrName>style.visibility</p:attrName>
                                        </p:attrNameLst>
                                      </p:cBhvr>
                                      <p:to>
                                        <p:strVal val="visible"/>
                                      </p:to>
                                    </p:set>
                                    <p:animEffect transition="in" filter="wipe(left)">
                                      <p:cBhvr>
                                        <p:cTn id="25" dur="500"/>
                                        <p:tgtEl>
                                          <p:spTgt spid="1640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6390"/>
                                        </p:tgtEl>
                                        <p:attrNameLst>
                                          <p:attrName>style.visibility</p:attrName>
                                        </p:attrNameLst>
                                      </p:cBhvr>
                                      <p:to>
                                        <p:strVal val="visible"/>
                                      </p:to>
                                    </p:set>
                                    <p:animEffect transition="in" filter="wipe(left)">
                                      <p:cBhvr>
                                        <p:cTn id="30" dur="500"/>
                                        <p:tgtEl>
                                          <p:spTgt spid="1639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6394"/>
                                        </p:tgtEl>
                                        <p:attrNameLst>
                                          <p:attrName>style.visibility</p:attrName>
                                        </p:attrNameLst>
                                      </p:cBhvr>
                                      <p:to>
                                        <p:strVal val="visible"/>
                                      </p:to>
                                    </p:set>
                                    <p:animEffect transition="in" filter="wipe(left)">
                                      <p:cBhvr>
                                        <p:cTn id="35" dur="500"/>
                                        <p:tgtEl>
                                          <p:spTgt spid="1639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6399"/>
                                        </p:tgtEl>
                                        <p:attrNameLst>
                                          <p:attrName>style.visibility</p:attrName>
                                        </p:attrNameLst>
                                      </p:cBhvr>
                                      <p:to>
                                        <p:strVal val="visible"/>
                                      </p:to>
                                    </p:set>
                                    <p:animEffect transition="in" filter="wipe(left)">
                                      <p:cBhvr>
                                        <p:cTn id="40" dur="500"/>
                                        <p:tgtEl>
                                          <p:spTgt spid="1639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6396"/>
                                        </p:tgtEl>
                                        <p:attrNameLst>
                                          <p:attrName>style.visibility</p:attrName>
                                        </p:attrNameLst>
                                      </p:cBhvr>
                                      <p:to>
                                        <p:strVal val="visible"/>
                                      </p:to>
                                    </p:set>
                                    <p:animEffect transition="in" filter="wipe(left)">
                                      <p:cBhvr>
                                        <p:cTn id="45" dur="500"/>
                                        <p:tgtEl>
                                          <p:spTgt spid="16396"/>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6398"/>
                                        </p:tgtEl>
                                        <p:attrNameLst>
                                          <p:attrName>style.visibility</p:attrName>
                                        </p:attrNameLst>
                                      </p:cBhvr>
                                      <p:to>
                                        <p:strVal val="visible"/>
                                      </p:to>
                                    </p:set>
                                    <p:animEffect transition="in" filter="wipe(left)">
                                      <p:cBhvr>
                                        <p:cTn id="50" dur="500"/>
                                        <p:tgtEl>
                                          <p:spTgt spid="16398"/>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6401"/>
                                        </p:tgtEl>
                                        <p:attrNameLst>
                                          <p:attrName>style.visibility</p:attrName>
                                        </p:attrNameLst>
                                      </p:cBhvr>
                                      <p:to>
                                        <p:strVal val="visible"/>
                                      </p:to>
                                    </p:set>
                                    <p:animEffect transition="in" filter="wipe(left)">
                                      <p:cBhvr>
                                        <p:cTn id="55" dur="500"/>
                                        <p:tgtEl>
                                          <p:spTgt spid="16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0" grpId="0"/>
      <p:bldP spid="16391" grpId="0"/>
      <p:bldP spid="16392" grpId="0" animBg="1"/>
      <p:bldP spid="16393" grpId="0"/>
      <p:bldP spid="16394" grpId="0"/>
      <p:bldP spid="16395" grpId="0"/>
      <p:bldP spid="16396" grpId="0"/>
      <p:bldP spid="16397" grpId="0"/>
      <p:bldP spid="16398" grpId="0"/>
      <p:bldP spid="16399" grpId="0"/>
      <p:bldP spid="16400" grpId="0"/>
      <p:bldP spid="1640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pPr eaLnBrk="1" hangingPunct="1"/>
            <a:r>
              <a:rPr lang="zh-CN" altLang="en-US" smtClean="0"/>
              <a:t>光学显微镜的结构</a:t>
            </a:r>
          </a:p>
        </p:txBody>
      </p:sp>
      <p:pic>
        <p:nvPicPr>
          <p:cNvPr id="11267" name="Picture 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98475" y="1235075"/>
            <a:ext cx="3106738" cy="5400675"/>
          </a:xfrm>
          <a:noFill/>
        </p:spPr>
      </p:pic>
      <p:sp>
        <p:nvSpPr>
          <p:cNvPr id="5" name="矩形 4"/>
          <p:cNvSpPr/>
          <p:nvPr/>
        </p:nvSpPr>
        <p:spPr>
          <a:xfrm>
            <a:off x="2079625" y="1201738"/>
            <a:ext cx="576263" cy="360362"/>
          </a:xfrm>
          <a:prstGeom prst="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solidFill>
                <a:srgbClr val="FF0000"/>
              </a:solidFill>
            </a:endParaRPr>
          </a:p>
        </p:txBody>
      </p:sp>
      <p:sp>
        <p:nvSpPr>
          <p:cNvPr id="6" name="TextBox 5"/>
          <p:cNvSpPr txBox="1"/>
          <p:nvPr/>
        </p:nvSpPr>
        <p:spPr>
          <a:xfrm>
            <a:off x="4503738" y="1562100"/>
            <a:ext cx="3954462" cy="1568450"/>
          </a:xfrm>
          <a:prstGeom prst="rect">
            <a:avLst/>
          </a:prstGeom>
          <a:noFill/>
        </p:spPr>
        <p:txBody>
          <a:bodyPr wrap="none">
            <a:spAutoFit/>
          </a:bodyPr>
          <a:lstStyle/>
          <a:p>
            <a:pPr algn="ctr">
              <a:defRPr/>
            </a:pPr>
            <a:r>
              <a:rPr lang="zh-CN" altLang="en-US" sz="4000" dirty="0">
                <a:latin typeface="+mn-ea"/>
              </a:rPr>
              <a:t>目镜</a:t>
            </a:r>
            <a:endParaRPr lang="en-US" altLang="zh-CN" sz="4000" dirty="0">
              <a:latin typeface="+mn-ea"/>
            </a:endParaRPr>
          </a:p>
          <a:p>
            <a:pPr>
              <a:defRPr/>
            </a:pPr>
            <a:r>
              <a:rPr lang="zh-CN" altLang="en-US" sz="2800" dirty="0">
                <a:solidFill>
                  <a:srgbClr val="0070C0"/>
                </a:solidFill>
                <a:latin typeface="华文新魏" pitchFamily="2" charset="-122"/>
                <a:ea typeface="华文新魏" pitchFamily="2" charset="-122"/>
              </a:rPr>
              <a:t>作用</a:t>
            </a:r>
            <a:r>
              <a:rPr lang="en-US" altLang="zh-CN" sz="2800" dirty="0">
                <a:solidFill>
                  <a:srgbClr val="0070C0"/>
                </a:solidFill>
                <a:latin typeface="华文新魏" pitchFamily="2" charset="-122"/>
                <a:ea typeface="华文新魏" pitchFamily="2" charset="-122"/>
              </a:rPr>
              <a:t>——</a:t>
            </a:r>
            <a:r>
              <a:rPr lang="zh-CN" altLang="en-US" sz="2800" dirty="0">
                <a:solidFill>
                  <a:srgbClr val="0070C0"/>
                </a:solidFill>
                <a:latin typeface="华文新魏" pitchFamily="2" charset="-122"/>
                <a:ea typeface="华文新魏" pitchFamily="2" charset="-122"/>
              </a:rPr>
              <a:t>放大物像</a:t>
            </a:r>
            <a:endParaRPr lang="en-US" altLang="zh-CN" sz="2800" dirty="0">
              <a:solidFill>
                <a:srgbClr val="0070C0"/>
              </a:solidFill>
              <a:latin typeface="华文新魏" pitchFamily="2" charset="-122"/>
              <a:ea typeface="华文新魏" pitchFamily="2" charset="-122"/>
            </a:endParaRPr>
          </a:p>
          <a:p>
            <a:pPr>
              <a:defRPr/>
            </a:pPr>
            <a:r>
              <a:rPr lang="zh-CN" altLang="en-US" sz="2800" dirty="0">
                <a:solidFill>
                  <a:srgbClr val="0070C0"/>
                </a:solidFill>
                <a:latin typeface="华文新魏" pitchFamily="2" charset="-122"/>
                <a:ea typeface="华文新魏" pitchFamily="2" charset="-122"/>
              </a:rPr>
              <a:t>放大倍数（</a:t>
            </a:r>
            <a:r>
              <a:rPr lang="en-US" altLang="zh-CN" sz="2800" dirty="0">
                <a:solidFill>
                  <a:srgbClr val="0070C0"/>
                </a:solidFill>
                <a:latin typeface="华文新魏" pitchFamily="2" charset="-122"/>
                <a:ea typeface="华文新魏" pitchFamily="2" charset="-122"/>
              </a:rPr>
              <a:t>10X </a:t>
            </a:r>
            <a:r>
              <a:rPr lang="zh-CN" altLang="en-US" sz="2800" dirty="0">
                <a:solidFill>
                  <a:srgbClr val="0070C0"/>
                </a:solidFill>
                <a:latin typeface="华文新魏" pitchFamily="2" charset="-122"/>
                <a:ea typeface="华文新魏" pitchFamily="2" charset="-122"/>
              </a:rPr>
              <a:t>、</a:t>
            </a:r>
            <a:r>
              <a:rPr lang="en-US" altLang="zh-CN" sz="2800" dirty="0">
                <a:solidFill>
                  <a:srgbClr val="0070C0"/>
                </a:solidFill>
                <a:latin typeface="华文新魏" pitchFamily="2" charset="-122"/>
                <a:ea typeface="华文新魏" pitchFamily="2" charset="-122"/>
              </a:rPr>
              <a:t>16X</a:t>
            </a:r>
            <a:r>
              <a:rPr lang="zh-CN" altLang="en-US" sz="2800" dirty="0">
                <a:solidFill>
                  <a:srgbClr val="0070C0"/>
                </a:solidFill>
                <a:latin typeface="华文新魏" pitchFamily="2" charset="-122"/>
                <a:ea typeface="华文新魏" pitchFamily="2" charset="-122"/>
              </a:rPr>
              <a:t>）</a:t>
            </a:r>
          </a:p>
        </p:txBody>
      </p:sp>
      <p:pic>
        <p:nvPicPr>
          <p:cNvPr id="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1713" y="3500438"/>
            <a:ext cx="1081087"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2195513" y="3935413"/>
            <a:ext cx="431800" cy="319087"/>
          </a:xfrm>
          <a:prstGeom prst="rect">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zh-CN" altLang="en-US"/>
          </a:p>
        </p:txBody>
      </p:sp>
      <p:sp>
        <p:nvSpPr>
          <p:cNvPr id="10" name="TextBox 9"/>
          <p:cNvSpPr txBox="1"/>
          <p:nvPr/>
        </p:nvSpPr>
        <p:spPr>
          <a:xfrm>
            <a:off x="4424363" y="3567113"/>
            <a:ext cx="4427537" cy="2001837"/>
          </a:xfrm>
          <a:prstGeom prst="rect">
            <a:avLst/>
          </a:prstGeom>
          <a:noFill/>
        </p:spPr>
        <p:txBody>
          <a:bodyPr wrap="none">
            <a:spAutoFit/>
          </a:bodyPr>
          <a:lstStyle/>
          <a:p>
            <a:pPr algn="ctr">
              <a:defRPr/>
            </a:pPr>
            <a:r>
              <a:rPr lang="zh-CN" altLang="en-US" sz="4000" dirty="0">
                <a:latin typeface="+mn-ea"/>
              </a:rPr>
              <a:t>物镜</a:t>
            </a:r>
            <a:endParaRPr lang="en-US" altLang="zh-CN" sz="4000" dirty="0">
              <a:latin typeface="+mn-ea"/>
            </a:endParaRPr>
          </a:p>
          <a:p>
            <a:pPr>
              <a:defRPr/>
            </a:pPr>
            <a:r>
              <a:rPr lang="zh-CN" altLang="en-US" sz="2800" dirty="0">
                <a:solidFill>
                  <a:srgbClr val="0070C0"/>
                </a:solidFill>
                <a:latin typeface="华文新魏" pitchFamily="2" charset="-122"/>
                <a:ea typeface="华文新魏" pitchFamily="2" charset="-122"/>
              </a:rPr>
              <a:t>作用</a:t>
            </a:r>
            <a:r>
              <a:rPr lang="en-US" altLang="zh-CN" sz="2800" dirty="0">
                <a:solidFill>
                  <a:srgbClr val="0070C0"/>
                </a:solidFill>
                <a:latin typeface="华文新魏" pitchFamily="2" charset="-122"/>
                <a:ea typeface="华文新魏" pitchFamily="2" charset="-122"/>
              </a:rPr>
              <a:t>——</a:t>
            </a:r>
            <a:r>
              <a:rPr lang="zh-CN" altLang="en-US" sz="2800" dirty="0">
                <a:solidFill>
                  <a:srgbClr val="0070C0"/>
                </a:solidFill>
                <a:latin typeface="华文新魏" pitchFamily="2" charset="-122"/>
                <a:ea typeface="华文新魏" pitchFamily="2" charset="-122"/>
              </a:rPr>
              <a:t>放大物像</a:t>
            </a:r>
            <a:endParaRPr lang="en-US" altLang="zh-CN" sz="2800" dirty="0">
              <a:solidFill>
                <a:srgbClr val="0070C0"/>
              </a:solidFill>
              <a:latin typeface="华文新魏" pitchFamily="2" charset="-122"/>
              <a:ea typeface="华文新魏" pitchFamily="2" charset="-122"/>
            </a:endParaRPr>
          </a:p>
          <a:p>
            <a:pPr>
              <a:defRPr/>
            </a:pPr>
            <a:r>
              <a:rPr lang="zh-CN" altLang="en-US" sz="2800" dirty="0">
                <a:solidFill>
                  <a:srgbClr val="0070C0"/>
                </a:solidFill>
                <a:latin typeface="华文新魏" pitchFamily="2" charset="-122"/>
                <a:ea typeface="华文新魏" pitchFamily="2" charset="-122"/>
              </a:rPr>
              <a:t>低倍镜（镜筒较</a:t>
            </a:r>
            <a:r>
              <a:rPr lang="zh-CN" altLang="en-US" sz="2800" dirty="0">
                <a:solidFill>
                  <a:srgbClr val="FF0000"/>
                </a:solidFill>
                <a:latin typeface="华文新魏" pitchFamily="2" charset="-122"/>
                <a:ea typeface="华文新魏" pitchFamily="2" charset="-122"/>
              </a:rPr>
              <a:t>短</a:t>
            </a:r>
            <a:r>
              <a:rPr lang="zh-CN" altLang="en-US" sz="2800" dirty="0">
                <a:solidFill>
                  <a:srgbClr val="0070C0"/>
                </a:solidFill>
                <a:latin typeface="华文新魏" pitchFamily="2" charset="-122"/>
                <a:ea typeface="华文新魏" pitchFamily="2" charset="-122"/>
              </a:rPr>
              <a:t>，</a:t>
            </a:r>
            <a:r>
              <a:rPr lang="en-US" altLang="zh-CN" sz="2800" dirty="0">
                <a:solidFill>
                  <a:srgbClr val="0070C0"/>
                </a:solidFill>
                <a:latin typeface="华文新魏" pitchFamily="2" charset="-122"/>
                <a:ea typeface="华文新魏" pitchFamily="2" charset="-122"/>
              </a:rPr>
              <a:t>10X</a:t>
            </a:r>
            <a:r>
              <a:rPr lang="zh-CN" altLang="en-US" sz="2800" dirty="0">
                <a:solidFill>
                  <a:srgbClr val="0070C0"/>
                </a:solidFill>
                <a:latin typeface="华文新魏" pitchFamily="2" charset="-122"/>
                <a:ea typeface="华文新魏" pitchFamily="2" charset="-122"/>
              </a:rPr>
              <a:t>）</a:t>
            </a:r>
            <a:endParaRPr lang="en-US" altLang="zh-CN" sz="2800" dirty="0">
              <a:solidFill>
                <a:srgbClr val="0070C0"/>
              </a:solidFill>
              <a:latin typeface="华文新魏" pitchFamily="2" charset="-122"/>
              <a:ea typeface="华文新魏" pitchFamily="2" charset="-122"/>
            </a:endParaRPr>
          </a:p>
          <a:p>
            <a:pPr>
              <a:defRPr/>
            </a:pPr>
            <a:r>
              <a:rPr lang="zh-CN" altLang="en-US" sz="2800" dirty="0">
                <a:solidFill>
                  <a:srgbClr val="0070C0"/>
                </a:solidFill>
                <a:latin typeface="华文新魏" pitchFamily="2" charset="-122"/>
                <a:ea typeface="华文新魏" pitchFamily="2" charset="-122"/>
              </a:rPr>
              <a:t>高倍镜（镜筒较</a:t>
            </a:r>
            <a:r>
              <a:rPr lang="zh-CN" altLang="en-US" sz="2800" dirty="0">
                <a:solidFill>
                  <a:srgbClr val="FF0000"/>
                </a:solidFill>
                <a:latin typeface="华文新魏" pitchFamily="2" charset="-122"/>
                <a:ea typeface="华文新魏" pitchFamily="2" charset="-122"/>
              </a:rPr>
              <a:t>长</a:t>
            </a:r>
            <a:r>
              <a:rPr lang="zh-CN" altLang="en-US" sz="2800" dirty="0">
                <a:solidFill>
                  <a:srgbClr val="0070C0"/>
                </a:solidFill>
                <a:latin typeface="华文新魏" pitchFamily="2" charset="-122"/>
                <a:ea typeface="华文新魏" pitchFamily="2" charset="-122"/>
              </a:rPr>
              <a:t>，</a:t>
            </a:r>
            <a:r>
              <a:rPr lang="en-US" altLang="zh-CN" sz="2800" dirty="0">
                <a:solidFill>
                  <a:srgbClr val="0070C0"/>
                </a:solidFill>
                <a:latin typeface="华文新魏" pitchFamily="2" charset="-122"/>
                <a:ea typeface="华文新魏" pitchFamily="2" charset="-122"/>
              </a:rPr>
              <a:t>40X</a:t>
            </a:r>
            <a:r>
              <a:rPr lang="zh-CN" altLang="en-US" sz="2800" dirty="0">
                <a:solidFill>
                  <a:srgbClr val="0070C0"/>
                </a:solidFill>
                <a:latin typeface="华文新魏" pitchFamily="2" charset="-122"/>
                <a:ea typeface="华文新魏" pitchFamily="2" charset="-122"/>
              </a:rPr>
              <a:t>）</a:t>
            </a:r>
          </a:p>
        </p:txBody>
      </p:sp>
      <p:sp>
        <p:nvSpPr>
          <p:cNvPr id="11" name="矩形 10"/>
          <p:cNvSpPr/>
          <p:nvPr/>
        </p:nvSpPr>
        <p:spPr>
          <a:xfrm>
            <a:off x="2916238" y="3978275"/>
            <a:ext cx="576262" cy="411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42609374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pPr eaLnBrk="1" hangingPunct="1"/>
            <a:r>
              <a:rPr lang="zh-CN" altLang="en-US" smtClean="0"/>
              <a:t>光学显微镜的结构</a:t>
            </a:r>
          </a:p>
        </p:txBody>
      </p:sp>
      <p:pic>
        <p:nvPicPr>
          <p:cNvPr id="1229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36563" y="1216025"/>
            <a:ext cx="3106737" cy="5399088"/>
          </a:xfrm>
          <a:noFill/>
        </p:spPr>
      </p:pic>
      <p:sp>
        <p:nvSpPr>
          <p:cNvPr id="5" name="Oval 5"/>
          <p:cNvSpPr>
            <a:spLocks noChangeArrowheads="1"/>
          </p:cNvSpPr>
          <p:nvPr/>
        </p:nvSpPr>
        <p:spPr bwMode="auto">
          <a:xfrm rot="-1589503">
            <a:off x="2160588" y="3422650"/>
            <a:ext cx="1079500" cy="415925"/>
          </a:xfrm>
          <a:prstGeom prst="ellipse">
            <a:avLst/>
          </a:prstGeom>
          <a:noFill/>
          <a:ln w="38100" cap="sq">
            <a:solidFill>
              <a:srgbClr val="FF2A0A"/>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 name="TextBox 5"/>
          <p:cNvSpPr txBox="1"/>
          <p:nvPr/>
        </p:nvSpPr>
        <p:spPr>
          <a:xfrm>
            <a:off x="4179888" y="1870075"/>
            <a:ext cx="3284537" cy="1354138"/>
          </a:xfrm>
          <a:prstGeom prst="rect">
            <a:avLst/>
          </a:prstGeom>
          <a:noFill/>
        </p:spPr>
        <p:txBody>
          <a:bodyPr>
            <a:spAutoFit/>
          </a:bodyPr>
          <a:lstStyle/>
          <a:p>
            <a:pPr algn="ctr">
              <a:defRPr/>
            </a:pPr>
            <a:r>
              <a:rPr lang="zh-CN" altLang="en-US" sz="3200" dirty="0">
                <a:latin typeface="+mn-ea"/>
              </a:rPr>
              <a:t>转换器</a:t>
            </a:r>
            <a:endParaRPr lang="en-US" altLang="zh-CN" sz="3200" dirty="0">
              <a:latin typeface="+mn-ea"/>
            </a:endParaRPr>
          </a:p>
          <a:p>
            <a:pPr marL="457200" indent="-457200">
              <a:buFont typeface="Wingdings" pitchFamily="2" charset="2"/>
              <a:buChar char="l"/>
              <a:defRPr/>
            </a:pPr>
            <a:r>
              <a:rPr lang="zh-CN" altLang="en-US" sz="3200" dirty="0">
                <a:solidFill>
                  <a:srgbClr val="0070C0"/>
                </a:solidFill>
                <a:latin typeface="华文新魏" pitchFamily="2" charset="-122"/>
                <a:ea typeface="华文新魏" pitchFamily="2" charset="-122"/>
              </a:rPr>
              <a:t>转换物镜</a:t>
            </a:r>
            <a:endParaRPr lang="en-US" altLang="zh-CN" sz="3200" dirty="0">
              <a:solidFill>
                <a:srgbClr val="0070C0"/>
              </a:solidFill>
              <a:latin typeface="华文新魏" pitchFamily="2" charset="-122"/>
              <a:ea typeface="华文新魏" pitchFamily="2" charset="-122"/>
            </a:endParaRPr>
          </a:p>
          <a:p>
            <a:pPr>
              <a:defRPr/>
            </a:pPr>
            <a:endParaRPr lang="zh-CN" altLang="en-US" dirty="0"/>
          </a:p>
        </p:txBody>
      </p:sp>
      <p:sp>
        <p:nvSpPr>
          <p:cNvPr id="7" name="Freeform 7"/>
          <p:cNvSpPr>
            <a:spLocks/>
          </p:cNvSpPr>
          <p:nvPr/>
        </p:nvSpPr>
        <p:spPr bwMode="auto">
          <a:xfrm>
            <a:off x="1258888" y="4292600"/>
            <a:ext cx="2305050" cy="1033463"/>
          </a:xfrm>
          <a:custGeom>
            <a:avLst/>
            <a:gdLst>
              <a:gd name="T0" fmla="*/ 2147483647 w 1407"/>
              <a:gd name="T1" fmla="*/ 2147483647 h 651"/>
              <a:gd name="T2" fmla="*/ 2147483647 w 1407"/>
              <a:gd name="T3" fmla="*/ 2147483647 h 651"/>
              <a:gd name="T4" fmla="*/ 2147483647 w 1407"/>
              <a:gd name="T5" fmla="*/ 2147483647 h 651"/>
              <a:gd name="T6" fmla="*/ 2147483647 w 1407"/>
              <a:gd name="T7" fmla="*/ 2147483647 h 651"/>
              <a:gd name="T8" fmla="*/ 2147483647 w 1407"/>
              <a:gd name="T9" fmla="*/ 2147483647 h 651"/>
              <a:gd name="T10" fmla="*/ 2147483647 w 1407"/>
              <a:gd name="T11" fmla="*/ 2147483647 h 65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07" h="651">
                <a:moveTo>
                  <a:pt x="83" y="196"/>
                </a:moveTo>
                <a:cubicBezTo>
                  <a:pt x="0" y="294"/>
                  <a:pt x="204" y="559"/>
                  <a:pt x="401" y="605"/>
                </a:cubicBezTo>
                <a:cubicBezTo>
                  <a:pt x="598" y="651"/>
                  <a:pt x="1119" y="552"/>
                  <a:pt x="1263" y="469"/>
                </a:cubicBezTo>
                <a:cubicBezTo>
                  <a:pt x="1407" y="386"/>
                  <a:pt x="1323" y="182"/>
                  <a:pt x="1263" y="106"/>
                </a:cubicBezTo>
                <a:cubicBezTo>
                  <a:pt x="1203" y="30"/>
                  <a:pt x="1097" y="0"/>
                  <a:pt x="900" y="15"/>
                </a:cubicBezTo>
                <a:cubicBezTo>
                  <a:pt x="703" y="30"/>
                  <a:pt x="166" y="98"/>
                  <a:pt x="83" y="196"/>
                </a:cubicBezTo>
                <a:close/>
              </a:path>
            </a:pathLst>
          </a:custGeom>
          <a:noFill/>
          <a:ln w="38100" cap="flat">
            <a:solidFill>
              <a:srgbClr val="FF2A0A"/>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 name="TextBox 7"/>
          <p:cNvSpPr txBox="1"/>
          <p:nvPr/>
        </p:nvSpPr>
        <p:spPr>
          <a:xfrm>
            <a:off x="4213225" y="3224213"/>
            <a:ext cx="3529013" cy="1077912"/>
          </a:xfrm>
          <a:prstGeom prst="rect">
            <a:avLst/>
          </a:prstGeom>
          <a:noFill/>
        </p:spPr>
        <p:txBody>
          <a:bodyPr>
            <a:spAutoFit/>
          </a:bodyPr>
          <a:lstStyle/>
          <a:p>
            <a:pPr algn="ctr">
              <a:defRPr/>
            </a:pPr>
            <a:r>
              <a:rPr lang="zh-CN" altLang="en-US" sz="3200" dirty="0">
                <a:latin typeface="+mn-ea"/>
              </a:rPr>
              <a:t>载物台</a:t>
            </a:r>
            <a:endParaRPr lang="en-US" altLang="zh-CN" sz="3200" dirty="0">
              <a:latin typeface="+mn-ea"/>
            </a:endParaRPr>
          </a:p>
          <a:p>
            <a:pPr marL="457200" indent="-457200">
              <a:buFont typeface="Wingdings" pitchFamily="2" charset="2"/>
              <a:buChar char="l"/>
              <a:defRPr/>
            </a:pPr>
            <a:r>
              <a:rPr lang="zh-CN" altLang="en-US" sz="3200" dirty="0">
                <a:solidFill>
                  <a:srgbClr val="0070C0"/>
                </a:solidFill>
                <a:latin typeface="华文新魏" pitchFamily="2" charset="-122"/>
                <a:ea typeface="华文新魏" pitchFamily="2" charset="-122"/>
              </a:rPr>
              <a:t>安放玻片标本</a:t>
            </a:r>
          </a:p>
        </p:txBody>
      </p:sp>
      <p:sp>
        <p:nvSpPr>
          <p:cNvPr id="9" name="Line 11"/>
          <p:cNvSpPr>
            <a:spLocks noChangeShapeType="1"/>
          </p:cNvSpPr>
          <p:nvPr/>
        </p:nvSpPr>
        <p:spPr bwMode="auto">
          <a:xfrm>
            <a:off x="1979613" y="4581525"/>
            <a:ext cx="2447925" cy="1368425"/>
          </a:xfrm>
          <a:prstGeom prst="line">
            <a:avLst/>
          </a:prstGeom>
          <a:noFill/>
          <a:ln w="38100" cap="sq">
            <a:solidFill>
              <a:srgbClr val="FF2A0A"/>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0" name="Line 10"/>
          <p:cNvSpPr>
            <a:spLocks noChangeShapeType="1"/>
          </p:cNvSpPr>
          <p:nvPr/>
        </p:nvSpPr>
        <p:spPr bwMode="auto">
          <a:xfrm>
            <a:off x="2700338" y="4810125"/>
            <a:ext cx="1727200" cy="1139825"/>
          </a:xfrm>
          <a:prstGeom prst="line">
            <a:avLst/>
          </a:prstGeom>
          <a:noFill/>
          <a:ln w="38100" cap="sq">
            <a:solidFill>
              <a:srgbClr val="FF2A0A"/>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1" name="TextBox 10"/>
          <p:cNvSpPr txBox="1"/>
          <p:nvPr/>
        </p:nvSpPr>
        <p:spPr>
          <a:xfrm>
            <a:off x="4252913" y="5265738"/>
            <a:ext cx="3744912" cy="1076325"/>
          </a:xfrm>
          <a:prstGeom prst="rect">
            <a:avLst/>
          </a:prstGeom>
          <a:noFill/>
        </p:spPr>
        <p:txBody>
          <a:bodyPr>
            <a:spAutoFit/>
          </a:bodyPr>
          <a:lstStyle/>
          <a:p>
            <a:pPr algn="ctr">
              <a:defRPr/>
            </a:pPr>
            <a:r>
              <a:rPr lang="zh-CN" altLang="en-US" sz="3200" dirty="0">
                <a:latin typeface="+mn-ea"/>
              </a:rPr>
              <a:t>弹簧夹片</a:t>
            </a:r>
            <a:endParaRPr lang="en-US" altLang="zh-CN" sz="3200" dirty="0">
              <a:latin typeface="+mn-ea"/>
            </a:endParaRPr>
          </a:p>
          <a:p>
            <a:pPr marL="457200" indent="-457200">
              <a:buFont typeface="Wingdings" pitchFamily="2" charset="2"/>
              <a:buChar char="l"/>
              <a:defRPr/>
            </a:pPr>
            <a:r>
              <a:rPr lang="zh-CN" altLang="en-US" sz="3200" dirty="0">
                <a:solidFill>
                  <a:srgbClr val="0070C0"/>
                </a:solidFill>
                <a:latin typeface="华文新魏" pitchFamily="2" charset="-122"/>
                <a:ea typeface="华文新魏" pitchFamily="2" charset="-122"/>
              </a:rPr>
              <a:t>固定玻片标本</a:t>
            </a:r>
          </a:p>
        </p:txBody>
      </p:sp>
    </p:spTree>
    <p:extLst>
      <p:ext uri="{BB962C8B-B14F-4D97-AF65-F5344CB8AC3E}">
        <p14:creationId xmlns:p14="http://schemas.microsoft.com/office/powerpoint/2010/main" val="9533554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06964" y="359078"/>
            <a:ext cx="1726755" cy="523220"/>
          </a:xfrm>
          <a:prstGeom prst="rect">
            <a:avLst/>
          </a:prstGeom>
        </p:spPr>
        <p:txBody>
          <a:bodyPr wrap="none">
            <a:spAutoFit/>
          </a:bodyPr>
          <a:lstStyle/>
          <a:p>
            <a:r>
              <a:rPr kumimoji="1" lang="zh-CN" altLang="en-US" sz="2800" b="1" dirty="0">
                <a:solidFill>
                  <a:srgbClr val="C00000"/>
                </a:solidFill>
                <a:latin typeface="+mn-ea"/>
              </a:rPr>
              <a:t>关键问题 </a:t>
            </a:r>
            <a:endParaRPr lang="zh-CN" altLang="en-US" sz="2800" b="1" dirty="0">
              <a:solidFill>
                <a:srgbClr val="C00000"/>
              </a:solidFill>
              <a:latin typeface="+mn-ea"/>
            </a:endParaRPr>
          </a:p>
        </p:txBody>
      </p:sp>
      <p:sp>
        <p:nvSpPr>
          <p:cNvPr id="11" name="云形 10"/>
          <p:cNvSpPr/>
          <p:nvPr/>
        </p:nvSpPr>
        <p:spPr>
          <a:xfrm>
            <a:off x="1331640" y="764704"/>
            <a:ext cx="3888432" cy="1800200"/>
          </a:xfrm>
          <a:prstGeom prst="clou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FF00"/>
                </a:solidFill>
              </a:rPr>
              <a:t>矮油，生命科学的探究究竟是如何进行的？</a:t>
            </a:r>
            <a:endParaRPr lang="zh-CN" altLang="en-US" sz="2400" b="1" dirty="0">
              <a:solidFill>
                <a:srgbClr val="FFFF00"/>
              </a:solidFill>
            </a:endParaRPr>
          </a:p>
        </p:txBody>
      </p:sp>
      <p:pic>
        <p:nvPicPr>
          <p:cNvPr id="1028" name="Picture 4" descr="http://www.qiucinews.com/jiankang/attachement/jpg/site2/20121018/001e90bc453a11ea0a8d1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7252" y="4149080"/>
            <a:ext cx="3126748" cy="2708920"/>
          </a:xfrm>
          <a:prstGeom prst="rect">
            <a:avLst/>
          </a:prstGeom>
          <a:noFill/>
          <a:extLst>
            <a:ext uri="{909E8E84-426E-40DD-AFC4-6F175D3DCCD1}">
              <a14:hiddenFill xmlns:a14="http://schemas.microsoft.com/office/drawing/2010/main">
                <a:solidFill>
                  <a:srgbClr val="FFFFFF"/>
                </a:solidFill>
              </a14:hiddenFill>
            </a:ext>
          </a:extLst>
        </p:spPr>
      </p:pic>
      <p:sp>
        <p:nvSpPr>
          <p:cNvPr id="12" name="爆炸形 1 11"/>
          <p:cNvSpPr/>
          <p:nvPr/>
        </p:nvSpPr>
        <p:spPr>
          <a:xfrm rot="20437655">
            <a:off x="4051812" y="2690004"/>
            <a:ext cx="3701679" cy="2448272"/>
          </a:xfrm>
          <a:prstGeom prst="irregularSeal1">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咱不纠结，俺来举个例子哈</a:t>
            </a:r>
            <a:r>
              <a:rPr lang="zh-CN" altLang="en-US" sz="2400" b="1" dirty="0"/>
              <a:t>！</a:t>
            </a:r>
          </a:p>
        </p:txBody>
      </p:sp>
      <p:pic>
        <p:nvPicPr>
          <p:cNvPr id="1030" name="Picture 6" descr="http://www.9itaoba.com/info/article/uploadfiles/201009/2010091716215526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2488812"/>
            <a:ext cx="2360926" cy="28506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3346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fade">
                                      <p:cBhvr>
                                        <p:cTn id="12" dur="1000"/>
                                        <p:tgtEl>
                                          <p:spTgt spid="1030"/>
                                        </p:tgtEl>
                                      </p:cBhvr>
                                    </p:animEffect>
                                    <p:anim calcmode="lin" valueType="num">
                                      <p:cBhvr>
                                        <p:cTn id="13" dur="1000" fill="hold"/>
                                        <p:tgtEl>
                                          <p:spTgt spid="1030"/>
                                        </p:tgtEl>
                                        <p:attrNameLst>
                                          <p:attrName>ppt_x</p:attrName>
                                        </p:attrNameLst>
                                      </p:cBhvr>
                                      <p:tavLst>
                                        <p:tav tm="0">
                                          <p:val>
                                            <p:strVal val="#ppt_x"/>
                                          </p:val>
                                        </p:tav>
                                        <p:tav tm="100000">
                                          <p:val>
                                            <p:strVal val="#ppt_x"/>
                                          </p:val>
                                        </p:tav>
                                      </p:tavLst>
                                    </p:anim>
                                    <p:anim calcmode="lin" valueType="num">
                                      <p:cBhvr>
                                        <p:cTn id="14" dur="1000" fill="hold"/>
                                        <p:tgtEl>
                                          <p:spTgt spid="103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anim calcmode="lin" valueType="num">
                                      <p:cBhvr additive="base">
                                        <p:cTn id="19" dur="500" fill="hold"/>
                                        <p:tgtEl>
                                          <p:spTgt spid="1028"/>
                                        </p:tgtEl>
                                        <p:attrNameLst>
                                          <p:attrName>ppt_x</p:attrName>
                                        </p:attrNameLst>
                                      </p:cBhvr>
                                      <p:tavLst>
                                        <p:tav tm="0">
                                          <p:val>
                                            <p:strVal val="#ppt_x"/>
                                          </p:val>
                                        </p:tav>
                                        <p:tav tm="100000">
                                          <p:val>
                                            <p:strVal val="#ppt_x"/>
                                          </p:val>
                                        </p:tav>
                                      </p:tavLst>
                                    </p:anim>
                                    <p:anim calcmode="lin" valueType="num">
                                      <p:cBhvr additive="base">
                                        <p:cTn id="20" dur="500" fill="hold"/>
                                        <p:tgtEl>
                                          <p:spTgt spid="102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pPr eaLnBrk="1" hangingPunct="1"/>
            <a:r>
              <a:rPr lang="zh-CN" altLang="en-US" smtClean="0"/>
              <a:t>光学显微镜的结构</a:t>
            </a:r>
          </a:p>
        </p:txBody>
      </p:sp>
      <p:pic>
        <p:nvPicPr>
          <p:cNvPr id="13315"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11188" y="1196975"/>
            <a:ext cx="3106737" cy="5399088"/>
          </a:xfrm>
          <a:noFill/>
        </p:spPr>
      </p:pic>
      <p:sp>
        <p:nvSpPr>
          <p:cNvPr id="5" name="Oval 3"/>
          <p:cNvSpPr>
            <a:spLocks noChangeArrowheads="1"/>
          </p:cNvSpPr>
          <p:nvPr/>
        </p:nvSpPr>
        <p:spPr bwMode="auto">
          <a:xfrm>
            <a:off x="1908175" y="2708275"/>
            <a:ext cx="863600" cy="792163"/>
          </a:xfrm>
          <a:prstGeom prst="ellipse">
            <a:avLst/>
          </a:prstGeom>
          <a:noFill/>
          <a:ln w="57150">
            <a:solidFill>
              <a:srgbClr val="FF2A0A"/>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 name="Oval 5"/>
          <p:cNvSpPr>
            <a:spLocks noChangeArrowheads="1"/>
          </p:cNvSpPr>
          <p:nvPr/>
        </p:nvSpPr>
        <p:spPr bwMode="auto">
          <a:xfrm>
            <a:off x="1801813" y="3584575"/>
            <a:ext cx="576262" cy="504825"/>
          </a:xfrm>
          <a:prstGeom prst="ellipse">
            <a:avLst/>
          </a:prstGeom>
          <a:noFill/>
          <a:ln w="57150">
            <a:solidFill>
              <a:srgbClr val="FF2A0A"/>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TextBox 6"/>
          <p:cNvSpPr txBox="1"/>
          <p:nvPr/>
        </p:nvSpPr>
        <p:spPr>
          <a:xfrm>
            <a:off x="4643438" y="1557338"/>
            <a:ext cx="3878262" cy="1568450"/>
          </a:xfrm>
          <a:prstGeom prst="rect">
            <a:avLst/>
          </a:prstGeom>
          <a:noFill/>
        </p:spPr>
        <p:txBody>
          <a:bodyPr wrap="none">
            <a:spAutoFit/>
          </a:bodyPr>
          <a:lstStyle/>
          <a:p>
            <a:pPr>
              <a:defRPr/>
            </a:pPr>
            <a:r>
              <a:rPr lang="zh-CN" altLang="en-US" sz="3200" dirty="0">
                <a:latin typeface="+mn-ea"/>
              </a:rPr>
              <a:t>粗调节器</a:t>
            </a:r>
            <a:endParaRPr lang="en-US" altLang="zh-CN" sz="3200" dirty="0">
              <a:latin typeface="+mn-ea"/>
            </a:endParaRPr>
          </a:p>
          <a:p>
            <a:pPr>
              <a:defRPr/>
            </a:pPr>
            <a:r>
              <a:rPr lang="zh-CN" altLang="en-US" sz="3200" dirty="0">
                <a:latin typeface="+mn-ea"/>
              </a:rPr>
              <a:t>作用：</a:t>
            </a:r>
            <a:r>
              <a:rPr lang="zh-CN" altLang="en-US" sz="3200" dirty="0">
                <a:solidFill>
                  <a:srgbClr val="0070C0"/>
                </a:solidFill>
                <a:latin typeface="华文新魏" pitchFamily="2" charset="-122"/>
                <a:ea typeface="华文新魏" pitchFamily="2" charset="-122"/>
              </a:rPr>
              <a:t>升降镜筒</a:t>
            </a:r>
            <a:endParaRPr lang="en-US" altLang="zh-CN" sz="3200" dirty="0">
              <a:solidFill>
                <a:srgbClr val="0070C0"/>
              </a:solidFill>
              <a:latin typeface="华文新魏" pitchFamily="2" charset="-122"/>
              <a:ea typeface="华文新魏" pitchFamily="2" charset="-122"/>
            </a:endParaRPr>
          </a:p>
          <a:p>
            <a:pPr>
              <a:defRPr/>
            </a:pPr>
            <a:r>
              <a:rPr lang="zh-CN" altLang="en-US" sz="3200" dirty="0">
                <a:latin typeface="+mn-ea"/>
              </a:rPr>
              <a:t>特点：</a:t>
            </a:r>
            <a:r>
              <a:rPr lang="zh-CN" altLang="en-US" sz="3200" dirty="0">
                <a:solidFill>
                  <a:srgbClr val="0070C0"/>
                </a:solidFill>
                <a:latin typeface="华文新魏" pitchFamily="2" charset="-122"/>
                <a:ea typeface="华文新魏" pitchFamily="2" charset="-122"/>
              </a:rPr>
              <a:t>升降幅度较大</a:t>
            </a:r>
          </a:p>
        </p:txBody>
      </p:sp>
      <p:sp>
        <p:nvSpPr>
          <p:cNvPr id="8" name="TextBox 7"/>
          <p:cNvSpPr txBox="1"/>
          <p:nvPr/>
        </p:nvSpPr>
        <p:spPr>
          <a:xfrm>
            <a:off x="4643438" y="3889375"/>
            <a:ext cx="3878262" cy="1570038"/>
          </a:xfrm>
          <a:prstGeom prst="rect">
            <a:avLst/>
          </a:prstGeom>
          <a:noFill/>
        </p:spPr>
        <p:txBody>
          <a:bodyPr wrap="none">
            <a:spAutoFit/>
          </a:bodyPr>
          <a:lstStyle/>
          <a:p>
            <a:pPr>
              <a:defRPr/>
            </a:pPr>
            <a:r>
              <a:rPr lang="zh-CN" altLang="en-US" sz="3200" dirty="0">
                <a:latin typeface="+mn-ea"/>
              </a:rPr>
              <a:t>细调节器</a:t>
            </a:r>
            <a:endParaRPr lang="en-US" altLang="zh-CN" sz="3200" dirty="0">
              <a:latin typeface="+mn-ea"/>
            </a:endParaRPr>
          </a:p>
          <a:p>
            <a:pPr>
              <a:defRPr/>
            </a:pPr>
            <a:r>
              <a:rPr lang="zh-CN" altLang="en-US" sz="3200" dirty="0">
                <a:latin typeface="+mn-ea"/>
              </a:rPr>
              <a:t>作用：</a:t>
            </a:r>
            <a:r>
              <a:rPr lang="zh-CN" altLang="en-US" sz="3200" dirty="0">
                <a:solidFill>
                  <a:srgbClr val="0070C0"/>
                </a:solidFill>
                <a:latin typeface="华文新魏" pitchFamily="2" charset="-122"/>
                <a:ea typeface="华文新魏" pitchFamily="2" charset="-122"/>
              </a:rPr>
              <a:t>升降镜筒</a:t>
            </a:r>
            <a:endParaRPr lang="en-US" altLang="zh-CN" sz="3200" dirty="0">
              <a:solidFill>
                <a:srgbClr val="0070C0"/>
              </a:solidFill>
              <a:latin typeface="华文新魏" pitchFamily="2" charset="-122"/>
              <a:ea typeface="华文新魏" pitchFamily="2" charset="-122"/>
            </a:endParaRPr>
          </a:p>
          <a:p>
            <a:pPr>
              <a:defRPr/>
            </a:pPr>
            <a:r>
              <a:rPr lang="zh-CN" altLang="en-US" sz="3200" dirty="0">
                <a:latin typeface="+mn-ea"/>
              </a:rPr>
              <a:t>特点：</a:t>
            </a:r>
            <a:r>
              <a:rPr lang="zh-CN" altLang="en-US" sz="3200" dirty="0">
                <a:solidFill>
                  <a:srgbClr val="0070C0"/>
                </a:solidFill>
                <a:latin typeface="华文新魏" pitchFamily="2" charset="-122"/>
                <a:ea typeface="华文新魏" pitchFamily="2" charset="-122"/>
              </a:rPr>
              <a:t>升降幅度较小</a:t>
            </a:r>
          </a:p>
        </p:txBody>
      </p:sp>
    </p:spTree>
    <p:extLst>
      <p:ext uri="{BB962C8B-B14F-4D97-AF65-F5344CB8AC3E}">
        <p14:creationId xmlns:p14="http://schemas.microsoft.com/office/powerpoint/2010/main" val="17422946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nodeType="clickEffect">
                                  <p:stCondLst>
                                    <p:cond delay="0"/>
                                  </p:stCondLst>
                                  <p:childTnLst>
                                    <p:set>
                                      <p:cBhvr>
                                        <p:cTn id="31"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nodeType="clickEffect">
                                  <p:stCondLst>
                                    <p:cond delay="0"/>
                                  </p:stCondLst>
                                  <p:childTnLst>
                                    <p:set>
                                      <p:cBhvr>
                                        <p:cTn id="35"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p:txBody>
          <a:bodyPr/>
          <a:lstStyle/>
          <a:p>
            <a:pPr eaLnBrk="1" hangingPunct="1"/>
            <a:r>
              <a:rPr lang="zh-CN" altLang="en-US" smtClean="0"/>
              <a:t>光学显微镜的结构</a:t>
            </a:r>
          </a:p>
        </p:txBody>
      </p:sp>
      <p:pic>
        <p:nvPicPr>
          <p:cNvPr id="1433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84188" y="1268413"/>
            <a:ext cx="3108325" cy="5400675"/>
          </a:xfrm>
          <a:noFill/>
        </p:spPr>
      </p:pic>
      <p:sp>
        <p:nvSpPr>
          <p:cNvPr id="6" name="Oval 4"/>
          <p:cNvSpPr>
            <a:spLocks noChangeArrowheads="1"/>
          </p:cNvSpPr>
          <p:nvPr/>
        </p:nvSpPr>
        <p:spPr bwMode="auto">
          <a:xfrm>
            <a:off x="2038350" y="4970463"/>
            <a:ext cx="863600" cy="936625"/>
          </a:xfrm>
          <a:prstGeom prst="ellipse">
            <a:avLst/>
          </a:prstGeom>
          <a:noFill/>
          <a:ln w="38100">
            <a:solidFill>
              <a:srgbClr val="FF2A0A"/>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 name="TextBox 6"/>
          <p:cNvSpPr txBox="1"/>
          <p:nvPr/>
        </p:nvSpPr>
        <p:spPr>
          <a:xfrm>
            <a:off x="4179888" y="1484313"/>
            <a:ext cx="4289425" cy="1570037"/>
          </a:xfrm>
          <a:prstGeom prst="rect">
            <a:avLst/>
          </a:prstGeom>
          <a:noFill/>
        </p:spPr>
        <p:txBody>
          <a:bodyPr wrap="none">
            <a:spAutoFit/>
          </a:bodyPr>
          <a:lstStyle/>
          <a:p>
            <a:pPr>
              <a:defRPr/>
            </a:pPr>
            <a:r>
              <a:rPr lang="zh-CN" altLang="en-US" sz="3200" dirty="0">
                <a:latin typeface="+mn-ea"/>
              </a:rPr>
              <a:t>反光镜</a:t>
            </a:r>
            <a:endParaRPr lang="en-US" altLang="zh-CN" sz="3200" dirty="0">
              <a:latin typeface="+mn-ea"/>
            </a:endParaRPr>
          </a:p>
          <a:p>
            <a:pPr>
              <a:defRPr/>
            </a:pPr>
            <a:r>
              <a:rPr lang="zh-CN" altLang="en-US" sz="3200" dirty="0">
                <a:latin typeface="+mn-ea"/>
              </a:rPr>
              <a:t>作用：</a:t>
            </a:r>
            <a:r>
              <a:rPr lang="zh-CN" altLang="en-US" sz="3200" dirty="0">
                <a:solidFill>
                  <a:srgbClr val="0070C0"/>
                </a:solidFill>
                <a:latin typeface="华文新魏" pitchFamily="2" charset="-122"/>
                <a:ea typeface="华文新魏" pitchFamily="2" charset="-122"/>
              </a:rPr>
              <a:t>发射光线</a:t>
            </a:r>
            <a:endParaRPr lang="en-US" altLang="zh-CN" sz="3200" dirty="0">
              <a:solidFill>
                <a:srgbClr val="0070C0"/>
              </a:solidFill>
              <a:latin typeface="华文新魏" pitchFamily="2" charset="-122"/>
              <a:ea typeface="华文新魏" pitchFamily="2" charset="-122"/>
            </a:endParaRPr>
          </a:p>
          <a:p>
            <a:pPr>
              <a:defRPr/>
            </a:pPr>
            <a:r>
              <a:rPr lang="zh-CN" altLang="en-US" sz="3200" dirty="0">
                <a:latin typeface="+mn-ea"/>
              </a:rPr>
              <a:t>种类：</a:t>
            </a:r>
            <a:r>
              <a:rPr lang="zh-CN" altLang="en-US" sz="3200" dirty="0">
                <a:solidFill>
                  <a:srgbClr val="0070C0"/>
                </a:solidFill>
                <a:latin typeface="华文新魏" pitchFamily="2" charset="-122"/>
                <a:ea typeface="华文新魏" pitchFamily="2" charset="-122"/>
              </a:rPr>
              <a:t>平面镜和凹面镜</a:t>
            </a:r>
          </a:p>
        </p:txBody>
      </p:sp>
      <p:sp>
        <p:nvSpPr>
          <p:cNvPr id="8" name="TextBox 7"/>
          <p:cNvSpPr txBox="1"/>
          <p:nvPr/>
        </p:nvSpPr>
        <p:spPr>
          <a:xfrm>
            <a:off x="4192588" y="3270250"/>
            <a:ext cx="3878262" cy="1077913"/>
          </a:xfrm>
          <a:prstGeom prst="rect">
            <a:avLst/>
          </a:prstGeom>
          <a:noFill/>
        </p:spPr>
        <p:txBody>
          <a:bodyPr wrap="none">
            <a:spAutoFit/>
          </a:bodyPr>
          <a:lstStyle/>
          <a:p>
            <a:pPr>
              <a:defRPr/>
            </a:pPr>
            <a:r>
              <a:rPr lang="zh-CN" altLang="en-US" sz="3200" dirty="0">
                <a:latin typeface="+mn-ea"/>
              </a:rPr>
              <a:t>光圈（载物台下方）</a:t>
            </a:r>
            <a:endParaRPr lang="en-US" altLang="zh-CN" sz="3200" dirty="0">
              <a:latin typeface="+mn-ea"/>
            </a:endParaRPr>
          </a:p>
          <a:p>
            <a:pPr>
              <a:defRPr/>
            </a:pPr>
            <a:r>
              <a:rPr lang="zh-CN" altLang="en-US" sz="3200" dirty="0">
                <a:latin typeface="+mn-ea"/>
              </a:rPr>
              <a:t>作用：</a:t>
            </a:r>
            <a:r>
              <a:rPr lang="zh-CN" altLang="en-US" sz="3200" dirty="0">
                <a:solidFill>
                  <a:srgbClr val="0070C0"/>
                </a:solidFill>
                <a:latin typeface="华文新魏" pitchFamily="2" charset="-122"/>
                <a:ea typeface="华文新魏" pitchFamily="2" charset="-122"/>
              </a:rPr>
              <a:t>调节进光量</a:t>
            </a:r>
          </a:p>
        </p:txBody>
      </p:sp>
      <p:sp>
        <p:nvSpPr>
          <p:cNvPr id="9" name="TextBox 8"/>
          <p:cNvSpPr txBox="1">
            <a:spLocks noChangeArrowheads="1"/>
          </p:cNvSpPr>
          <p:nvPr/>
        </p:nvSpPr>
        <p:spPr bwMode="auto">
          <a:xfrm>
            <a:off x="3635375" y="4678363"/>
            <a:ext cx="55403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sz="3200">
                <a:solidFill>
                  <a:srgbClr val="FF0000"/>
                </a:solidFill>
              </a:rPr>
              <a:t>若要增加亮度，该如何操作？</a:t>
            </a:r>
            <a:endParaRPr lang="zh-CN" altLang="en-US">
              <a:solidFill>
                <a:srgbClr val="FF0000"/>
              </a:solidFill>
            </a:endParaRPr>
          </a:p>
        </p:txBody>
      </p:sp>
      <p:sp>
        <p:nvSpPr>
          <p:cNvPr id="10" name="TextBox 9"/>
          <p:cNvSpPr txBox="1">
            <a:spLocks noChangeArrowheads="1"/>
          </p:cNvSpPr>
          <p:nvPr/>
        </p:nvSpPr>
        <p:spPr bwMode="auto">
          <a:xfrm>
            <a:off x="4222750" y="5430838"/>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sz="3200">
                <a:solidFill>
                  <a:srgbClr val="0070C0"/>
                </a:solidFill>
                <a:latin typeface="华文新魏" pitchFamily="2" charset="-122"/>
                <a:ea typeface="华文新魏" pitchFamily="2" charset="-122"/>
              </a:rPr>
              <a:t>使用凹面镜，加大光圈。</a:t>
            </a:r>
          </a:p>
        </p:txBody>
      </p:sp>
    </p:spTree>
    <p:extLst>
      <p:ext uri="{BB962C8B-B14F-4D97-AF65-F5344CB8AC3E}">
        <p14:creationId xmlns:p14="http://schemas.microsoft.com/office/powerpoint/2010/main" val="19842677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pPr eaLnBrk="1" hangingPunct="1"/>
            <a:r>
              <a:rPr lang="zh-CN" altLang="en-US" smtClean="0"/>
              <a:t>光学显微镜的放大倍数</a:t>
            </a:r>
          </a:p>
        </p:txBody>
      </p:sp>
      <p:sp>
        <p:nvSpPr>
          <p:cNvPr id="3" name="内容占位符 2"/>
          <p:cNvSpPr>
            <a:spLocks noGrp="1"/>
          </p:cNvSpPr>
          <p:nvPr>
            <p:ph idx="1"/>
          </p:nvPr>
        </p:nvSpPr>
        <p:spPr>
          <a:xfrm>
            <a:off x="457200" y="1600200"/>
            <a:ext cx="8229600" cy="5068888"/>
          </a:xfrm>
        </p:spPr>
        <p:txBody>
          <a:bodyPr/>
          <a:lstStyle/>
          <a:p>
            <a:pPr marL="0" indent="0" eaLnBrk="1" hangingPunct="1">
              <a:buFont typeface="Arial" pitchFamily="34" charset="0"/>
              <a:buNone/>
            </a:pPr>
            <a:r>
              <a:rPr lang="zh-CN" altLang="en-US" sz="2800" dirty="0" smtClean="0"/>
              <a:t>物体放大倍数</a:t>
            </a:r>
            <a:r>
              <a:rPr lang="en-US" altLang="zh-CN" sz="2800" dirty="0" smtClean="0"/>
              <a:t>=</a:t>
            </a:r>
            <a:r>
              <a:rPr lang="zh-CN" altLang="en-US" sz="2800" b="1" dirty="0" smtClean="0">
                <a:solidFill>
                  <a:srgbClr val="FF0000"/>
                </a:solidFill>
                <a:latin typeface="华文新魏" pitchFamily="2" charset="-122"/>
                <a:ea typeface="华文新魏" pitchFamily="2" charset="-122"/>
              </a:rPr>
              <a:t>物镜放大倍数</a:t>
            </a:r>
            <a:r>
              <a:rPr lang="en-US" altLang="zh-CN" sz="2800" dirty="0" smtClean="0"/>
              <a:t>×</a:t>
            </a:r>
            <a:r>
              <a:rPr lang="zh-CN" altLang="en-US" sz="2800" b="1" dirty="0" smtClean="0">
                <a:solidFill>
                  <a:srgbClr val="FF0000"/>
                </a:solidFill>
                <a:latin typeface="华文新魏" pitchFamily="2" charset="-122"/>
                <a:ea typeface="华文新魏" pitchFamily="2" charset="-122"/>
              </a:rPr>
              <a:t>目镜放大倍数</a:t>
            </a:r>
            <a:endParaRPr lang="en-US" altLang="zh-CN" sz="2800" b="1" dirty="0" smtClean="0">
              <a:solidFill>
                <a:srgbClr val="FF0000"/>
              </a:solidFill>
              <a:latin typeface="华文新魏" pitchFamily="2" charset="-122"/>
              <a:ea typeface="华文新魏" pitchFamily="2" charset="-122"/>
            </a:endParaRPr>
          </a:p>
          <a:p>
            <a:pPr marL="0" indent="0" eaLnBrk="1" hangingPunct="1">
              <a:buFont typeface="Arial" pitchFamily="34" charset="0"/>
              <a:buNone/>
            </a:pPr>
            <a:r>
              <a:rPr lang="zh-CN" altLang="en-US" sz="2800" dirty="0" smtClean="0"/>
              <a:t>以</a:t>
            </a:r>
            <a:r>
              <a:rPr lang="en-US" altLang="zh-CN" sz="2800" dirty="0" smtClean="0"/>
              <a:t>10X10</a:t>
            </a:r>
            <a:r>
              <a:rPr lang="zh-CN" altLang="en-US" sz="2800" dirty="0" smtClean="0"/>
              <a:t>为例，其意义为</a:t>
            </a:r>
            <a:r>
              <a:rPr lang="zh-CN" altLang="en-US" sz="2800" dirty="0" smtClean="0">
                <a:solidFill>
                  <a:srgbClr val="FF0000"/>
                </a:solidFill>
              </a:rPr>
              <a:t>两点之间的直线距离</a:t>
            </a:r>
            <a:r>
              <a:rPr lang="zh-CN" altLang="en-US" sz="2800" dirty="0" smtClean="0"/>
              <a:t>，长度和宽度均放大了</a:t>
            </a:r>
            <a:r>
              <a:rPr lang="en-US" altLang="zh-CN" sz="2800" dirty="0" smtClean="0"/>
              <a:t>100</a:t>
            </a:r>
            <a:r>
              <a:rPr lang="zh-CN" altLang="en-US" sz="2800" dirty="0" smtClean="0"/>
              <a:t>倍。</a:t>
            </a:r>
            <a:endParaRPr lang="en-US" altLang="zh-CN" sz="2800" dirty="0" smtClean="0"/>
          </a:p>
          <a:p>
            <a:pPr marL="0" indent="0" eaLnBrk="1" hangingPunct="1">
              <a:buFont typeface="Arial" pitchFamily="34" charset="0"/>
              <a:buNone/>
            </a:pPr>
            <a:endParaRPr lang="zh-CN" altLang="en-US" dirty="0" smtClean="0"/>
          </a:p>
        </p:txBody>
      </p:sp>
      <p:pic>
        <p:nvPicPr>
          <p:cNvPr id="1026" name="Picture 2" descr="C:\Users\Administrator\Desktop\图片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9650" y="3429000"/>
            <a:ext cx="4583113" cy="300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14388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3"/>
          <p:cNvSpPr txBox="1">
            <a:spLocks noChangeArrowheads="1"/>
          </p:cNvSpPr>
          <p:nvPr/>
        </p:nvSpPr>
        <p:spPr bwMode="auto">
          <a:xfrm>
            <a:off x="0" y="0"/>
            <a:ext cx="9144000"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lnSpc>
                <a:spcPct val="150000"/>
              </a:lnSpc>
            </a:pPr>
            <a:r>
              <a:rPr lang="en-US" altLang="zh-CN" sz="2800" dirty="0">
                <a:latin typeface="华文宋体" pitchFamily="2" charset="-122"/>
                <a:ea typeface="华文宋体" pitchFamily="2" charset="-122"/>
              </a:rPr>
              <a:t>(1)</a:t>
            </a:r>
            <a:r>
              <a:rPr lang="zh-CN" altLang="en-US" sz="2800" dirty="0">
                <a:latin typeface="华文宋体" pitchFamily="2" charset="-122"/>
                <a:ea typeface="华文宋体" pitchFamily="2" charset="-122"/>
              </a:rPr>
              <a:t>当显微镜的目镜为</a:t>
            </a:r>
            <a:r>
              <a:rPr lang="en-US" altLang="zh-CN" sz="2800" dirty="0">
                <a:latin typeface="华文宋体" pitchFamily="2" charset="-122"/>
                <a:ea typeface="华文宋体" pitchFamily="2" charset="-122"/>
              </a:rPr>
              <a:t>10×</a:t>
            </a:r>
            <a:r>
              <a:rPr lang="zh-CN" altLang="en-US" sz="2800" dirty="0">
                <a:latin typeface="华文宋体" pitchFamily="2" charset="-122"/>
                <a:ea typeface="华文宋体" pitchFamily="2" charset="-122"/>
              </a:rPr>
              <a:t>，物镜为</a:t>
            </a:r>
            <a:r>
              <a:rPr lang="en-US" altLang="zh-CN" sz="2800" dirty="0">
                <a:latin typeface="华文宋体" pitchFamily="2" charset="-122"/>
                <a:ea typeface="华文宋体" pitchFamily="2" charset="-122"/>
              </a:rPr>
              <a:t>10×</a:t>
            </a:r>
            <a:r>
              <a:rPr lang="zh-CN" altLang="en-US" sz="2800" dirty="0">
                <a:latin typeface="华文宋体" pitchFamily="2" charset="-122"/>
                <a:ea typeface="华文宋体" pitchFamily="2" charset="-122"/>
              </a:rPr>
              <a:t>时，视野中部范围内看到一行相连的</a:t>
            </a:r>
            <a:r>
              <a:rPr lang="en-US" altLang="zh-CN" sz="2800" dirty="0">
                <a:latin typeface="华文宋体" pitchFamily="2" charset="-122"/>
                <a:ea typeface="华文宋体" pitchFamily="2" charset="-122"/>
              </a:rPr>
              <a:t>8</a:t>
            </a:r>
            <a:r>
              <a:rPr lang="zh-CN" altLang="en-US" sz="2800" dirty="0">
                <a:latin typeface="华文宋体" pitchFamily="2" charset="-122"/>
                <a:ea typeface="华文宋体" pitchFamily="2" charset="-122"/>
              </a:rPr>
              <a:t>个细胞，若目镜不变，物镜换成</a:t>
            </a:r>
            <a:r>
              <a:rPr lang="en-US" altLang="zh-CN" sz="2800" dirty="0">
                <a:latin typeface="华文宋体" pitchFamily="2" charset="-122"/>
                <a:ea typeface="华文宋体" pitchFamily="2" charset="-122"/>
              </a:rPr>
              <a:t>40×</a:t>
            </a:r>
            <a:r>
              <a:rPr lang="zh-CN" altLang="en-US" sz="2800" dirty="0">
                <a:latin typeface="华文宋体" pitchFamily="2" charset="-122"/>
                <a:ea typeface="华文宋体" pitchFamily="2" charset="-122"/>
              </a:rPr>
              <a:t>时，则在视野中可看到这行细胞中的（        ）</a:t>
            </a:r>
            <a:endParaRPr lang="en-US" altLang="zh-CN" sz="2800" dirty="0">
              <a:latin typeface="华文宋体" pitchFamily="2" charset="-122"/>
              <a:ea typeface="华文宋体" pitchFamily="2" charset="-122"/>
            </a:endParaRPr>
          </a:p>
          <a:p>
            <a:pPr eaLnBrk="1" hangingPunct="1">
              <a:lnSpc>
                <a:spcPct val="150000"/>
              </a:lnSpc>
            </a:pPr>
            <a:r>
              <a:rPr lang="en-US" altLang="zh-CN" sz="2800" dirty="0">
                <a:latin typeface="华文宋体" pitchFamily="2" charset="-122"/>
                <a:ea typeface="华文宋体" pitchFamily="2" charset="-122"/>
              </a:rPr>
              <a:t>A. 2</a:t>
            </a:r>
            <a:r>
              <a:rPr lang="zh-CN" altLang="en-US" sz="2800" dirty="0">
                <a:latin typeface="华文宋体" pitchFamily="2" charset="-122"/>
                <a:ea typeface="华文宋体" pitchFamily="2" charset="-122"/>
              </a:rPr>
              <a:t>个       </a:t>
            </a:r>
            <a:r>
              <a:rPr lang="en-US" altLang="zh-CN" sz="2800" dirty="0">
                <a:latin typeface="华文宋体" pitchFamily="2" charset="-122"/>
                <a:ea typeface="华文宋体" pitchFamily="2" charset="-122"/>
              </a:rPr>
              <a:t>B.4</a:t>
            </a:r>
            <a:r>
              <a:rPr lang="zh-CN" altLang="en-US" sz="2800" dirty="0">
                <a:latin typeface="华文宋体" pitchFamily="2" charset="-122"/>
                <a:ea typeface="华文宋体" pitchFamily="2" charset="-122"/>
              </a:rPr>
              <a:t>个</a:t>
            </a:r>
            <a:r>
              <a:rPr lang="en-US" altLang="zh-CN" sz="2800" dirty="0">
                <a:latin typeface="华文宋体" pitchFamily="2" charset="-122"/>
                <a:ea typeface="华文宋体" pitchFamily="2" charset="-122"/>
              </a:rPr>
              <a:t>        C. 16</a:t>
            </a:r>
            <a:r>
              <a:rPr lang="zh-CN" altLang="en-US" sz="2800" dirty="0">
                <a:latin typeface="华文宋体" pitchFamily="2" charset="-122"/>
                <a:ea typeface="华文宋体" pitchFamily="2" charset="-122"/>
              </a:rPr>
              <a:t>个</a:t>
            </a:r>
            <a:r>
              <a:rPr lang="en-US" altLang="zh-CN" sz="2800" dirty="0">
                <a:latin typeface="华文宋体" pitchFamily="2" charset="-122"/>
                <a:ea typeface="华文宋体" pitchFamily="2" charset="-122"/>
              </a:rPr>
              <a:t>         D.32</a:t>
            </a:r>
            <a:r>
              <a:rPr lang="zh-CN" altLang="en-US" sz="2800" dirty="0">
                <a:latin typeface="华文宋体" pitchFamily="2" charset="-122"/>
                <a:ea typeface="华文宋体" pitchFamily="2" charset="-122"/>
              </a:rPr>
              <a:t>个</a:t>
            </a:r>
          </a:p>
        </p:txBody>
      </p:sp>
      <p:sp>
        <p:nvSpPr>
          <p:cNvPr id="5" name="TextBox 4"/>
          <p:cNvSpPr txBox="1">
            <a:spLocks noChangeArrowheads="1"/>
          </p:cNvSpPr>
          <p:nvPr/>
        </p:nvSpPr>
        <p:spPr bwMode="auto">
          <a:xfrm>
            <a:off x="6300788" y="1412875"/>
            <a:ext cx="86518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en-US" altLang="zh-CN" sz="2800">
                <a:solidFill>
                  <a:srgbClr val="FF0000"/>
                </a:solidFill>
                <a:latin typeface="Times New Roman" pitchFamily="18" charset="0"/>
              </a:rPr>
              <a:t>A</a:t>
            </a:r>
            <a:endParaRPr lang="zh-CN" altLang="en-US" sz="2800">
              <a:solidFill>
                <a:srgbClr val="FF0000"/>
              </a:solidFill>
              <a:latin typeface="Times New Roman" pitchFamily="18" charset="0"/>
            </a:endParaRPr>
          </a:p>
        </p:txBody>
      </p:sp>
      <p:grpSp>
        <p:nvGrpSpPr>
          <p:cNvPr id="71702" name="Group 22"/>
          <p:cNvGrpSpPr>
            <a:grpSpLocks/>
          </p:cNvGrpSpPr>
          <p:nvPr/>
        </p:nvGrpSpPr>
        <p:grpSpPr bwMode="auto">
          <a:xfrm>
            <a:off x="971550" y="3286125"/>
            <a:ext cx="2303463" cy="2303463"/>
            <a:chOff x="340" y="1752"/>
            <a:chExt cx="1451" cy="1451"/>
          </a:xfrm>
        </p:grpSpPr>
        <p:sp>
          <p:nvSpPr>
            <p:cNvPr id="16393" name="Oval 9"/>
            <p:cNvSpPr>
              <a:spLocks noChangeArrowheads="1"/>
            </p:cNvSpPr>
            <p:nvPr/>
          </p:nvSpPr>
          <p:spPr bwMode="auto">
            <a:xfrm>
              <a:off x="340" y="1752"/>
              <a:ext cx="1451" cy="1451"/>
            </a:xfrm>
            <a:prstGeom prst="ellipse">
              <a:avLst/>
            </a:prstGeom>
            <a:solidFill>
              <a:schemeClr val="bg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4" name="Rectangle 11"/>
            <p:cNvSpPr>
              <a:spLocks noChangeArrowheads="1"/>
            </p:cNvSpPr>
            <p:nvPr/>
          </p:nvSpPr>
          <p:spPr bwMode="auto">
            <a:xfrm>
              <a:off x="340" y="238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5" name="Rectangle 15"/>
            <p:cNvSpPr>
              <a:spLocks noChangeArrowheads="1"/>
            </p:cNvSpPr>
            <p:nvPr/>
          </p:nvSpPr>
          <p:spPr bwMode="auto">
            <a:xfrm>
              <a:off x="522" y="238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6" name="Rectangle 16"/>
            <p:cNvSpPr>
              <a:spLocks noChangeArrowheads="1"/>
            </p:cNvSpPr>
            <p:nvPr/>
          </p:nvSpPr>
          <p:spPr bwMode="auto">
            <a:xfrm>
              <a:off x="703" y="238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7" name="Rectangle 17"/>
            <p:cNvSpPr>
              <a:spLocks noChangeArrowheads="1"/>
            </p:cNvSpPr>
            <p:nvPr/>
          </p:nvSpPr>
          <p:spPr bwMode="auto">
            <a:xfrm>
              <a:off x="884" y="238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8" name="Rectangle 18"/>
            <p:cNvSpPr>
              <a:spLocks noChangeArrowheads="1"/>
            </p:cNvSpPr>
            <p:nvPr/>
          </p:nvSpPr>
          <p:spPr bwMode="auto">
            <a:xfrm>
              <a:off x="1066" y="238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9" name="Rectangle 19"/>
            <p:cNvSpPr>
              <a:spLocks noChangeArrowheads="1"/>
            </p:cNvSpPr>
            <p:nvPr/>
          </p:nvSpPr>
          <p:spPr bwMode="auto">
            <a:xfrm>
              <a:off x="1247" y="238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00" name="Rectangle 20"/>
            <p:cNvSpPr>
              <a:spLocks noChangeArrowheads="1"/>
            </p:cNvSpPr>
            <p:nvPr/>
          </p:nvSpPr>
          <p:spPr bwMode="auto">
            <a:xfrm>
              <a:off x="1429" y="238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01" name="Rectangle 21"/>
            <p:cNvSpPr>
              <a:spLocks noChangeArrowheads="1"/>
            </p:cNvSpPr>
            <p:nvPr/>
          </p:nvSpPr>
          <p:spPr bwMode="auto">
            <a:xfrm>
              <a:off x="1610" y="238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708" name="Group 28"/>
          <p:cNvGrpSpPr>
            <a:grpSpLocks/>
          </p:cNvGrpSpPr>
          <p:nvPr/>
        </p:nvGrpSpPr>
        <p:grpSpPr bwMode="auto">
          <a:xfrm>
            <a:off x="5651500" y="3213100"/>
            <a:ext cx="2303463" cy="2303463"/>
            <a:chOff x="3288" y="1752"/>
            <a:chExt cx="1451" cy="1451"/>
          </a:xfrm>
        </p:grpSpPr>
        <p:sp>
          <p:nvSpPr>
            <p:cNvPr id="16390" name="Oval 24"/>
            <p:cNvSpPr>
              <a:spLocks noChangeArrowheads="1"/>
            </p:cNvSpPr>
            <p:nvPr/>
          </p:nvSpPr>
          <p:spPr bwMode="auto">
            <a:xfrm>
              <a:off x="3288" y="1752"/>
              <a:ext cx="1451" cy="1451"/>
            </a:xfrm>
            <a:prstGeom prst="ellipse">
              <a:avLst/>
            </a:prstGeom>
            <a:solidFill>
              <a:schemeClr val="bg1"/>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1" name="Rectangle 26"/>
            <p:cNvSpPr>
              <a:spLocks noChangeArrowheads="1"/>
            </p:cNvSpPr>
            <p:nvPr/>
          </p:nvSpPr>
          <p:spPr bwMode="auto">
            <a:xfrm>
              <a:off x="3334" y="2205"/>
              <a:ext cx="680" cy="589"/>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2" name="Rectangle 27"/>
            <p:cNvSpPr>
              <a:spLocks noChangeArrowheads="1"/>
            </p:cNvSpPr>
            <p:nvPr/>
          </p:nvSpPr>
          <p:spPr bwMode="auto">
            <a:xfrm>
              <a:off x="4014" y="2205"/>
              <a:ext cx="680" cy="589"/>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extLst>
      <p:ext uri="{BB962C8B-B14F-4D97-AF65-F5344CB8AC3E}">
        <p14:creationId xmlns:p14="http://schemas.microsoft.com/office/powerpoint/2010/main" val="9380539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0" presetClass="entr" presetSubtype="0" fill="hold" nodeType="clickEffect">
                                  <p:stCondLst>
                                    <p:cond delay="0"/>
                                  </p:stCondLst>
                                  <p:childTnLst>
                                    <p:set>
                                      <p:cBhvr>
                                        <p:cTn id="12" dur="1" fill="hold">
                                          <p:stCondLst>
                                            <p:cond delay="0"/>
                                          </p:stCondLst>
                                        </p:cTn>
                                        <p:tgtEl>
                                          <p:spTgt spid="71702"/>
                                        </p:tgtEl>
                                        <p:attrNameLst>
                                          <p:attrName>style.visibility</p:attrName>
                                        </p:attrNameLst>
                                      </p:cBhvr>
                                      <p:to>
                                        <p:strVal val="visible"/>
                                      </p:to>
                                    </p:set>
                                    <p:animEffect transition="in" filter="fade">
                                      <p:cBhvr>
                                        <p:cTn id="13" dur="500"/>
                                        <p:tgtEl>
                                          <p:spTgt spid="7170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71708"/>
                                        </p:tgtEl>
                                        <p:attrNameLst>
                                          <p:attrName>style.visibility</p:attrName>
                                        </p:attrNameLst>
                                      </p:cBhvr>
                                      <p:to>
                                        <p:strVal val="visible"/>
                                      </p:to>
                                    </p:set>
                                    <p:animEffect transition="in" filter="fade">
                                      <p:cBhvr>
                                        <p:cTn id="18" dur="500"/>
                                        <p:tgtEl>
                                          <p:spTgt spid="71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849" name="Group 73"/>
          <p:cNvGrpSpPr>
            <a:grpSpLocks/>
          </p:cNvGrpSpPr>
          <p:nvPr/>
        </p:nvGrpSpPr>
        <p:grpSpPr bwMode="auto">
          <a:xfrm>
            <a:off x="971550" y="3933825"/>
            <a:ext cx="2305050" cy="2305050"/>
            <a:chOff x="612" y="1979"/>
            <a:chExt cx="1452" cy="1452"/>
          </a:xfrm>
        </p:grpSpPr>
        <p:sp>
          <p:nvSpPr>
            <p:cNvPr id="17414" name="Rectangle 8"/>
            <p:cNvSpPr>
              <a:spLocks noChangeArrowheads="1"/>
            </p:cNvSpPr>
            <p:nvPr/>
          </p:nvSpPr>
          <p:spPr bwMode="auto">
            <a:xfrm>
              <a:off x="612" y="2705"/>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15" name="Rectangle 9"/>
            <p:cNvSpPr>
              <a:spLocks noChangeArrowheads="1"/>
            </p:cNvSpPr>
            <p:nvPr/>
          </p:nvSpPr>
          <p:spPr bwMode="auto">
            <a:xfrm>
              <a:off x="794" y="2705"/>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16" name="Rectangle 10"/>
            <p:cNvSpPr>
              <a:spLocks noChangeArrowheads="1"/>
            </p:cNvSpPr>
            <p:nvPr/>
          </p:nvSpPr>
          <p:spPr bwMode="auto">
            <a:xfrm>
              <a:off x="975" y="2705"/>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17" name="Rectangle 11"/>
            <p:cNvSpPr>
              <a:spLocks noChangeArrowheads="1"/>
            </p:cNvSpPr>
            <p:nvPr/>
          </p:nvSpPr>
          <p:spPr bwMode="auto">
            <a:xfrm>
              <a:off x="1156" y="2705"/>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18" name="Rectangle 12"/>
            <p:cNvSpPr>
              <a:spLocks noChangeArrowheads="1"/>
            </p:cNvSpPr>
            <p:nvPr/>
          </p:nvSpPr>
          <p:spPr bwMode="auto">
            <a:xfrm>
              <a:off x="1338" y="2705"/>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19" name="Rectangle 13"/>
            <p:cNvSpPr>
              <a:spLocks noChangeArrowheads="1"/>
            </p:cNvSpPr>
            <p:nvPr/>
          </p:nvSpPr>
          <p:spPr bwMode="auto">
            <a:xfrm>
              <a:off x="1519" y="2705"/>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20" name="Rectangle 14"/>
            <p:cNvSpPr>
              <a:spLocks noChangeArrowheads="1"/>
            </p:cNvSpPr>
            <p:nvPr/>
          </p:nvSpPr>
          <p:spPr bwMode="auto">
            <a:xfrm>
              <a:off x="1701" y="2705"/>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21" name="Rectangle 15"/>
            <p:cNvSpPr>
              <a:spLocks noChangeArrowheads="1"/>
            </p:cNvSpPr>
            <p:nvPr/>
          </p:nvSpPr>
          <p:spPr bwMode="auto">
            <a:xfrm>
              <a:off x="1882" y="2705"/>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7422" name="Group 24"/>
            <p:cNvGrpSpPr>
              <a:grpSpLocks/>
            </p:cNvGrpSpPr>
            <p:nvPr/>
          </p:nvGrpSpPr>
          <p:grpSpPr bwMode="auto">
            <a:xfrm>
              <a:off x="612" y="2886"/>
              <a:ext cx="1451" cy="182"/>
              <a:chOff x="748" y="2841"/>
              <a:chExt cx="1451" cy="182"/>
            </a:xfrm>
          </p:grpSpPr>
          <p:sp>
            <p:nvSpPr>
              <p:cNvPr id="17471" name="Rectangle 16"/>
              <p:cNvSpPr>
                <a:spLocks noChangeArrowheads="1"/>
              </p:cNvSpPr>
              <p:nvPr/>
            </p:nvSpPr>
            <p:spPr bwMode="auto">
              <a:xfrm>
                <a:off x="748" y="28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72" name="Rectangle 17"/>
              <p:cNvSpPr>
                <a:spLocks noChangeArrowheads="1"/>
              </p:cNvSpPr>
              <p:nvPr/>
            </p:nvSpPr>
            <p:spPr bwMode="auto">
              <a:xfrm>
                <a:off x="930" y="28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73" name="Rectangle 18"/>
              <p:cNvSpPr>
                <a:spLocks noChangeArrowheads="1"/>
              </p:cNvSpPr>
              <p:nvPr/>
            </p:nvSpPr>
            <p:spPr bwMode="auto">
              <a:xfrm>
                <a:off x="1111" y="28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74" name="Rectangle 19"/>
              <p:cNvSpPr>
                <a:spLocks noChangeArrowheads="1"/>
              </p:cNvSpPr>
              <p:nvPr/>
            </p:nvSpPr>
            <p:spPr bwMode="auto">
              <a:xfrm>
                <a:off x="1292" y="28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75" name="Rectangle 20"/>
              <p:cNvSpPr>
                <a:spLocks noChangeArrowheads="1"/>
              </p:cNvSpPr>
              <p:nvPr/>
            </p:nvSpPr>
            <p:spPr bwMode="auto">
              <a:xfrm>
                <a:off x="1474" y="28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76" name="Rectangle 21"/>
              <p:cNvSpPr>
                <a:spLocks noChangeArrowheads="1"/>
              </p:cNvSpPr>
              <p:nvPr/>
            </p:nvSpPr>
            <p:spPr bwMode="auto">
              <a:xfrm>
                <a:off x="1655" y="28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77" name="Rectangle 22"/>
              <p:cNvSpPr>
                <a:spLocks noChangeArrowheads="1"/>
              </p:cNvSpPr>
              <p:nvPr/>
            </p:nvSpPr>
            <p:spPr bwMode="auto">
              <a:xfrm>
                <a:off x="1837" y="28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78" name="Rectangle 23"/>
              <p:cNvSpPr>
                <a:spLocks noChangeArrowheads="1"/>
              </p:cNvSpPr>
              <p:nvPr/>
            </p:nvSpPr>
            <p:spPr bwMode="auto">
              <a:xfrm>
                <a:off x="2018" y="28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7423" name="Rectangle 25"/>
            <p:cNvSpPr>
              <a:spLocks noChangeArrowheads="1"/>
            </p:cNvSpPr>
            <p:nvPr/>
          </p:nvSpPr>
          <p:spPr bwMode="auto">
            <a:xfrm>
              <a:off x="612" y="2522"/>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24" name="Rectangle 26"/>
            <p:cNvSpPr>
              <a:spLocks noChangeArrowheads="1"/>
            </p:cNvSpPr>
            <p:nvPr/>
          </p:nvSpPr>
          <p:spPr bwMode="auto">
            <a:xfrm>
              <a:off x="794" y="2522"/>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25" name="Rectangle 27"/>
            <p:cNvSpPr>
              <a:spLocks noChangeArrowheads="1"/>
            </p:cNvSpPr>
            <p:nvPr/>
          </p:nvSpPr>
          <p:spPr bwMode="auto">
            <a:xfrm>
              <a:off x="975" y="2522"/>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26" name="Rectangle 28"/>
            <p:cNvSpPr>
              <a:spLocks noChangeArrowheads="1"/>
            </p:cNvSpPr>
            <p:nvPr/>
          </p:nvSpPr>
          <p:spPr bwMode="auto">
            <a:xfrm>
              <a:off x="1156" y="2522"/>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27" name="Rectangle 29"/>
            <p:cNvSpPr>
              <a:spLocks noChangeArrowheads="1"/>
            </p:cNvSpPr>
            <p:nvPr/>
          </p:nvSpPr>
          <p:spPr bwMode="auto">
            <a:xfrm>
              <a:off x="1338" y="2522"/>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28" name="Rectangle 30"/>
            <p:cNvSpPr>
              <a:spLocks noChangeArrowheads="1"/>
            </p:cNvSpPr>
            <p:nvPr/>
          </p:nvSpPr>
          <p:spPr bwMode="auto">
            <a:xfrm>
              <a:off x="1519" y="2522"/>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29" name="Rectangle 31"/>
            <p:cNvSpPr>
              <a:spLocks noChangeArrowheads="1"/>
            </p:cNvSpPr>
            <p:nvPr/>
          </p:nvSpPr>
          <p:spPr bwMode="auto">
            <a:xfrm>
              <a:off x="1701" y="2522"/>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30" name="Rectangle 32"/>
            <p:cNvSpPr>
              <a:spLocks noChangeArrowheads="1"/>
            </p:cNvSpPr>
            <p:nvPr/>
          </p:nvSpPr>
          <p:spPr bwMode="auto">
            <a:xfrm>
              <a:off x="1882" y="2522"/>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31" name="Rectangle 33"/>
            <p:cNvSpPr>
              <a:spLocks noChangeArrowheads="1"/>
            </p:cNvSpPr>
            <p:nvPr/>
          </p:nvSpPr>
          <p:spPr bwMode="auto">
            <a:xfrm>
              <a:off x="612" y="306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32" name="Rectangle 34"/>
            <p:cNvSpPr>
              <a:spLocks noChangeArrowheads="1"/>
            </p:cNvSpPr>
            <p:nvPr/>
          </p:nvSpPr>
          <p:spPr bwMode="auto">
            <a:xfrm>
              <a:off x="794" y="306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33" name="Rectangle 35"/>
            <p:cNvSpPr>
              <a:spLocks noChangeArrowheads="1"/>
            </p:cNvSpPr>
            <p:nvPr/>
          </p:nvSpPr>
          <p:spPr bwMode="auto">
            <a:xfrm>
              <a:off x="975" y="306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34" name="Rectangle 36"/>
            <p:cNvSpPr>
              <a:spLocks noChangeArrowheads="1"/>
            </p:cNvSpPr>
            <p:nvPr/>
          </p:nvSpPr>
          <p:spPr bwMode="auto">
            <a:xfrm>
              <a:off x="1156" y="306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35" name="Rectangle 37"/>
            <p:cNvSpPr>
              <a:spLocks noChangeArrowheads="1"/>
            </p:cNvSpPr>
            <p:nvPr/>
          </p:nvSpPr>
          <p:spPr bwMode="auto">
            <a:xfrm>
              <a:off x="1338" y="306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36" name="Rectangle 38"/>
            <p:cNvSpPr>
              <a:spLocks noChangeArrowheads="1"/>
            </p:cNvSpPr>
            <p:nvPr/>
          </p:nvSpPr>
          <p:spPr bwMode="auto">
            <a:xfrm>
              <a:off x="1519" y="306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37" name="Rectangle 39"/>
            <p:cNvSpPr>
              <a:spLocks noChangeArrowheads="1"/>
            </p:cNvSpPr>
            <p:nvPr/>
          </p:nvSpPr>
          <p:spPr bwMode="auto">
            <a:xfrm>
              <a:off x="1701" y="306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38" name="Rectangle 40"/>
            <p:cNvSpPr>
              <a:spLocks noChangeArrowheads="1"/>
            </p:cNvSpPr>
            <p:nvPr/>
          </p:nvSpPr>
          <p:spPr bwMode="auto">
            <a:xfrm>
              <a:off x="1882" y="3067"/>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39" name="Rectangle 41"/>
            <p:cNvSpPr>
              <a:spLocks noChangeArrowheads="1"/>
            </p:cNvSpPr>
            <p:nvPr/>
          </p:nvSpPr>
          <p:spPr bwMode="auto">
            <a:xfrm>
              <a:off x="612" y="23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40" name="Rectangle 42"/>
            <p:cNvSpPr>
              <a:spLocks noChangeArrowheads="1"/>
            </p:cNvSpPr>
            <p:nvPr/>
          </p:nvSpPr>
          <p:spPr bwMode="auto">
            <a:xfrm>
              <a:off x="794" y="23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41" name="Rectangle 43"/>
            <p:cNvSpPr>
              <a:spLocks noChangeArrowheads="1"/>
            </p:cNvSpPr>
            <p:nvPr/>
          </p:nvSpPr>
          <p:spPr bwMode="auto">
            <a:xfrm>
              <a:off x="975" y="23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42" name="Rectangle 44"/>
            <p:cNvSpPr>
              <a:spLocks noChangeArrowheads="1"/>
            </p:cNvSpPr>
            <p:nvPr/>
          </p:nvSpPr>
          <p:spPr bwMode="auto">
            <a:xfrm>
              <a:off x="1156" y="23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43" name="Rectangle 45"/>
            <p:cNvSpPr>
              <a:spLocks noChangeArrowheads="1"/>
            </p:cNvSpPr>
            <p:nvPr/>
          </p:nvSpPr>
          <p:spPr bwMode="auto">
            <a:xfrm>
              <a:off x="1338" y="23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44" name="Rectangle 46"/>
            <p:cNvSpPr>
              <a:spLocks noChangeArrowheads="1"/>
            </p:cNvSpPr>
            <p:nvPr/>
          </p:nvSpPr>
          <p:spPr bwMode="auto">
            <a:xfrm>
              <a:off x="1519" y="23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45" name="Rectangle 47"/>
            <p:cNvSpPr>
              <a:spLocks noChangeArrowheads="1"/>
            </p:cNvSpPr>
            <p:nvPr/>
          </p:nvSpPr>
          <p:spPr bwMode="auto">
            <a:xfrm>
              <a:off x="1701" y="23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46" name="Rectangle 48"/>
            <p:cNvSpPr>
              <a:spLocks noChangeArrowheads="1"/>
            </p:cNvSpPr>
            <p:nvPr/>
          </p:nvSpPr>
          <p:spPr bwMode="auto">
            <a:xfrm>
              <a:off x="1882" y="2341"/>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47" name="Rectangle 49"/>
            <p:cNvSpPr>
              <a:spLocks noChangeArrowheads="1"/>
            </p:cNvSpPr>
            <p:nvPr/>
          </p:nvSpPr>
          <p:spPr bwMode="auto">
            <a:xfrm>
              <a:off x="612" y="324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48" name="Rectangle 50"/>
            <p:cNvSpPr>
              <a:spLocks noChangeArrowheads="1"/>
            </p:cNvSpPr>
            <p:nvPr/>
          </p:nvSpPr>
          <p:spPr bwMode="auto">
            <a:xfrm>
              <a:off x="794" y="324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49" name="Rectangle 51"/>
            <p:cNvSpPr>
              <a:spLocks noChangeArrowheads="1"/>
            </p:cNvSpPr>
            <p:nvPr/>
          </p:nvSpPr>
          <p:spPr bwMode="auto">
            <a:xfrm>
              <a:off x="975" y="324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50" name="Rectangle 52"/>
            <p:cNvSpPr>
              <a:spLocks noChangeArrowheads="1"/>
            </p:cNvSpPr>
            <p:nvPr/>
          </p:nvSpPr>
          <p:spPr bwMode="auto">
            <a:xfrm>
              <a:off x="1156" y="324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51" name="Rectangle 53"/>
            <p:cNvSpPr>
              <a:spLocks noChangeArrowheads="1"/>
            </p:cNvSpPr>
            <p:nvPr/>
          </p:nvSpPr>
          <p:spPr bwMode="auto">
            <a:xfrm>
              <a:off x="1338" y="324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52" name="Rectangle 54"/>
            <p:cNvSpPr>
              <a:spLocks noChangeArrowheads="1"/>
            </p:cNvSpPr>
            <p:nvPr/>
          </p:nvSpPr>
          <p:spPr bwMode="auto">
            <a:xfrm>
              <a:off x="1519" y="324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53" name="Rectangle 55"/>
            <p:cNvSpPr>
              <a:spLocks noChangeArrowheads="1"/>
            </p:cNvSpPr>
            <p:nvPr/>
          </p:nvSpPr>
          <p:spPr bwMode="auto">
            <a:xfrm>
              <a:off x="1701" y="324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54" name="Rectangle 56"/>
            <p:cNvSpPr>
              <a:spLocks noChangeArrowheads="1"/>
            </p:cNvSpPr>
            <p:nvPr/>
          </p:nvSpPr>
          <p:spPr bwMode="auto">
            <a:xfrm>
              <a:off x="1882" y="324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55" name="Rectangle 57"/>
            <p:cNvSpPr>
              <a:spLocks noChangeArrowheads="1"/>
            </p:cNvSpPr>
            <p:nvPr/>
          </p:nvSpPr>
          <p:spPr bwMode="auto">
            <a:xfrm>
              <a:off x="612" y="215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56" name="Rectangle 58"/>
            <p:cNvSpPr>
              <a:spLocks noChangeArrowheads="1"/>
            </p:cNvSpPr>
            <p:nvPr/>
          </p:nvSpPr>
          <p:spPr bwMode="auto">
            <a:xfrm>
              <a:off x="794" y="215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57" name="Rectangle 59"/>
            <p:cNvSpPr>
              <a:spLocks noChangeArrowheads="1"/>
            </p:cNvSpPr>
            <p:nvPr/>
          </p:nvSpPr>
          <p:spPr bwMode="auto">
            <a:xfrm>
              <a:off x="975" y="215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58" name="Rectangle 60"/>
            <p:cNvSpPr>
              <a:spLocks noChangeArrowheads="1"/>
            </p:cNvSpPr>
            <p:nvPr/>
          </p:nvSpPr>
          <p:spPr bwMode="auto">
            <a:xfrm>
              <a:off x="1156" y="215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59" name="Rectangle 61"/>
            <p:cNvSpPr>
              <a:spLocks noChangeArrowheads="1"/>
            </p:cNvSpPr>
            <p:nvPr/>
          </p:nvSpPr>
          <p:spPr bwMode="auto">
            <a:xfrm>
              <a:off x="1338" y="215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60" name="Rectangle 62"/>
            <p:cNvSpPr>
              <a:spLocks noChangeArrowheads="1"/>
            </p:cNvSpPr>
            <p:nvPr/>
          </p:nvSpPr>
          <p:spPr bwMode="auto">
            <a:xfrm>
              <a:off x="1519" y="215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61" name="Rectangle 63"/>
            <p:cNvSpPr>
              <a:spLocks noChangeArrowheads="1"/>
            </p:cNvSpPr>
            <p:nvPr/>
          </p:nvSpPr>
          <p:spPr bwMode="auto">
            <a:xfrm>
              <a:off x="1701" y="215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62" name="Rectangle 64"/>
            <p:cNvSpPr>
              <a:spLocks noChangeArrowheads="1"/>
            </p:cNvSpPr>
            <p:nvPr/>
          </p:nvSpPr>
          <p:spPr bwMode="auto">
            <a:xfrm>
              <a:off x="1882" y="215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63" name="Rectangle 65"/>
            <p:cNvSpPr>
              <a:spLocks noChangeArrowheads="1"/>
            </p:cNvSpPr>
            <p:nvPr/>
          </p:nvSpPr>
          <p:spPr bwMode="auto">
            <a:xfrm>
              <a:off x="613" y="197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64" name="Rectangle 66"/>
            <p:cNvSpPr>
              <a:spLocks noChangeArrowheads="1"/>
            </p:cNvSpPr>
            <p:nvPr/>
          </p:nvSpPr>
          <p:spPr bwMode="auto">
            <a:xfrm>
              <a:off x="795" y="197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65" name="Rectangle 67"/>
            <p:cNvSpPr>
              <a:spLocks noChangeArrowheads="1"/>
            </p:cNvSpPr>
            <p:nvPr/>
          </p:nvSpPr>
          <p:spPr bwMode="auto">
            <a:xfrm>
              <a:off x="976" y="197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66" name="Rectangle 68"/>
            <p:cNvSpPr>
              <a:spLocks noChangeArrowheads="1"/>
            </p:cNvSpPr>
            <p:nvPr/>
          </p:nvSpPr>
          <p:spPr bwMode="auto">
            <a:xfrm>
              <a:off x="1157" y="197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67" name="Rectangle 69"/>
            <p:cNvSpPr>
              <a:spLocks noChangeArrowheads="1"/>
            </p:cNvSpPr>
            <p:nvPr/>
          </p:nvSpPr>
          <p:spPr bwMode="auto">
            <a:xfrm>
              <a:off x="1339" y="197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68" name="Rectangle 70"/>
            <p:cNvSpPr>
              <a:spLocks noChangeArrowheads="1"/>
            </p:cNvSpPr>
            <p:nvPr/>
          </p:nvSpPr>
          <p:spPr bwMode="auto">
            <a:xfrm>
              <a:off x="1520" y="197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69" name="Rectangle 71"/>
            <p:cNvSpPr>
              <a:spLocks noChangeArrowheads="1"/>
            </p:cNvSpPr>
            <p:nvPr/>
          </p:nvSpPr>
          <p:spPr bwMode="auto">
            <a:xfrm>
              <a:off x="1702" y="197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470" name="Rectangle 72"/>
            <p:cNvSpPr>
              <a:spLocks noChangeArrowheads="1"/>
            </p:cNvSpPr>
            <p:nvPr/>
          </p:nvSpPr>
          <p:spPr bwMode="auto">
            <a:xfrm>
              <a:off x="1883" y="1979"/>
              <a:ext cx="181" cy="182"/>
            </a:xfrm>
            <a:prstGeom prst="rect">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7411" name="Rectangle 3"/>
          <p:cNvSpPr txBox="1">
            <a:spLocks noChangeArrowheads="1"/>
          </p:cNvSpPr>
          <p:nvPr/>
        </p:nvSpPr>
        <p:spPr bwMode="auto">
          <a:xfrm>
            <a:off x="0" y="620713"/>
            <a:ext cx="8786813" cy="250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a:lnSpc>
                <a:spcPct val="150000"/>
              </a:lnSpc>
              <a:spcBef>
                <a:spcPct val="20000"/>
              </a:spcBef>
            </a:pPr>
            <a:r>
              <a:rPr lang="zh-CN" altLang="en-US" sz="2800">
                <a:latin typeface="Verdana" pitchFamily="34" charset="0"/>
              </a:rPr>
              <a:t>（</a:t>
            </a:r>
            <a:r>
              <a:rPr lang="en-US" altLang="zh-CN" sz="2800">
                <a:latin typeface="Verdana" pitchFamily="34" charset="0"/>
              </a:rPr>
              <a:t>2</a:t>
            </a:r>
            <a:r>
              <a:rPr lang="zh-CN" altLang="en-US" sz="2800">
                <a:latin typeface="Verdana" pitchFamily="34" charset="0"/>
              </a:rPr>
              <a:t>）当显微镜的目镜为</a:t>
            </a:r>
            <a:r>
              <a:rPr lang="en-US" altLang="zh-CN" sz="2800">
                <a:latin typeface="Verdana" pitchFamily="34" charset="0"/>
              </a:rPr>
              <a:t>10×</a:t>
            </a:r>
            <a:r>
              <a:rPr lang="zh-CN" altLang="en-US" sz="2800">
                <a:latin typeface="Verdana" pitchFamily="34" charset="0"/>
              </a:rPr>
              <a:t>，物镜为</a:t>
            </a:r>
            <a:r>
              <a:rPr lang="en-US" altLang="zh-CN" sz="2800">
                <a:latin typeface="Verdana" pitchFamily="34" charset="0"/>
              </a:rPr>
              <a:t>10×</a:t>
            </a:r>
            <a:r>
              <a:rPr lang="zh-CN" altLang="en-US" sz="2800">
                <a:latin typeface="Verdana" pitchFamily="34" charset="0"/>
              </a:rPr>
              <a:t>时，在视野范围内看到</a:t>
            </a:r>
            <a:r>
              <a:rPr lang="en-US" altLang="zh-CN" sz="2800">
                <a:latin typeface="Verdana" pitchFamily="34" charset="0"/>
              </a:rPr>
              <a:t>64</a:t>
            </a:r>
            <a:r>
              <a:rPr lang="zh-CN" altLang="en-US" sz="2800">
                <a:latin typeface="Verdana" pitchFamily="34" charset="0"/>
              </a:rPr>
              <a:t>个细胞，若目镜不变，物镜换成</a:t>
            </a:r>
            <a:r>
              <a:rPr lang="en-US" altLang="zh-CN" sz="2800">
                <a:latin typeface="Verdana" pitchFamily="34" charset="0"/>
              </a:rPr>
              <a:t>40×</a:t>
            </a:r>
            <a:r>
              <a:rPr lang="zh-CN" altLang="en-US" sz="2800">
                <a:latin typeface="Verdana" pitchFamily="34" charset="0"/>
              </a:rPr>
              <a:t>时，则在视野中可看到 几个细胞（    ）</a:t>
            </a:r>
            <a:endParaRPr lang="en-US" altLang="zh-CN" sz="2800">
              <a:latin typeface="Verdana" pitchFamily="34" charset="0"/>
            </a:endParaRPr>
          </a:p>
          <a:p>
            <a:pPr>
              <a:lnSpc>
                <a:spcPct val="150000"/>
              </a:lnSpc>
              <a:spcBef>
                <a:spcPct val="20000"/>
              </a:spcBef>
            </a:pPr>
            <a:r>
              <a:rPr lang="en-US" altLang="zh-CN" sz="2800">
                <a:latin typeface="Verdana" pitchFamily="34" charset="0"/>
              </a:rPr>
              <a:t>A</a:t>
            </a:r>
            <a:r>
              <a:rPr lang="zh-CN" altLang="en-US" sz="2800">
                <a:latin typeface="Verdana" pitchFamily="34" charset="0"/>
              </a:rPr>
              <a:t>．</a:t>
            </a:r>
            <a:r>
              <a:rPr lang="en-US" altLang="zh-CN" sz="2800">
                <a:latin typeface="Verdana" pitchFamily="34" charset="0"/>
              </a:rPr>
              <a:t>2</a:t>
            </a:r>
            <a:r>
              <a:rPr lang="zh-CN" altLang="en-US" sz="2800">
                <a:latin typeface="Verdana" pitchFamily="34" charset="0"/>
              </a:rPr>
              <a:t>个</a:t>
            </a:r>
            <a:r>
              <a:rPr lang="en-US" sz="2800">
                <a:latin typeface="Verdana" pitchFamily="34" charset="0"/>
              </a:rPr>
              <a:t>	   </a:t>
            </a:r>
            <a:r>
              <a:rPr lang="en-US" altLang="zh-CN" sz="2800">
                <a:latin typeface="Verdana" pitchFamily="34" charset="0"/>
              </a:rPr>
              <a:t>B</a:t>
            </a:r>
            <a:r>
              <a:rPr lang="zh-CN" altLang="en-US" sz="2800">
                <a:latin typeface="Verdana" pitchFamily="34" charset="0"/>
              </a:rPr>
              <a:t>．</a:t>
            </a:r>
            <a:r>
              <a:rPr lang="en-US" altLang="zh-CN" sz="2800">
                <a:latin typeface="Verdana" pitchFamily="34" charset="0"/>
              </a:rPr>
              <a:t>4</a:t>
            </a:r>
            <a:r>
              <a:rPr lang="zh-CN" altLang="en-US" sz="2800">
                <a:latin typeface="Verdana" pitchFamily="34" charset="0"/>
              </a:rPr>
              <a:t>个       </a:t>
            </a:r>
            <a:r>
              <a:rPr lang="en-US" altLang="zh-CN" sz="2800">
                <a:latin typeface="Verdana" pitchFamily="34" charset="0"/>
              </a:rPr>
              <a:t>C</a:t>
            </a:r>
            <a:r>
              <a:rPr lang="zh-CN" altLang="en-US" sz="2800">
                <a:latin typeface="Verdana" pitchFamily="34" charset="0"/>
              </a:rPr>
              <a:t>．</a:t>
            </a:r>
            <a:r>
              <a:rPr lang="en-US" altLang="zh-CN" sz="2800">
                <a:latin typeface="Verdana" pitchFamily="34" charset="0"/>
              </a:rPr>
              <a:t>16</a:t>
            </a:r>
            <a:r>
              <a:rPr lang="zh-CN" altLang="en-US" sz="2800">
                <a:latin typeface="Verdana" pitchFamily="34" charset="0"/>
              </a:rPr>
              <a:t>个</a:t>
            </a:r>
            <a:r>
              <a:rPr lang="en-US" sz="2800">
                <a:latin typeface="Verdana" pitchFamily="34" charset="0"/>
              </a:rPr>
              <a:t>	     </a:t>
            </a:r>
            <a:r>
              <a:rPr lang="en-US" altLang="zh-CN" sz="2800">
                <a:latin typeface="Verdana" pitchFamily="34" charset="0"/>
              </a:rPr>
              <a:t>D</a:t>
            </a:r>
            <a:r>
              <a:rPr lang="zh-CN" altLang="en-US" sz="2800">
                <a:latin typeface="Verdana" pitchFamily="34" charset="0"/>
              </a:rPr>
              <a:t>．</a:t>
            </a:r>
            <a:r>
              <a:rPr lang="en-US" altLang="zh-CN" sz="2800">
                <a:latin typeface="Verdana" pitchFamily="34" charset="0"/>
              </a:rPr>
              <a:t>32</a:t>
            </a:r>
            <a:r>
              <a:rPr lang="zh-CN" altLang="en-US" sz="2800">
                <a:latin typeface="Verdana" pitchFamily="34" charset="0"/>
              </a:rPr>
              <a:t>个</a:t>
            </a:r>
          </a:p>
        </p:txBody>
      </p:sp>
      <p:sp>
        <p:nvSpPr>
          <p:cNvPr id="10" name="TextBox 9"/>
          <p:cNvSpPr txBox="1">
            <a:spLocks noChangeArrowheads="1"/>
          </p:cNvSpPr>
          <p:nvPr/>
        </p:nvSpPr>
        <p:spPr bwMode="auto">
          <a:xfrm>
            <a:off x="6832600" y="2035175"/>
            <a:ext cx="4206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en-US" altLang="zh-CN" sz="2800">
                <a:solidFill>
                  <a:srgbClr val="FF0000"/>
                </a:solidFill>
                <a:latin typeface="Times New Roman" pitchFamily="18" charset="0"/>
              </a:rPr>
              <a:t>B</a:t>
            </a:r>
            <a:endParaRPr lang="zh-CN" altLang="en-US" sz="2800">
              <a:solidFill>
                <a:srgbClr val="FF0000"/>
              </a:solidFill>
              <a:latin typeface="Times New Roman" pitchFamily="18" charset="0"/>
            </a:endParaRPr>
          </a:p>
        </p:txBody>
      </p:sp>
      <p:sp>
        <p:nvSpPr>
          <p:cNvPr id="34821" name="Oval 76"/>
          <p:cNvSpPr>
            <a:spLocks noChangeArrowheads="1"/>
          </p:cNvSpPr>
          <p:nvPr/>
        </p:nvSpPr>
        <p:spPr bwMode="auto">
          <a:xfrm>
            <a:off x="611188" y="3573463"/>
            <a:ext cx="3024187" cy="3024187"/>
          </a:xfrm>
          <a:prstGeom prst="ellipse">
            <a:avLst/>
          </a:prstGeom>
          <a:noFill/>
          <a:ln w="28575" cap="sq">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5230218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4821"/>
                                        </p:tgtEl>
                                        <p:attrNameLst>
                                          <p:attrName>style.visibility</p:attrName>
                                        </p:attrNameLst>
                                      </p:cBhvr>
                                      <p:to>
                                        <p:strVal val="visible"/>
                                      </p:to>
                                    </p:set>
                                    <p:animEffect transition="in" filter="fade">
                                      <p:cBhvr>
                                        <p:cTn id="11" dur="500"/>
                                        <p:tgtEl>
                                          <p:spTgt spid="34821"/>
                                        </p:tgtEl>
                                      </p:cBhvr>
                                    </p:animEffect>
                                  </p:childTnLst>
                                </p:cTn>
                              </p:par>
                              <p:par>
                                <p:cTn id="12" presetID="10" presetClass="entr" presetSubtype="0" fill="hold" nodeType="withEffect">
                                  <p:stCondLst>
                                    <p:cond delay="0"/>
                                  </p:stCondLst>
                                  <p:childTnLst>
                                    <p:set>
                                      <p:cBhvr>
                                        <p:cTn id="13" dur="1" fill="hold">
                                          <p:stCondLst>
                                            <p:cond delay="0"/>
                                          </p:stCondLst>
                                        </p:cTn>
                                        <p:tgtEl>
                                          <p:spTgt spid="75849"/>
                                        </p:tgtEl>
                                        <p:attrNameLst>
                                          <p:attrName>style.visibility</p:attrName>
                                        </p:attrNameLst>
                                      </p:cBhvr>
                                      <p:to>
                                        <p:strVal val="visible"/>
                                      </p:to>
                                    </p:set>
                                    <p:animEffect transition="in" filter="fade">
                                      <p:cBhvr>
                                        <p:cTn id="14" dur="500"/>
                                        <p:tgtEl>
                                          <p:spTgt spid="75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482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pPr eaLnBrk="1" hangingPunct="1"/>
            <a:r>
              <a:rPr lang="zh-CN" altLang="en-US" smtClean="0"/>
              <a:t>光学显微镜的成像原理</a:t>
            </a:r>
          </a:p>
        </p:txBody>
      </p:sp>
      <p:sp>
        <p:nvSpPr>
          <p:cNvPr id="3" name="内容占位符 2"/>
          <p:cNvSpPr>
            <a:spLocks noGrp="1"/>
          </p:cNvSpPr>
          <p:nvPr>
            <p:ph idx="1"/>
          </p:nvPr>
        </p:nvSpPr>
        <p:spPr>
          <a:xfrm>
            <a:off x="323528" y="1628800"/>
            <a:ext cx="8640960" cy="4896544"/>
          </a:xfrm>
        </p:spPr>
        <p:txBody>
          <a:bodyPr/>
          <a:lstStyle/>
          <a:p>
            <a:pPr eaLnBrk="1" hangingPunct="1"/>
            <a:r>
              <a:rPr lang="zh-CN" altLang="en-US" sz="3200" b="1" dirty="0" smtClean="0">
                <a:solidFill>
                  <a:srgbClr val="FF0000"/>
                </a:solidFill>
              </a:rPr>
              <a:t>倒立、放大</a:t>
            </a:r>
            <a:r>
              <a:rPr lang="zh-CN" altLang="en-US" sz="3200" dirty="0" smtClean="0"/>
              <a:t>的像</a:t>
            </a:r>
            <a:endParaRPr lang="en-US" altLang="zh-CN" sz="3200" dirty="0" smtClean="0"/>
          </a:p>
          <a:p>
            <a:pPr eaLnBrk="1" hangingPunct="1"/>
            <a:endParaRPr lang="zh-CN" altLang="en-US" dirty="0" smtClean="0"/>
          </a:p>
        </p:txBody>
      </p:sp>
      <p:pic>
        <p:nvPicPr>
          <p:cNvPr id="4" name="Picture 4" descr="p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9800" y="2781300"/>
            <a:ext cx="39497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p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7950" y="2781300"/>
            <a:ext cx="2908300" cy="2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2484438" y="5768975"/>
            <a:ext cx="10048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sz="3200"/>
              <a:t>常态</a:t>
            </a:r>
          </a:p>
        </p:txBody>
      </p:sp>
      <p:sp>
        <p:nvSpPr>
          <p:cNvPr id="7" name="TextBox 6"/>
          <p:cNvSpPr txBox="1">
            <a:spLocks noChangeArrowheads="1"/>
          </p:cNvSpPr>
          <p:nvPr/>
        </p:nvSpPr>
        <p:spPr bwMode="auto">
          <a:xfrm>
            <a:off x="5797550" y="5765800"/>
            <a:ext cx="18256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sz="3200"/>
              <a:t>显微镜下</a:t>
            </a:r>
          </a:p>
        </p:txBody>
      </p:sp>
    </p:spTree>
    <p:extLst>
      <p:ext uri="{BB962C8B-B14F-4D97-AF65-F5344CB8AC3E}">
        <p14:creationId xmlns:p14="http://schemas.microsoft.com/office/powerpoint/2010/main" val="9187054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p:txBody>
          <a:bodyPr/>
          <a:lstStyle/>
          <a:p>
            <a:pPr eaLnBrk="1" hangingPunct="1"/>
            <a:r>
              <a:rPr lang="zh-CN" altLang="en-US" smtClean="0"/>
              <a:t>实验</a:t>
            </a:r>
            <a:r>
              <a:rPr lang="en-US" altLang="zh-CN" smtClean="0"/>
              <a:t>1.1  </a:t>
            </a:r>
            <a:r>
              <a:rPr lang="zh-CN" altLang="en-US" smtClean="0"/>
              <a:t>细胞的观察和测量</a:t>
            </a:r>
          </a:p>
        </p:txBody>
      </p:sp>
      <p:sp>
        <p:nvSpPr>
          <p:cNvPr id="3" name="内容占位符 2"/>
          <p:cNvSpPr>
            <a:spLocks noGrp="1"/>
          </p:cNvSpPr>
          <p:nvPr>
            <p:ph idx="1"/>
          </p:nvPr>
        </p:nvSpPr>
        <p:spPr>
          <a:xfrm>
            <a:off x="457200" y="1854200"/>
            <a:ext cx="8229600" cy="4271963"/>
          </a:xfrm>
        </p:spPr>
        <p:txBody>
          <a:bodyPr rtlCol="0">
            <a:normAutofit lnSpcReduction="10000"/>
          </a:bodyPr>
          <a:lstStyle/>
          <a:p>
            <a:pPr marL="0" indent="0" eaLnBrk="1" fontAlgn="auto" hangingPunct="1">
              <a:spcAft>
                <a:spcPts val="0"/>
              </a:spcAft>
              <a:buFont typeface="Arial" pitchFamily="34" charset="0"/>
              <a:buNone/>
              <a:defRPr/>
            </a:pPr>
            <a:r>
              <a:rPr lang="en-US" altLang="zh-CN" sz="3200" dirty="0" smtClean="0"/>
              <a:t>1</a:t>
            </a:r>
            <a:r>
              <a:rPr lang="zh-CN" altLang="en-US" sz="3200" dirty="0" smtClean="0"/>
              <a:t>、低倍镜观察</a:t>
            </a:r>
            <a:endParaRPr lang="en-US" altLang="zh-CN" sz="3200" dirty="0" smtClean="0"/>
          </a:p>
          <a:p>
            <a:pPr eaLnBrk="1" fontAlgn="auto" hangingPunct="1">
              <a:lnSpc>
                <a:spcPct val="90000"/>
              </a:lnSpc>
              <a:spcAft>
                <a:spcPts val="0"/>
              </a:spcAft>
              <a:buFontTx/>
              <a:buNone/>
              <a:defRPr/>
            </a:pPr>
            <a:r>
              <a:rPr lang="zh-CN" altLang="en-US" sz="2800" dirty="0">
                <a:latin typeface="+mn-ea"/>
              </a:rPr>
              <a:t>①</a:t>
            </a:r>
            <a:r>
              <a:rPr lang="zh-CN" altLang="en-US" sz="2800" dirty="0" smtClean="0">
                <a:latin typeface="+mn-ea"/>
              </a:rPr>
              <a:t>对光（低倍</a:t>
            </a:r>
            <a:r>
              <a:rPr lang="zh-CN" altLang="en-US" sz="2800" dirty="0">
                <a:latin typeface="+mn-ea"/>
              </a:rPr>
              <a:t>镜对准通光</a:t>
            </a:r>
            <a:r>
              <a:rPr lang="zh-CN" altLang="en-US" sz="2800" dirty="0" smtClean="0">
                <a:latin typeface="+mn-ea"/>
              </a:rPr>
              <a:t>孔，调节反光镜和光圈），得到</a:t>
            </a:r>
            <a:r>
              <a:rPr lang="zh-CN" altLang="en-US" sz="2800" dirty="0">
                <a:latin typeface="+mn-ea"/>
              </a:rPr>
              <a:t>圆形明亮视野。 </a:t>
            </a:r>
          </a:p>
          <a:p>
            <a:pPr eaLnBrk="1" fontAlgn="auto" hangingPunct="1">
              <a:lnSpc>
                <a:spcPct val="90000"/>
              </a:lnSpc>
              <a:spcAft>
                <a:spcPts val="0"/>
              </a:spcAft>
              <a:buFontTx/>
              <a:buNone/>
              <a:defRPr/>
            </a:pPr>
            <a:r>
              <a:rPr lang="en-US" altLang="en-US" sz="2800" dirty="0" smtClean="0">
                <a:latin typeface="+mn-ea"/>
              </a:rPr>
              <a:t>②</a:t>
            </a:r>
            <a:r>
              <a:rPr lang="zh-CN" altLang="en-US" sz="2800" dirty="0" smtClean="0">
                <a:latin typeface="+mn-ea"/>
              </a:rPr>
              <a:t>安放玻片标本。</a:t>
            </a:r>
            <a:endParaRPr lang="zh-CN" altLang="en-US" sz="2800" dirty="0">
              <a:latin typeface="+mn-ea"/>
            </a:endParaRPr>
          </a:p>
          <a:p>
            <a:pPr eaLnBrk="1" fontAlgn="auto" hangingPunct="1">
              <a:lnSpc>
                <a:spcPct val="90000"/>
              </a:lnSpc>
              <a:spcAft>
                <a:spcPts val="0"/>
              </a:spcAft>
              <a:buFontTx/>
              <a:buNone/>
              <a:defRPr/>
            </a:pPr>
            <a:r>
              <a:rPr lang="en-US" altLang="en-US" sz="2800" dirty="0">
                <a:latin typeface="+mn-ea"/>
              </a:rPr>
              <a:t>③</a:t>
            </a:r>
            <a:r>
              <a:rPr lang="zh-CN" altLang="en-US" sz="2800" dirty="0">
                <a:latin typeface="+mn-ea"/>
              </a:rPr>
              <a:t>调节粗调节器，使镜筒</a:t>
            </a:r>
            <a:r>
              <a:rPr lang="zh-CN" altLang="en-US" sz="2800" dirty="0" smtClean="0">
                <a:latin typeface="+mn-ea"/>
              </a:rPr>
              <a:t>降至最低。（</a:t>
            </a:r>
            <a:r>
              <a:rPr lang="zh-CN" altLang="en-US" sz="2800" b="1" dirty="0" smtClean="0">
                <a:solidFill>
                  <a:srgbClr val="FF0000"/>
                </a:solidFill>
                <a:latin typeface="+mn-ea"/>
              </a:rPr>
              <a:t>注意</a:t>
            </a:r>
            <a:r>
              <a:rPr lang="zh-CN" altLang="en-US" sz="2800" dirty="0">
                <a:latin typeface="+mn-ea"/>
              </a:rPr>
              <a:t>：从侧面</a:t>
            </a:r>
            <a:r>
              <a:rPr lang="zh-CN" altLang="en-US" sz="2800" dirty="0" smtClean="0">
                <a:latin typeface="+mn-ea"/>
              </a:rPr>
              <a:t>注视</a:t>
            </a:r>
            <a:r>
              <a:rPr lang="zh-CN" altLang="en-US" sz="2800" dirty="0">
                <a:latin typeface="+mn-ea"/>
              </a:rPr>
              <a:t>，</a:t>
            </a:r>
            <a:r>
              <a:rPr lang="zh-CN" altLang="en-US" sz="2800" dirty="0" smtClean="0">
                <a:latin typeface="+mn-ea"/>
              </a:rPr>
              <a:t>避免</a:t>
            </a:r>
            <a:r>
              <a:rPr lang="zh-CN" altLang="en-US" sz="2800" dirty="0">
                <a:latin typeface="+mn-ea"/>
              </a:rPr>
              <a:t>碰到玻</a:t>
            </a:r>
            <a:r>
              <a:rPr lang="zh-CN" altLang="en-US" sz="2800" dirty="0" smtClean="0">
                <a:latin typeface="+mn-ea"/>
              </a:rPr>
              <a:t>片。）眼睛</a:t>
            </a:r>
            <a:r>
              <a:rPr lang="zh-CN" altLang="en-US" sz="2800" dirty="0">
                <a:latin typeface="+mn-ea"/>
              </a:rPr>
              <a:t>注视目镜，同时调节镜筒缓慢</a:t>
            </a:r>
            <a:r>
              <a:rPr lang="zh-CN" altLang="en-US" sz="2800" dirty="0" smtClean="0">
                <a:latin typeface="+mn-ea"/>
              </a:rPr>
              <a:t>上升，直至出现物像。</a:t>
            </a:r>
            <a:endParaRPr lang="zh-CN" altLang="en-US" sz="2800" dirty="0">
              <a:latin typeface="+mn-ea"/>
            </a:endParaRPr>
          </a:p>
          <a:p>
            <a:pPr eaLnBrk="1" fontAlgn="auto" hangingPunct="1">
              <a:lnSpc>
                <a:spcPct val="90000"/>
              </a:lnSpc>
              <a:spcAft>
                <a:spcPts val="0"/>
              </a:spcAft>
              <a:buFontTx/>
              <a:buNone/>
              <a:defRPr/>
            </a:pPr>
            <a:r>
              <a:rPr lang="en-US" altLang="en-US" sz="2800" dirty="0">
                <a:latin typeface="+mn-ea"/>
              </a:rPr>
              <a:t>④</a:t>
            </a:r>
            <a:r>
              <a:rPr lang="en-US" altLang="zh-CN" sz="2800" dirty="0" err="1">
                <a:latin typeface="+mn-ea"/>
              </a:rPr>
              <a:t>调节</a:t>
            </a:r>
            <a:r>
              <a:rPr lang="zh-CN" altLang="en-US" sz="2800" dirty="0">
                <a:latin typeface="+mn-ea"/>
              </a:rPr>
              <a:t>细调节器，</a:t>
            </a:r>
            <a:r>
              <a:rPr lang="zh-CN" altLang="en-US" sz="2800" dirty="0" smtClean="0">
                <a:latin typeface="+mn-ea"/>
              </a:rPr>
              <a:t>使</a:t>
            </a:r>
            <a:r>
              <a:rPr lang="zh-CN" altLang="en-US" sz="2800" dirty="0">
                <a:latin typeface="+mn-ea"/>
              </a:rPr>
              <a:t>物像</a:t>
            </a:r>
            <a:r>
              <a:rPr lang="zh-CN" altLang="en-US" sz="2800" dirty="0" smtClean="0">
                <a:latin typeface="+mn-ea"/>
              </a:rPr>
              <a:t>清晰。</a:t>
            </a:r>
            <a:endParaRPr lang="en-US" altLang="zh-CN" sz="2800" dirty="0" smtClean="0">
              <a:latin typeface="+mn-ea"/>
            </a:endParaRPr>
          </a:p>
          <a:p>
            <a:pPr algn="ctr" eaLnBrk="1" fontAlgn="auto" hangingPunct="1">
              <a:lnSpc>
                <a:spcPct val="90000"/>
              </a:lnSpc>
              <a:spcAft>
                <a:spcPts val="0"/>
              </a:spcAft>
              <a:buFontTx/>
              <a:buNone/>
              <a:defRPr/>
            </a:pPr>
            <a:endParaRPr lang="en-US" altLang="zh-CN" sz="2800" b="1" dirty="0" smtClean="0">
              <a:solidFill>
                <a:srgbClr val="FF0000"/>
              </a:solidFill>
              <a:latin typeface="+mn-ea"/>
            </a:endParaRPr>
          </a:p>
          <a:p>
            <a:pPr algn="ctr" eaLnBrk="1" fontAlgn="auto" hangingPunct="1">
              <a:lnSpc>
                <a:spcPct val="90000"/>
              </a:lnSpc>
              <a:spcAft>
                <a:spcPts val="0"/>
              </a:spcAft>
              <a:buFontTx/>
              <a:buNone/>
              <a:defRPr/>
            </a:pPr>
            <a:r>
              <a:rPr lang="zh-CN" altLang="en-US" sz="2800" b="1" dirty="0" smtClean="0">
                <a:solidFill>
                  <a:srgbClr val="FF0000"/>
                </a:solidFill>
                <a:latin typeface="+mn-ea"/>
              </a:rPr>
              <a:t>若调亮视野，则使用凹面镜，调大光圈。  </a:t>
            </a:r>
            <a:endParaRPr lang="zh-CN" altLang="en-US" sz="2800" b="1" dirty="0">
              <a:solidFill>
                <a:srgbClr val="FF0000"/>
              </a:solidFill>
              <a:latin typeface="+mn-ea"/>
            </a:endParaRPr>
          </a:p>
        </p:txBody>
      </p:sp>
      <p:sp>
        <p:nvSpPr>
          <p:cNvPr id="4" name="TextBox 3"/>
          <p:cNvSpPr txBox="1"/>
          <p:nvPr/>
        </p:nvSpPr>
        <p:spPr>
          <a:xfrm>
            <a:off x="557213" y="1268413"/>
            <a:ext cx="7160935" cy="584775"/>
          </a:xfrm>
          <a:prstGeom prst="rect">
            <a:avLst/>
          </a:prstGeom>
          <a:noFill/>
        </p:spPr>
        <p:txBody>
          <a:bodyPr wrap="none">
            <a:spAutoFit/>
          </a:bodyPr>
          <a:lstStyle/>
          <a:p>
            <a:pPr>
              <a:defRPr/>
            </a:pPr>
            <a:r>
              <a:rPr lang="zh-CN" altLang="en-US" sz="3200" dirty="0">
                <a:latin typeface="+mn-ea"/>
              </a:rPr>
              <a:t>（一）蚕豆叶</a:t>
            </a:r>
            <a:r>
              <a:rPr lang="zh-CN" altLang="en-US" sz="3200" dirty="0" smtClean="0">
                <a:latin typeface="+mn-ea"/>
              </a:rPr>
              <a:t>下表皮细胞</a:t>
            </a:r>
            <a:r>
              <a:rPr lang="zh-CN" altLang="en-US" sz="3200" dirty="0">
                <a:latin typeface="+mn-ea"/>
              </a:rPr>
              <a:t>形态结构观察</a:t>
            </a:r>
          </a:p>
        </p:txBody>
      </p:sp>
    </p:spTree>
    <p:extLst>
      <p:ext uri="{BB962C8B-B14F-4D97-AF65-F5344CB8AC3E}">
        <p14:creationId xmlns:p14="http://schemas.microsoft.com/office/powerpoint/2010/main" val="5896363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a:lstStyle/>
          <a:p>
            <a:pPr eaLnBrk="1" hangingPunct="1"/>
            <a:r>
              <a:rPr lang="zh-CN" altLang="en-US" smtClean="0"/>
              <a:t>实验</a:t>
            </a:r>
            <a:r>
              <a:rPr lang="en-US" altLang="zh-CN" smtClean="0"/>
              <a:t>1.1  </a:t>
            </a:r>
            <a:r>
              <a:rPr lang="zh-CN" altLang="en-US" smtClean="0"/>
              <a:t>细胞的观察和测量</a:t>
            </a:r>
          </a:p>
        </p:txBody>
      </p:sp>
      <p:sp>
        <p:nvSpPr>
          <p:cNvPr id="3" name="内容占位符 2"/>
          <p:cNvSpPr>
            <a:spLocks noGrp="1"/>
          </p:cNvSpPr>
          <p:nvPr>
            <p:ph idx="1"/>
          </p:nvPr>
        </p:nvSpPr>
        <p:spPr>
          <a:xfrm>
            <a:off x="433388" y="1989138"/>
            <a:ext cx="8229600" cy="4464050"/>
          </a:xfrm>
        </p:spPr>
        <p:txBody>
          <a:bodyPr rtlCol="0">
            <a:normAutofit fontScale="77500" lnSpcReduction="20000"/>
          </a:bodyPr>
          <a:lstStyle/>
          <a:p>
            <a:pPr marL="0" indent="0" eaLnBrk="1" fontAlgn="auto" hangingPunct="1">
              <a:spcAft>
                <a:spcPts val="0"/>
              </a:spcAft>
              <a:buFont typeface="Arial" pitchFamily="34" charset="0"/>
              <a:buNone/>
              <a:defRPr/>
            </a:pPr>
            <a:r>
              <a:rPr lang="en-US" altLang="zh-CN" sz="3600" b="1" dirty="0" smtClean="0">
                <a:solidFill>
                  <a:srgbClr val="FF0000"/>
                </a:solidFill>
                <a:latin typeface="+mn-ea"/>
              </a:rPr>
              <a:t>2</a:t>
            </a:r>
            <a:r>
              <a:rPr lang="zh-CN" altLang="en-US" sz="3600" b="1" dirty="0" smtClean="0">
                <a:solidFill>
                  <a:srgbClr val="FF0000"/>
                </a:solidFill>
                <a:latin typeface="+mn-ea"/>
              </a:rPr>
              <a:t>、高倍镜观察</a:t>
            </a:r>
            <a:endParaRPr lang="en-US" altLang="zh-CN" sz="3600" b="1" dirty="0" smtClean="0">
              <a:solidFill>
                <a:srgbClr val="FF0000"/>
              </a:solidFill>
              <a:latin typeface="+mn-ea"/>
            </a:endParaRPr>
          </a:p>
          <a:p>
            <a:pPr marL="0" indent="0" eaLnBrk="1" fontAlgn="auto" hangingPunct="1">
              <a:spcAft>
                <a:spcPts val="0"/>
              </a:spcAft>
              <a:buFont typeface="Arial" pitchFamily="34" charset="0"/>
              <a:buNone/>
              <a:defRPr/>
            </a:pPr>
            <a:r>
              <a:rPr lang="zh-CN" altLang="en-US" sz="3600" dirty="0">
                <a:latin typeface="宋体" charset="-122"/>
              </a:rPr>
              <a:t>①低倍镜下，将需要进一步放大</a:t>
            </a:r>
            <a:r>
              <a:rPr lang="zh-CN" altLang="en-US" sz="3600" dirty="0" smtClean="0">
                <a:latin typeface="宋体" charset="-122"/>
              </a:rPr>
              <a:t>的物像部位移</a:t>
            </a:r>
            <a:r>
              <a:rPr lang="zh-CN" altLang="en-US" sz="3600" dirty="0">
                <a:latin typeface="宋体" charset="-122"/>
              </a:rPr>
              <a:t>至</a:t>
            </a:r>
            <a:r>
              <a:rPr lang="zh-CN" altLang="en-US" sz="3600" dirty="0" smtClean="0">
                <a:latin typeface="宋体" charset="-122"/>
              </a:rPr>
              <a:t>视野正中央。</a:t>
            </a:r>
            <a:endParaRPr lang="zh-CN" altLang="en-US" sz="3600" dirty="0">
              <a:latin typeface="宋体" charset="-122"/>
            </a:endParaRPr>
          </a:p>
          <a:p>
            <a:pPr marL="0" indent="0" eaLnBrk="1" fontAlgn="auto" hangingPunct="1">
              <a:spcAft>
                <a:spcPts val="0"/>
              </a:spcAft>
              <a:buFont typeface="Arial" pitchFamily="34" charset="0"/>
              <a:buNone/>
              <a:defRPr/>
            </a:pPr>
            <a:r>
              <a:rPr lang="zh-CN" altLang="en-US" sz="3600" b="1" dirty="0" smtClean="0">
                <a:solidFill>
                  <a:srgbClr val="0070C0"/>
                </a:solidFill>
                <a:latin typeface="华文新魏" pitchFamily="2" charset="-122"/>
                <a:ea typeface="华文新魏" pitchFamily="2" charset="-122"/>
              </a:rPr>
              <a:t>思考：将左上方的细胞移至视野中央，该往哪个方向移动？</a:t>
            </a:r>
            <a:endParaRPr lang="en-US" altLang="zh-CN" sz="3600" b="1" dirty="0" smtClean="0">
              <a:solidFill>
                <a:srgbClr val="0070C0"/>
              </a:solidFill>
              <a:latin typeface="华文新魏" pitchFamily="2" charset="-122"/>
              <a:ea typeface="华文新魏" pitchFamily="2" charset="-122"/>
            </a:endParaRPr>
          </a:p>
          <a:p>
            <a:pPr marL="0" indent="0" eaLnBrk="1" fontAlgn="auto" hangingPunct="1">
              <a:spcAft>
                <a:spcPts val="0"/>
              </a:spcAft>
              <a:buFont typeface="Arial" pitchFamily="34" charset="0"/>
              <a:buNone/>
              <a:defRPr/>
            </a:pPr>
            <a:r>
              <a:rPr lang="en-US" altLang="en-US" sz="3600" dirty="0">
                <a:latin typeface="宋体" charset="-122"/>
                <a:ea typeface="宋体" charset="-122"/>
              </a:rPr>
              <a:t>②</a:t>
            </a:r>
            <a:r>
              <a:rPr lang="zh-CN" altLang="en-US" sz="3600" dirty="0">
                <a:latin typeface="宋体" charset="-122"/>
              </a:rPr>
              <a:t>转动转换器，使高倍镜</a:t>
            </a:r>
            <a:r>
              <a:rPr lang="zh-CN" altLang="en-US" sz="3600" dirty="0" smtClean="0">
                <a:latin typeface="宋体" charset="-122"/>
              </a:rPr>
              <a:t>到位。（</a:t>
            </a:r>
            <a:r>
              <a:rPr lang="zh-CN" altLang="en-US" sz="3600" b="1" dirty="0" smtClean="0">
                <a:solidFill>
                  <a:srgbClr val="FF0000"/>
                </a:solidFill>
                <a:latin typeface="宋体" charset="-122"/>
              </a:rPr>
              <a:t>注意：</a:t>
            </a:r>
            <a:r>
              <a:rPr lang="zh-CN" altLang="en-US" sz="3600" dirty="0" smtClean="0">
                <a:latin typeface="宋体" charset="-122"/>
              </a:rPr>
              <a:t>转动时，两眼须从显微镜侧面注视，避免镜头与玻片相碰）</a:t>
            </a:r>
            <a:endParaRPr lang="en-US" altLang="zh-CN" sz="3600" dirty="0" smtClean="0">
              <a:latin typeface="宋体" charset="-122"/>
            </a:endParaRPr>
          </a:p>
          <a:p>
            <a:pPr marL="0" indent="0" eaLnBrk="1" fontAlgn="auto" hangingPunct="1">
              <a:spcAft>
                <a:spcPts val="0"/>
              </a:spcAft>
              <a:buFont typeface="Arial" pitchFamily="34" charset="0"/>
              <a:buNone/>
              <a:defRPr/>
            </a:pPr>
            <a:r>
              <a:rPr lang="zh-CN" altLang="en-US" sz="3600" b="1" dirty="0" smtClean="0">
                <a:solidFill>
                  <a:srgbClr val="0070C0"/>
                </a:solidFill>
                <a:latin typeface="华文新魏" pitchFamily="2" charset="-122"/>
                <a:ea typeface="华文新魏" pitchFamily="2" charset="-122"/>
              </a:rPr>
              <a:t>思考：换到高倍镜后，视野光线变亮还是变暗？</a:t>
            </a:r>
            <a:endParaRPr lang="en-US" altLang="zh-CN" sz="3600" b="1" dirty="0" smtClean="0">
              <a:solidFill>
                <a:srgbClr val="0070C0"/>
              </a:solidFill>
              <a:latin typeface="华文新魏" pitchFamily="2" charset="-122"/>
              <a:ea typeface="华文新魏" pitchFamily="2" charset="-122"/>
            </a:endParaRPr>
          </a:p>
          <a:p>
            <a:pPr marL="0" indent="0" eaLnBrk="1" fontAlgn="auto" hangingPunct="1">
              <a:spcAft>
                <a:spcPts val="0"/>
              </a:spcAft>
              <a:buFont typeface="Arial" pitchFamily="34" charset="0"/>
              <a:buNone/>
              <a:defRPr/>
            </a:pPr>
            <a:r>
              <a:rPr lang="en-US" altLang="en-US" sz="3600" dirty="0">
                <a:latin typeface="+mn-ea"/>
              </a:rPr>
              <a:t>③</a:t>
            </a:r>
            <a:r>
              <a:rPr lang="zh-CN" altLang="en-US" sz="3600" dirty="0">
                <a:latin typeface="+mn-ea"/>
              </a:rPr>
              <a:t>调节细调节器，使物象</a:t>
            </a:r>
            <a:r>
              <a:rPr lang="zh-CN" altLang="en-US" sz="3600" dirty="0" smtClean="0">
                <a:latin typeface="+mn-ea"/>
              </a:rPr>
              <a:t>清晰。</a:t>
            </a:r>
            <a:endParaRPr lang="en-US" altLang="zh-CN" sz="3600" dirty="0" smtClean="0">
              <a:latin typeface="+mn-ea"/>
            </a:endParaRPr>
          </a:p>
          <a:p>
            <a:pPr marL="0" indent="0" algn="ctr" eaLnBrk="1" fontAlgn="auto" hangingPunct="1">
              <a:spcAft>
                <a:spcPts val="0"/>
              </a:spcAft>
              <a:buFont typeface="Arial" pitchFamily="34" charset="0"/>
              <a:buNone/>
              <a:defRPr/>
            </a:pPr>
            <a:r>
              <a:rPr lang="zh-CN" altLang="en-US" sz="4400" b="1" dirty="0" smtClean="0">
                <a:solidFill>
                  <a:srgbClr val="FF0000"/>
                </a:solidFill>
                <a:latin typeface="+mn-ea"/>
              </a:rPr>
              <a:t>注意：高倍镜不能“动粗”！</a:t>
            </a:r>
            <a:endParaRPr lang="zh-CN" altLang="en-US" sz="4400" b="1" dirty="0">
              <a:solidFill>
                <a:srgbClr val="FF0000"/>
              </a:solidFill>
              <a:latin typeface="+mn-ea"/>
            </a:endParaRPr>
          </a:p>
          <a:p>
            <a:pPr marL="0" indent="0" eaLnBrk="1" fontAlgn="auto" hangingPunct="1">
              <a:spcAft>
                <a:spcPts val="0"/>
              </a:spcAft>
              <a:buFont typeface="Arial" pitchFamily="34" charset="0"/>
              <a:buNone/>
              <a:defRPr/>
            </a:pPr>
            <a:endParaRPr lang="en-US" altLang="zh-CN" sz="2400" dirty="0" smtClean="0">
              <a:latin typeface="宋体" charset="-122"/>
            </a:endParaRPr>
          </a:p>
          <a:p>
            <a:pPr marL="0" indent="0" eaLnBrk="1" fontAlgn="auto" hangingPunct="1">
              <a:spcAft>
                <a:spcPts val="0"/>
              </a:spcAft>
              <a:buFont typeface="Arial" pitchFamily="34" charset="0"/>
              <a:buNone/>
              <a:defRPr/>
            </a:pPr>
            <a:endParaRPr lang="zh-CN" altLang="en-US" sz="2400" dirty="0">
              <a:latin typeface="宋体" charset="-122"/>
            </a:endParaRPr>
          </a:p>
          <a:p>
            <a:pPr marL="0" indent="0" eaLnBrk="1" fontAlgn="auto" hangingPunct="1">
              <a:spcAft>
                <a:spcPts val="0"/>
              </a:spcAft>
              <a:buFont typeface="Arial" pitchFamily="34" charset="0"/>
              <a:buNone/>
              <a:defRPr/>
            </a:pPr>
            <a:endParaRPr lang="zh-CN" altLang="en-US" sz="2400" dirty="0"/>
          </a:p>
        </p:txBody>
      </p:sp>
      <p:sp>
        <p:nvSpPr>
          <p:cNvPr id="4" name="TextBox 3"/>
          <p:cNvSpPr txBox="1"/>
          <p:nvPr/>
        </p:nvSpPr>
        <p:spPr>
          <a:xfrm>
            <a:off x="557213" y="1268413"/>
            <a:ext cx="7160935" cy="584775"/>
          </a:xfrm>
          <a:prstGeom prst="rect">
            <a:avLst/>
          </a:prstGeom>
          <a:noFill/>
        </p:spPr>
        <p:txBody>
          <a:bodyPr wrap="none">
            <a:spAutoFit/>
          </a:bodyPr>
          <a:lstStyle/>
          <a:p>
            <a:pPr>
              <a:defRPr/>
            </a:pPr>
            <a:r>
              <a:rPr lang="zh-CN" altLang="en-US" sz="3200" dirty="0">
                <a:latin typeface="+mn-ea"/>
              </a:rPr>
              <a:t>（一）蚕豆叶</a:t>
            </a:r>
            <a:r>
              <a:rPr lang="zh-CN" altLang="en-US" sz="3200" dirty="0" smtClean="0">
                <a:latin typeface="+mn-ea"/>
              </a:rPr>
              <a:t>下表皮细胞</a:t>
            </a:r>
            <a:r>
              <a:rPr lang="zh-CN" altLang="en-US" sz="3200" dirty="0">
                <a:latin typeface="+mn-ea"/>
              </a:rPr>
              <a:t>形态结构观察</a:t>
            </a:r>
          </a:p>
        </p:txBody>
      </p:sp>
    </p:spTree>
    <p:extLst>
      <p:ext uri="{BB962C8B-B14F-4D97-AF65-F5344CB8AC3E}">
        <p14:creationId xmlns:p14="http://schemas.microsoft.com/office/powerpoint/2010/main" val="38617947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anim calcmode="lin" valueType="num">
                                      <p:cBhvr>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21" fill="hold"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barn(inVertical)">
                                      <p:cBhvr>
                                        <p:cTn id="3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9"/>
          <p:cNvSpPr txBox="1">
            <a:spLocks noChangeArrowheads="1"/>
          </p:cNvSpPr>
          <p:nvPr/>
        </p:nvSpPr>
        <p:spPr bwMode="auto">
          <a:xfrm>
            <a:off x="0" y="620713"/>
            <a:ext cx="914400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t>显微镜观察时，发现视野左上方有一细胞，要使该细胞移至视野正中央，装片应移向（    ）</a:t>
            </a:r>
          </a:p>
          <a:p>
            <a:pPr eaLnBrk="1" hangingPunct="1">
              <a:spcBef>
                <a:spcPct val="50000"/>
              </a:spcBef>
            </a:pPr>
            <a:r>
              <a:rPr kumimoji="1" lang="zh-CN" altLang="en-US" sz="2800">
                <a:latin typeface="Times New Roman" pitchFamily="18" charset="0"/>
              </a:rPr>
              <a:t>   （</a:t>
            </a:r>
            <a:r>
              <a:rPr kumimoji="1" lang="en-US" altLang="zh-CN" sz="2800">
                <a:latin typeface="Times New Roman" pitchFamily="18" charset="0"/>
              </a:rPr>
              <a:t>A</a:t>
            </a:r>
            <a:r>
              <a:rPr kumimoji="1" lang="zh-CN" altLang="en-US" sz="2800">
                <a:latin typeface="Times New Roman" pitchFamily="18" charset="0"/>
              </a:rPr>
              <a:t>）右下方                   （</a:t>
            </a:r>
            <a:r>
              <a:rPr kumimoji="1" lang="en-US" altLang="zh-CN" sz="2800">
                <a:latin typeface="Times New Roman" pitchFamily="18" charset="0"/>
              </a:rPr>
              <a:t>B</a:t>
            </a:r>
            <a:r>
              <a:rPr kumimoji="1" lang="zh-CN" altLang="en-US" sz="2800">
                <a:latin typeface="Times New Roman" pitchFamily="18" charset="0"/>
              </a:rPr>
              <a:t>）左下方      </a:t>
            </a:r>
          </a:p>
          <a:p>
            <a:pPr eaLnBrk="1" hangingPunct="1">
              <a:spcBef>
                <a:spcPct val="50000"/>
              </a:spcBef>
            </a:pPr>
            <a:r>
              <a:rPr kumimoji="1" lang="zh-CN" altLang="en-US" sz="2800">
                <a:latin typeface="Times New Roman" pitchFamily="18" charset="0"/>
              </a:rPr>
              <a:t>   （</a:t>
            </a:r>
            <a:r>
              <a:rPr kumimoji="1" lang="en-US" altLang="zh-CN" sz="2800">
                <a:latin typeface="Times New Roman" pitchFamily="18" charset="0"/>
              </a:rPr>
              <a:t>C</a:t>
            </a:r>
            <a:r>
              <a:rPr kumimoji="1" lang="zh-CN" altLang="en-US" sz="2800">
                <a:latin typeface="Times New Roman" pitchFamily="18" charset="0"/>
              </a:rPr>
              <a:t>）左上方                   （</a:t>
            </a:r>
            <a:r>
              <a:rPr kumimoji="1" lang="en-US" altLang="zh-CN" sz="2800">
                <a:latin typeface="Times New Roman" pitchFamily="18" charset="0"/>
              </a:rPr>
              <a:t>D</a:t>
            </a:r>
            <a:r>
              <a:rPr kumimoji="1" lang="zh-CN" altLang="en-US" sz="2800">
                <a:latin typeface="Times New Roman" pitchFamily="18" charset="0"/>
              </a:rPr>
              <a:t>）右上方</a:t>
            </a:r>
          </a:p>
        </p:txBody>
      </p:sp>
      <p:sp>
        <p:nvSpPr>
          <p:cNvPr id="92193" name="Text Box 33"/>
          <p:cNvSpPr txBox="1">
            <a:spLocks noChangeArrowheads="1"/>
          </p:cNvSpPr>
          <p:nvPr/>
        </p:nvSpPr>
        <p:spPr bwMode="auto">
          <a:xfrm>
            <a:off x="4875213" y="938213"/>
            <a:ext cx="83343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kumimoji="1" lang="en-US" altLang="zh-CN" sz="4400">
                <a:solidFill>
                  <a:srgbClr val="CC0000"/>
                </a:solidFill>
                <a:latin typeface="Times New Roman" pitchFamily="18" charset="0"/>
              </a:rPr>
              <a:t>C</a:t>
            </a:r>
          </a:p>
        </p:txBody>
      </p:sp>
      <p:pic>
        <p:nvPicPr>
          <p:cNvPr id="106500" name="Picture 4"/>
          <p:cNvPicPr>
            <a:picLocks noChangeAspect="1" noChangeArrowheads="1"/>
          </p:cNvPicPr>
          <p:nvPr/>
        </p:nvPicPr>
        <p:blipFill>
          <a:blip r:embed="rId2">
            <a:extLst>
              <a:ext uri="{28A0092B-C50C-407E-A947-70E740481C1C}">
                <a14:useLocalDpi xmlns:a14="http://schemas.microsoft.com/office/drawing/2010/main" val="0"/>
              </a:ext>
            </a:extLst>
          </a:blip>
          <a:srcRect l="74562" t="1277" r="4202" b="71417"/>
          <a:stretch>
            <a:fillRect/>
          </a:stretch>
        </p:blipFill>
        <p:spPr bwMode="auto">
          <a:xfrm>
            <a:off x="395288" y="3427413"/>
            <a:ext cx="2390775"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6501" name="Oval 5"/>
          <p:cNvSpPr>
            <a:spLocks noChangeArrowheads="1"/>
          </p:cNvSpPr>
          <p:nvPr/>
        </p:nvSpPr>
        <p:spPr bwMode="auto">
          <a:xfrm>
            <a:off x="741363" y="3665538"/>
            <a:ext cx="431800" cy="431800"/>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6502" name="Group 6"/>
          <p:cNvGrpSpPr>
            <a:grpSpLocks/>
          </p:cNvGrpSpPr>
          <p:nvPr/>
        </p:nvGrpSpPr>
        <p:grpSpPr bwMode="auto">
          <a:xfrm>
            <a:off x="3178175" y="2973388"/>
            <a:ext cx="5757863" cy="3098800"/>
            <a:chOff x="1973" y="527"/>
            <a:chExt cx="3627" cy="1951"/>
          </a:xfrm>
        </p:grpSpPr>
        <p:sp>
          <p:nvSpPr>
            <p:cNvPr id="21531" name="Rectangle 7"/>
            <p:cNvSpPr>
              <a:spLocks noChangeArrowheads="1"/>
            </p:cNvSpPr>
            <p:nvPr/>
          </p:nvSpPr>
          <p:spPr bwMode="auto">
            <a:xfrm>
              <a:off x="1973" y="527"/>
              <a:ext cx="3627" cy="1951"/>
            </a:xfrm>
            <a:prstGeom prst="rect">
              <a:avLst/>
            </a:prstGeom>
            <a:solidFill>
              <a:schemeClr val="tx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32" name="Oval 8"/>
            <p:cNvSpPr>
              <a:spLocks noChangeArrowheads="1"/>
            </p:cNvSpPr>
            <p:nvPr/>
          </p:nvSpPr>
          <p:spPr bwMode="auto">
            <a:xfrm>
              <a:off x="3446" y="1162"/>
              <a:ext cx="680" cy="680"/>
            </a:xfrm>
            <a:prstGeom prst="ellipse">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505" name="Group 9"/>
          <p:cNvGrpSpPr>
            <a:grpSpLocks/>
          </p:cNvGrpSpPr>
          <p:nvPr/>
        </p:nvGrpSpPr>
        <p:grpSpPr bwMode="auto">
          <a:xfrm>
            <a:off x="3825875" y="3767138"/>
            <a:ext cx="4608513" cy="1727200"/>
            <a:chOff x="2335" y="1457"/>
            <a:chExt cx="2903" cy="1088"/>
          </a:xfrm>
        </p:grpSpPr>
        <p:grpSp>
          <p:nvGrpSpPr>
            <p:cNvPr id="21526" name="Group 10"/>
            <p:cNvGrpSpPr>
              <a:grpSpLocks/>
            </p:cNvGrpSpPr>
            <p:nvPr/>
          </p:nvGrpSpPr>
          <p:grpSpPr bwMode="auto">
            <a:xfrm>
              <a:off x="2335" y="1457"/>
              <a:ext cx="2903" cy="1088"/>
              <a:chOff x="2200" y="3022"/>
              <a:chExt cx="2903" cy="1088"/>
            </a:xfrm>
          </p:grpSpPr>
          <p:sp>
            <p:nvSpPr>
              <p:cNvPr id="21528" name="Rectangle 11"/>
              <p:cNvSpPr>
                <a:spLocks noChangeArrowheads="1"/>
              </p:cNvSpPr>
              <p:nvPr/>
            </p:nvSpPr>
            <p:spPr bwMode="auto">
              <a:xfrm>
                <a:off x="2200" y="3022"/>
                <a:ext cx="2903" cy="1088"/>
              </a:xfrm>
              <a:prstGeom prst="rect">
                <a:avLst/>
              </a:prstGeom>
              <a:solidFill>
                <a:schemeClr val="bg1">
                  <a:alpha val="34901"/>
                </a:schemeClr>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29" name="Rectangle 12"/>
              <p:cNvSpPr>
                <a:spLocks noChangeArrowheads="1"/>
              </p:cNvSpPr>
              <p:nvPr/>
            </p:nvSpPr>
            <p:spPr bwMode="auto">
              <a:xfrm>
                <a:off x="3255" y="3170"/>
                <a:ext cx="793" cy="793"/>
              </a:xfrm>
              <a:prstGeom prst="rect">
                <a:avLst/>
              </a:prstGeom>
              <a:solidFill>
                <a:schemeClr val="bg1">
                  <a:alpha val="34901"/>
                </a:schemeClr>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30" name="Rectangle 13" descr="大纸屑"/>
              <p:cNvSpPr>
                <a:spLocks noChangeArrowheads="1"/>
              </p:cNvSpPr>
              <p:nvPr/>
            </p:nvSpPr>
            <p:spPr bwMode="auto">
              <a:xfrm>
                <a:off x="3452" y="3415"/>
                <a:ext cx="399" cy="303"/>
              </a:xfrm>
              <a:prstGeom prst="rect">
                <a:avLst/>
              </a:prstGeom>
              <a:pattFill prst="lgConfetti">
                <a:fgClr>
                  <a:srgbClr val="993366">
                    <a:alpha val="34901"/>
                  </a:srgbClr>
                </a:fgClr>
                <a:bgClr>
                  <a:schemeClr val="bg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1527" name="Oval 14"/>
            <p:cNvSpPr>
              <a:spLocks noChangeArrowheads="1"/>
            </p:cNvSpPr>
            <p:nvPr/>
          </p:nvSpPr>
          <p:spPr bwMode="auto">
            <a:xfrm>
              <a:off x="3895" y="2055"/>
              <a:ext cx="68" cy="68"/>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511" name="Group 15"/>
          <p:cNvGrpSpPr>
            <a:grpSpLocks/>
          </p:cNvGrpSpPr>
          <p:nvPr/>
        </p:nvGrpSpPr>
        <p:grpSpPr bwMode="auto">
          <a:xfrm>
            <a:off x="3681413" y="3624263"/>
            <a:ext cx="4608512" cy="1727200"/>
            <a:chOff x="2471" y="1593"/>
            <a:chExt cx="2903" cy="1088"/>
          </a:xfrm>
        </p:grpSpPr>
        <p:grpSp>
          <p:nvGrpSpPr>
            <p:cNvPr id="21521" name="Group 16"/>
            <p:cNvGrpSpPr>
              <a:grpSpLocks/>
            </p:cNvGrpSpPr>
            <p:nvPr/>
          </p:nvGrpSpPr>
          <p:grpSpPr bwMode="auto">
            <a:xfrm>
              <a:off x="2471" y="1593"/>
              <a:ext cx="2903" cy="1088"/>
              <a:chOff x="2200" y="3022"/>
              <a:chExt cx="2903" cy="1088"/>
            </a:xfrm>
          </p:grpSpPr>
          <p:sp>
            <p:nvSpPr>
              <p:cNvPr id="21523" name="Rectangle 17"/>
              <p:cNvSpPr>
                <a:spLocks noChangeArrowheads="1"/>
              </p:cNvSpPr>
              <p:nvPr/>
            </p:nvSpPr>
            <p:spPr bwMode="auto">
              <a:xfrm>
                <a:off x="2200" y="3022"/>
                <a:ext cx="2903" cy="1088"/>
              </a:xfrm>
              <a:prstGeom prst="rect">
                <a:avLst/>
              </a:prstGeom>
              <a:solidFill>
                <a:schemeClr val="bg1">
                  <a:alpha val="34901"/>
                </a:schemeClr>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24" name="Rectangle 18"/>
              <p:cNvSpPr>
                <a:spLocks noChangeArrowheads="1"/>
              </p:cNvSpPr>
              <p:nvPr/>
            </p:nvSpPr>
            <p:spPr bwMode="auto">
              <a:xfrm>
                <a:off x="3255" y="3170"/>
                <a:ext cx="793" cy="793"/>
              </a:xfrm>
              <a:prstGeom prst="rect">
                <a:avLst/>
              </a:prstGeom>
              <a:solidFill>
                <a:schemeClr val="bg1">
                  <a:alpha val="34901"/>
                </a:schemeClr>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25" name="Rectangle 19" descr="大纸屑"/>
              <p:cNvSpPr>
                <a:spLocks noChangeArrowheads="1"/>
              </p:cNvSpPr>
              <p:nvPr/>
            </p:nvSpPr>
            <p:spPr bwMode="auto">
              <a:xfrm>
                <a:off x="3452" y="3415"/>
                <a:ext cx="399" cy="303"/>
              </a:xfrm>
              <a:prstGeom prst="rect">
                <a:avLst/>
              </a:prstGeom>
              <a:pattFill prst="lgConfetti">
                <a:fgClr>
                  <a:srgbClr val="993366">
                    <a:alpha val="34901"/>
                  </a:srgbClr>
                </a:fgClr>
                <a:bgClr>
                  <a:schemeClr val="bg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1522" name="Oval 20"/>
            <p:cNvSpPr>
              <a:spLocks noChangeArrowheads="1"/>
            </p:cNvSpPr>
            <p:nvPr/>
          </p:nvSpPr>
          <p:spPr bwMode="auto">
            <a:xfrm>
              <a:off x="4031" y="2191"/>
              <a:ext cx="68" cy="68"/>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517" name="Group 21"/>
          <p:cNvGrpSpPr>
            <a:grpSpLocks/>
          </p:cNvGrpSpPr>
          <p:nvPr/>
        </p:nvGrpSpPr>
        <p:grpSpPr bwMode="auto">
          <a:xfrm>
            <a:off x="3538538" y="3481388"/>
            <a:ext cx="4608512" cy="1727200"/>
            <a:chOff x="2471" y="1593"/>
            <a:chExt cx="2903" cy="1088"/>
          </a:xfrm>
        </p:grpSpPr>
        <p:grpSp>
          <p:nvGrpSpPr>
            <p:cNvPr id="21516" name="Group 22"/>
            <p:cNvGrpSpPr>
              <a:grpSpLocks/>
            </p:cNvGrpSpPr>
            <p:nvPr/>
          </p:nvGrpSpPr>
          <p:grpSpPr bwMode="auto">
            <a:xfrm>
              <a:off x="2471" y="1593"/>
              <a:ext cx="2903" cy="1088"/>
              <a:chOff x="2200" y="3022"/>
              <a:chExt cx="2903" cy="1088"/>
            </a:xfrm>
          </p:grpSpPr>
          <p:sp>
            <p:nvSpPr>
              <p:cNvPr id="21518" name="Rectangle 23"/>
              <p:cNvSpPr>
                <a:spLocks noChangeArrowheads="1"/>
              </p:cNvSpPr>
              <p:nvPr/>
            </p:nvSpPr>
            <p:spPr bwMode="auto">
              <a:xfrm>
                <a:off x="2200" y="3022"/>
                <a:ext cx="2903" cy="1088"/>
              </a:xfrm>
              <a:prstGeom prst="rect">
                <a:avLst/>
              </a:prstGeom>
              <a:solidFill>
                <a:schemeClr val="bg1">
                  <a:alpha val="34901"/>
                </a:schemeClr>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19" name="Rectangle 24"/>
              <p:cNvSpPr>
                <a:spLocks noChangeArrowheads="1"/>
              </p:cNvSpPr>
              <p:nvPr/>
            </p:nvSpPr>
            <p:spPr bwMode="auto">
              <a:xfrm>
                <a:off x="3255" y="3170"/>
                <a:ext cx="793" cy="793"/>
              </a:xfrm>
              <a:prstGeom prst="rect">
                <a:avLst/>
              </a:prstGeom>
              <a:solidFill>
                <a:schemeClr val="bg1">
                  <a:alpha val="34901"/>
                </a:schemeClr>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520" name="Rectangle 25" descr="大纸屑"/>
              <p:cNvSpPr>
                <a:spLocks noChangeArrowheads="1"/>
              </p:cNvSpPr>
              <p:nvPr/>
            </p:nvSpPr>
            <p:spPr bwMode="auto">
              <a:xfrm>
                <a:off x="3452" y="3415"/>
                <a:ext cx="399" cy="303"/>
              </a:xfrm>
              <a:prstGeom prst="rect">
                <a:avLst/>
              </a:prstGeom>
              <a:pattFill prst="lgConfetti">
                <a:fgClr>
                  <a:srgbClr val="993366">
                    <a:alpha val="34901"/>
                  </a:srgbClr>
                </a:fgClr>
                <a:bgClr>
                  <a:schemeClr val="bg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1517" name="Oval 26"/>
            <p:cNvSpPr>
              <a:spLocks noChangeArrowheads="1"/>
            </p:cNvSpPr>
            <p:nvPr/>
          </p:nvSpPr>
          <p:spPr bwMode="auto">
            <a:xfrm>
              <a:off x="4031" y="2191"/>
              <a:ext cx="68" cy="68"/>
            </a:xfrm>
            <a:prstGeom prst="ellipse">
              <a:avLst/>
            </a:prstGeom>
            <a:noFill/>
            <a:ln w="571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6523" name="Text Box 27"/>
          <p:cNvSpPr txBox="1">
            <a:spLocks noChangeArrowheads="1"/>
          </p:cNvSpPr>
          <p:nvPr/>
        </p:nvSpPr>
        <p:spPr bwMode="auto">
          <a:xfrm>
            <a:off x="468313" y="6149975"/>
            <a:ext cx="23272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sz="2800">
                <a:latin typeface="Times New Roman" pitchFamily="18" charset="0"/>
              </a:rPr>
              <a:t>显微镜下的像</a:t>
            </a:r>
          </a:p>
        </p:txBody>
      </p:sp>
      <p:sp>
        <p:nvSpPr>
          <p:cNvPr id="106524" name="Text Box 28"/>
          <p:cNvSpPr txBox="1">
            <a:spLocks noChangeArrowheads="1"/>
          </p:cNvSpPr>
          <p:nvPr/>
        </p:nvSpPr>
        <p:spPr bwMode="auto">
          <a:xfrm>
            <a:off x="5151438" y="6165850"/>
            <a:ext cx="19700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sz="2800">
                <a:latin typeface="Times New Roman" pitchFamily="18" charset="0"/>
              </a:rPr>
              <a:t>实际的位置</a:t>
            </a:r>
          </a:p>
        </p:txBody>
      </p:sp>
    </p:spTree>
    <p:extLst>
      <p:ext uri="{BB962C8B-B14F-4D97-AF65-F5344CB8AC3E}">
        <p14:creationId xmlns:p14="http://schemas.microsoft.com/office/powerpoint/2010/main" val="35330215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06500"/>
                                        </p:tgtEl>
                                        <p:attrNameLst>
                                          <p:attrName>style.visibility</p:attrName>
                                        </p:attrNameLst>
                                      </p:cBhvr>
                                      <p:to>
                                        <p:strVal val="visible"/>
                                      </p:to>
                                    </p:set>
                                    <p:animEffect transition="in" filter="box(in)">
                                      <p:cBhvr>
                                        <p:cTn id="7" dur="500"/>
                                        <p:tgtEl>
                                          <p:spTgt spid="1065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6501"/>
                                        </p:tgtEl>
                                        <p:attrNameLst>
                                          <p:attrName>style.visibility</p:attrName>
                                        </p:attrNameLst>
                                      </p:cBhvr>
                                      <p:to>
                                        <p:strVal val="visible"/>
                                      </p:to>
                                    </p:set>
                                    <p:animEffect transition="in" filter="checkerboard(across)">
                                      <p:cBhvr>
                                        <p:cTn id="12" dur="500"/>
                                        <p:tgtEl>
                                          <p:spTgt spid="106501"/>
                                        </p:tgtEl>
                                      </p:cBhvr>
                                    </p:animEffect>
                                  </p:childTnLst>
                                </p:cTn>
                              </p:par>
                            </p:childTnLst>
                          </p:cTn>
                        </p:par>
                        <p:par>
                          <p:cTn id="13" fill="hold" nodeType="afterGroup">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06523"/>
                                        </p:tgtEl>
                                        <p:attrNameLst>
                                          <p:attrName>style.visibility</p:attrName>
                                        </p:attrNameLst>
                                      </p:cBhvr>
                                      <p:to>
                                        <p:strVal val="visible"/>
                                      </p:to>
                                    </p:set>
                                    <p:animEffect transition="in" filter="blinds(horizontal)">
                                      <p:cBhvr>
                                        <p:cTn id="16" dur="500"/>
                                        <p:tgtEl>
                                          <p:spTgt spid="10652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0" presetClass="entr" presetSubtype="0" fill="hold" nodeType="clickEffect">
                                  <p:stCondLst>
                                    <p:cond delay="0"/>
                                  </p:stCondLst>
                                  <p:childTnLst>
                                    <p:set>
                                      <p:cBhvr>
                                        <p:cTn id="20" dur="1" fill="hold">
                                          <p:stCondLst>
                                            <p:cond delay="0"/>
                                          </p:stCondLst>
                                        </p:cTn>
                                        <p:tgtEl>
                                          <p:spTgt spid="106502"/>
                                        </p:tgtEl>
                                        <p:attrNameLst>
                                          <p:attrName>style.visibility</p:attrName>
                                        </p:attrNameLst>
                                      </p:cBhvr>
                                      <p:to>
                                        <p:strVal val="visible"/>
                                      </p:to>
                                    </p:set>
                                    <p:animEffect transition="in" filter="fade">
                                      <p:cBhvr>
                                        <p:cTn id="21" dur="800" decel="100000"/>
                                        <p:tgtEl>
                                          <p:spTgt spid="106502"/>
                                        </p:tgtEl>
                                      </p:cBhvr>
                                    </p:animEffect>
                                    <p:anim calcmode="lin" valueType="num">
                                      <p:cBhvr>
                                        <p:cTn id="22" dur="800" decel="100000" fill="hold"/>
                                        <p:tgtEl>
                                          <p:spTgt spid="106502"/>
                                        </p:tgtEl>
                                        <p:attrNameLst>
                                          <p:attrName>style.rotation</p:attrName>
                                        </p:attrNameLst>
                                      </p:cBhvr>
                                      <p:tavLst>
                                        <p:tav tm="0">
                                          <p:val>
                                            <p:fltVal val="-90"/>
                                          </p:val>
                                        </p:tav>
                                        <p:tav tm="100000">
                                          <p:val>
                                            <p:fltVal val="0"/>
                                          </p:val>
                                        </p:tav>
                                      </p:tavLst>
                                    </p:anim>
                                    <p:anim calcmode="lin" valueType="num">
                                      <p:cBhvr>
                                        <p:cTn id="23" dur="800" decel="100000" fill="hold"/>
                                        <p:tgtEl>
                                          <p:spTgt spid="106502"/>
                                        </p:tgtEl>
                                        <p:attrNameLst>
                                          <p:attrName>ppt_x</p:attrName>
                                        </p:attrNameLst>
                                      </p:cBhvr>
                                      <p:tavLst>
                                        <p:tav tm="0">
                                          <p:val>
                                            <p:strVal val="#ppt_x+0.4"/>
                                          </p:val>
                                        </p:tav>
                                        <p:tav tm="100000">
                                          <p:val>
                                            <p:strVal val="#ppt_x-0.05"/>
                                          </p:val>
                                        </p:tav>
                                      </p:tavLst>
                                    </p:anim>
                                    <p:anim calcmode="lin" valueType="num">
                                      <p:cBhvr>
                                        <p:cTn id="24" dur="800" decel="100000" fill="hold"/>
                                        <p:tgtEl>
                                          <p:spTgt spid="106502"/>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06502"/>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06502"/>
                                        </p:tgtEl>
                                        <p:attrNameLst>
                                          <p:attrName>ppt_y</p:attrName>
                                        </p:attrNameLst>
                                      </p:cBhvr>
                                      <p:tavLst>
                                        <p:tav tm="0">
                                          <p:val>
                                            <p:strVal val="#ppt_y+0.1"/>
                                          </p:val>
                                        </p:tav>
                                        <p:tav tm="100000">
                                          <p:val>
                                            <p:strVal val="#ppt_y"/>
                                          </p:val>
                                        </p:tav>
                                      </p:tavLst>
                                    </p:anim>
                                  </p:childTnLst>
                                </p:cTn>
                              </p:par>
                              <p:par>
                                <p:cTn id="27" presetID="3" presetClass="entr" presetSubtype="10" fill="hold" grpId="0" nodeType="withEffect">
                                  <p:stCondLst>
                                    <p:cond delay="0"/>
                                  </p:stCondLst>
                                  <p:childTnLst>
                                    <p:set>
                                      <p:cBhvr>
                                        <p:cTn id="28" dur="1" fill="hold">
                                          <p:stCondLst>
                                            <p:cond delay="0"/>
                                          </p:stCondLst>
                                        </p:cTn>
                                        <p:tgtEl>
                                          <p:spTgt spid="106524"/>
                                        </p:tgtEl>
                                        <p:attrNameLst>
                                          <p:attrName>style.visibility</p:attrName>
                                        </p:attrNameLst>
                                      </p:cBhvr>
                                      <p:to>
                                        <p:strVal val="visible"/>
                                      </p:to>
                                    </p:set>
                                    <p:animEffect transition="in" filter="blinds(horizontal)">
                                      <p:cBhvr>
                                        <p:cTn id="29" dur="500"/>
                                        <p:tgtEl>
                                          <p:spTgt spid="10652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2" fill="hold" nodeType="clickEffect">
                                  <p:stCondLst>
                                    <p:cond delay="0"/>
                                  </p:stCondLst>
                                  <p:childTnLst>
                                    <p:set>
                                      <p:cBhvr>
                                        <p:cTn id="33" dur="1" fill="hold">
                                          <p:stCondLst>
                                            <p:cond delay="0"/>
                                          </p:stCondLst>
                                        </p:cTn>
                                        <p:tgtEl>
                                          <p:spTgt spid="106505"/>
                                        </p:tgtEl>
                                        <p:attrNameLst>
                                          <p:attrName>style.visibility</p:attrName>
                                        </p:attrNameLst>
                                      </p:cBhvr>
                                      <p:to>
                                        <p:strVal val="visible"/>
                                      </p:to>
                                    </p:set>
                                    <p:anim calcmode="lin" valueType="num">
                                      <p:cBhvr additive="base">
                                        <p:cTn id="34" dur="500" fill="hold"/>
                                        <p:tgtEl>
                                          <p:spTgt spid="106505"/>
                                        </p:tgtEl>
                                        <p:attrNameLst>
                                          <p:attrName>ppt_x</p:attrName>
                                        </p:attrNameLst>
                                      </p:cBhvr>
                                      <p:tavLst>
                                        <p:tav tm="0">
                                          <p:val>
                                            <p:strVal val="1+#ppt_w/2"/>
                                          </p:val>
                                        </p:tav>
                                        <p:tav tm="100000">
                                          <p:val>
                                            <p:strVal val="#ppt_x"/>
                                          </p:val>
                                        </p:tav>
                                      </p:tavLst>
                                    </p:anim>
                                    <p:anim calcmode="lin" valueType="num">
                                      <p:cBhvr additive="base">
                                        <p:cTn id="35" dur="500" fill="hold"/>
                                        <p:tgtEl>
                                          <p:spTgt spid="106505"/>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06505"/>
                                        </p:tgtEl>
                                        <p:attrNameLst>
                                          <p:attrName>style.visibility</p:attrName>
                                        </p:attrNameLst>
                                      </p:cBhvr>
                                      <p:to>
                                        <p:strVal val="hidden"/>
                                      </p:to>
                                    </p:set>
                                  </p:subTnLst>
                                </p:cTn>
                              </p:par>
                            </p:childTnLst>
                          </p:cTn>
                        </p:par>
                      </p:childTnLst>
                    </p:cTn>
                  </p:par>
                  <p:par>
                    <p:cTn id="36" fill="hold" nodeType="clickPar">
                      <p:stCondLst>
                        <p:cond delay="indefinite"/>
                      </p:stCondLst>
                      <p:childTnLst>
                        <p:par>
                          <p:cTn id="37" fill="hold" nodeType="withGroup">
                            <p:stCondLst>
                              <p:cond delay="0"/>
                            </p:stCondLst>
                            <p:childTnLst>
                              <p:par>
                                <p:cTn id="38" presetID="1" presetClass="entr" presetSubtype="0" fill="hold" nodeType="clickEffect">
                                  <p:stCondLst>
                                    <p:cond delay="0"/>
                                  </p:stCondLst>
                                  <p:childTnLst>
                                    <p:set>
                                      <p:cBhvr>
                                        <p:cTn id="39" dur="1" fill="hold">
                                          <p:stCondLst>
                                            <p:cond delay="0"/>
                                          </p:stCondLst>
                                        </p:cTn>
                                        <p:tgtEl>
                                          <p:spTgt spid="106511"/>
                                        </p:tgtEl>
                                        <p:attrNameLst>
                                          <p:attrName>style.visibility</p:attrName>
                                        </p:attrNameLst>
                                      </p:cBhvr>
                                      <p:to>
                                        <p:strVal val="visible"/>
                                      </p:to>
                                    </p:set>
                                  </p:childTnLst>
                                  <p:subTnLst>
                                    <p:set>
                                      <p:cBhvr override="childStyle">
                                        <p:cTn dur="1" fill="hold" display="0" masterRel="nextClick" afterEffect="1"/>
                                        <p:tgtEl>
                                          <p:spTgt spid="106511"/>
                                        </p:tgtEl>
                                        <p:attrNameLst>
                                          <p:attrName>style.visibility</p:attrName>
                                        </p:attrNameLst>
                                      </p:cBhvr>
                                      <p:to>
                                        <p:strVal val="hidden"/>
                                      </p:to>
                                    </p:set>
                                  </p:subTnLst>
                                </p:cTn>
                              </p:par>
                            </p:childTnLst>
                          </p:cTn>
                        </p:par>
                      </p:childTnLst>
                    </p:cTn>
                  </p:par>
                  <p:par>
                    <p:cTn id="40" fill="hold" nodeType="clickPar">
                      <p:stCondLst>
                        <p:cond delay="indefinite"/>
                      </p:stCondLst>
                      <p:childTnLst>
                        <p:par>
                          <p:cTn id="41" fill="hold" nodeType="withGroup">
                            <p:stCondLst>
                              <p:cond delay="0"/>
                            </p:stCondLst>
                            <p:childTnLst>
                              <p:par>
                                <p:cTn id="42" presetID="1" presetClass="entr" presetSubtype="0" fill="hold" nodeType="clickEffect">
                                  <p:stCondLst>
                                    <p:cond delay="0"/>
                                  </p:stCondLst>
                                  <p:childTnLst>
                                    <p:set>
                                      <p:cBhvr>
                                        <p:cTn id="43" dur="1" fill="hold">
                                          <p:stCondLst>
                                            <p:cond delay="0"/>
                                          </p:stCondLst>
                                        </p:cTn>
                                        <p:tgtEl>
                                          <p:spTgt spid="106517"/>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entr" presetSubtype="0" fill="hold" grpId="0" nodeType="clickEffect">
                                  <p:stCondLst>
                                    <p:cond delay="0"/>
                                  </p:stCondLst>
                                  <p:childTnLst>
                                    <p:set>
                                      <p:cBhvr>
                                        <p:cTn id="47" dur="1" fill="hold">
                                          <p:stCondLst>
                                            <p:cond delay="499"/>
                                          </p:stCondLst>
                                        </p:cTn>
                                        <p:tgtEl>
                                          <p:spTgt spid="921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3" grpId="0" autoUpdateAnimBg="0"/>
      <p:bldP spid="106501" grpId="0" animBg="1"/>
      <p:bldP spid="106523" grpId="0"/>
      <p:bldP spid="1065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pPr eaLnBrk="1" hangingPunct="1"/>
            <a:r>
              <a:rPr lang="zh-CN" altLang="en-US" smtClean="0"/>
              <a:t>实验</a:t>
            </a:r>
            <a:r>
              <a:rPr lang="en-US" altLang="zh-CN" smtClean="0"/>
              <a:t>1.1  </a:t>
            </a:r>
            <a:r>
              <a:rPr lang="zh-CN" altLang="en-US" smtClean="0"/>
              <a:t>细胞的观察和测量</a:t>
            </a:r>
          </a:p>
        </p:txBody>
      </p:sp>
      <p:sp>
        <p:nvSpPr>
          <p:cNvPr id="3" name="内容占位符 2"/>
          <p:cNvSpPr>
            <a:spLocks noGrp="1"/>
          </p:cNvSpPr>
          <p:nvPr>
            <p:ph idx="1"/>
          </p:nvPr>
        </p:nvSpPr>
        <p:spPr>
          <a:xfrm>
            <a:off x="457200" y="1989138"/>
            <a:ext cx="8229600" cy="4137025"/>
          </a:xfrm>
        </p:spPr>
        <p:txBody>
          <a:bodyPr/>
          <a:lstStyle/>
          <a:p>
            <a:pPr marL="0" indent="0" eaLnBrk="1" hangingPunct="1">
              <a:buFont typeface="Arial" pitchFamily="34" charset="0"/>
              <a:buNone/>
            </a:pPr>
            <a:r>
              <a:rPr lang="en-US" altLang="zh-CN" sz="2400" dirty="0" smtClean="0"/>
              <a:t>3</a:t>
            </a:r>
            <a:r>
              <a:rPr lang="zh-CN" altLang="en-US" sz="2400" dirty="0" smtClean="0"/>
              <a:t>、观察结果</a:t>
            </a:r>
            <a:endParaRPr lang="en-US" altLang="zh-CN" sz="2400" dirty="0" smtClean="0"/>
          </a:p>
          <a:p>
            <a:pPr marL="0" indent="0" eaLnBrk="1" hangingPunct="1">
              <a:buFont typeface="Arial" pitchFamily="34" charset="0"/>
              <a:buNone/>
            </a:pPr>
            <a:endParaRPr lang="zh-CN" altLang="en-US" dirty="0" smtClean="0"/>
          </a:p>
        </p:txBody>
      </p:sp>
      <p:sp>
        <p:nvSpPr>
          <p:cNvPr id="4" name="TextBox 3"/>
          <p:cNvSpPr txBox="1"/>
          <p:nvPr/>
        </p:nvSpPr>
        <p:spPr>
          <a:xfrm>
            <a:off x="557213" y="1268413"/>
            <a:ext cx="7160935" cy="584775"/>
          </a:xfrm>
          <a:prstGeom prst="rect">
            <a:avLst/>
          </a:prstGeom>
          <a:noFill/>
        </p:spPr>
        <p:txBody>
          <a:bodyPr wrap="none">
            <a:spAutoFit/>
          </a:bodyPr>
          <a:lstStyle/>
          <a:p>
            <a:pPr>
              <a:defRPr/>
            </a:pPr>
            <a:r>
              <a:rPr lang="zh-CN" altLang="en-US" sz="3200" dirty="0">
                <a:latin typeface="+mn-ea"/>
              </a:rPr>
              <a:t>（一）蚕豆叶</a:t>
            </a:r>
            <a:r>
              <a:rPr lang="zh-CN" altLang="en-US" sz="3200" dirty="0" smtClean="0">
                <a:latin typeface="+mn-ea"/>
              </a:rPr>
              <a:t>下表皮细胞</a:t>
            </a:r>
            <a:r>
              <a:rPr lang="zh-CN" altLang="en-US" sz="3200" dirty="0">
                <a:latin typeface="+mn-ea"/>
              </a:rPr>
              <a:t>形态结构观察</a:t>
            </a:r>
          </a:p>
        </p:txBody>
      </p:sp>
      <p:pic>
        <p:nvPicPr>
          <p:cNvPr id="5"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213" y="2555875"/>
            <a:ext cx="5773737" cy="399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0"/>
          <p:cNvSpPr>
            <a:spLocks noChangeShapeType="1"/>
          </p:cNvSpPr>
          <p:nvPr/>
        </p:nvSpPr>
        <p:spPr bwMode="auto">
          <a:xfrm flipV="1">
            <a:off x="5940425" y="3243263"/>
            <a:ext cx="1254125" cy="1587"/>
          </a:xfrm>
          <a:prstGeom prst="line">
            <a:avLst/>
          </a:prstGeom>
          <a:noFill/>
          <a:ln w="412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 name="Line 12"/>
          <p:cNvSpPr>
            <a:spLocks noChangeShapeType="1"/>
          </p:cNvSpPr>
          <p:nvPr/>
        </p:nvSpPr>
        <p:spPr bwMode="auto">
          <a:xfrm>
            <a:off x="5364163" y="3719513"/>
            <a:ext cx="1871662" cy="11112"/>
          </a:xfrm>
          <a:prstGeom prst="line">
            <a:avLst/>
          </a:prstGeom>
          <a:noFill/>
          <a:ln w="412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 name="Line 14"/>
          <p:cNvSpPr>
            <a:spLocks noChangeShapeType="1"/>
          </p:cNvSpPr>
          <p:nvPr/>
        </p:nvSpPr>
        <p:spPr bwMode="auto">
          <a:xfrm>
            <a:off x="4643438" y="5057775"/>
            <a:ext cx="2635250" cy="0"/>
          </a:xfrm>
          <a:prstGeom prst="line">
            <a:avLst/>
          </a:prstGeom>
          <a:noFill/>
          <a:ln w="412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 name="TextBox 8"/>
          <p:cNvSpPr txBox="1">
            <a:spLocks noChangeArrowheads="1"/>
          </p:cNvSpPr>
          <p:nvPr/>
        </p:nvSpPr>
        <p:spPr bwMode="auto">
          <a:xfrm>
            <a:off x="7110413" y="2976563"/>
            <a:ext cx="19796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sz="2800"/>
              <a:t>下表皮细胞</a:t>
            </a:r>
          </a:p>
        </p:txBody>
      </p:sp>
      <p:sp>
        <p:nvSpPr>
          <p:cNvPr id="11" name="TextBox 10"/>
          <p:cNvSpPr txBox="1">
            <a:spLocks noChangeArrowheads="1"/>
          </p:cNvSpPr>
          <p:nvPr/>
        </p:nvSpPr>
        <p:spPr bwMode="auto">
          <a:xfrm>
            <a:off x="7194550" y="3533775"/>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sz="2800"/>
              <a:t>保卫细胞</a:t>
            </a:r>
          </a:p>
        </p:txBody>
      </p:sp>
      <p:sp>
        <p:nvSpPr>
          <p:cNvPr id="12" name="TextBox 11"/>
          <p:cNvSpPr txBox="1">
            <a:spLocks noChangeArrowheads="1"/>
          </p:cNvSpPr>
          <p:nvPr/>
        </p:nvSpPr>
        <p:spPr bwMode="auto">
          <a:xfrm>
            <a:off x="7250113" y="4887913"/>
            <a:ext cx="9032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sz="2800"/>
              <a:t>气孔</a:t>
            </a:r>
          </a:p>
        </p:txBody>
      </p:sp>
    </p:spTree>
    <p:extLst>
      <p:ext uri="{BB962C8B-B14F-4D97-AF65-F5344CB8AC3E}">
        <p14:creationId xmlns:p14="http://schemas.microsoft.com/office/powerpoint/2010/main" val="22878481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71527"/>
            <a:ext cx="8280920" cy="1338828"/>
          </a:xfrm>
          <a:prstGeom prst="rect">
            <a:avLst/>
          </a:prstGeom>
        </p:spPr>
        <p:txBody>
          <a:bodyPr wrap="square">
            <a:spAutoFit/>
          </a:bodyPr>
          <a:lstStyle/>
          <a:p>
            <a:pPr>
              <a:lnSpc>
                <a:spcPct val="150000"/>
              </a:lnSpc>
              <a:buFontTx/>
              <a:buNone/>
            </a:pPr>
            <a:r>
              <a:rPr lang="en-US" altLang="zh-CN" b="1" dirty="0">
                <a:latin typeface="微软雅黑" pitchFamily="34" charset="-122"/>
                <a:ea typeface="微软雅黑" pitchFamily="34" charset="-122"/>
              </a:rPr>
              <a:t>2006</a:t>
            </a:r>
            <a:r>
              <a:rPr lang="zh-CN" altLang="en-US" b="1" dirty="0">
                <a:latin typeface="微软雅黑" pitchFamily="34" charset="-122"/>
                <a:ea typeface="微软雅黑" pitchFamily="34" charset="-122"/>
              </a:rPr>
              <a:t>年</a:t>
            </a:r>
            <a:r>
              <a:rPr lang="en-US" altLang="zh-CN" b="1" dirty="0">
                <a:latin typeface="微软雅黑" pitchFamily="34" charset="-122"/>
                <a:ea typeface="微软雅黑" pitchFamily="34" charset="-122"/>
              </a:rPr>
              <a:t>5</a:t>
            </a:r>
            <a:r>
              <a:rPr lang="zh-CN" altLang="en-US" b="1" dirty="0">
                <a:latin typeface="微软雅黑" pitchFamily="34" charset="-122"/>
                <a:ea typeface="微软雅黑" pitchFamily="34" charset="-122"/>
              </a:rPr>
              <a:t>月</a:t>
            </a:r>
            <a:r>
              <a:rPr lang="en-US" altLang="zh-CN" b="1" dirty="0">
                <a:latin typeface="微软雅黑" pitchFamily="34" charset="-122"/>
                <a:ea typeface="微软雅黑" pitchFamily="34" charset="-122"/>
              </a:rPr>
              <a:t>22</a:t>
            </a:r>
            <a:r>
              <a:rPr lang="zh-CN" altLang="en-US" b="1" dirty="0">
                <a:latin typeface="微软雅黑" pitchFamily="34" charset="-122"/>
                <a:ea typeface="微软雅黑" pitchFamily="34" charset="-122"/>
              </a:rPr>
              <a:t>日 </a:t>
            </a:r>
            <a:r>
              <a:rPr lang="zh-CN" altLang="en-US" b="1" dirty="0" smtClean="0">
                <a:latin typeface="微软雅黑" pitchFamily="34" charset="-122"/>
                <a:ea typeface="微软雅黑" pitchFamily="34" charset="-122"/>
              </a:rPr>
              <a:t>，北京卫生局</a:t>
            </a:r>
            <a:r>
              <a:rPr lang="zh-CN" altLang="en-US" b="1" dirty="0">
                <a:latin typeface="微软雅黑" pitchFamily="34" charset="-122"/>
                <a:ea typeface="微软雅黑" pitchFamily="34" charset="-122"/>
              </a:rPr>
              <a:t>工作人员和</a:t>
            </a:r>
            <a:r>
              <a:rPr lang="zh-CN" altLang="en-US" b="1" dirty="0" smtClean="0">
                <a:latin typeface="微软雅黑" pitchFamily="34" charset="-122"/>
                <a:ea typeface="微软雅黑" pitchFamily="34" charset="-122"/>
              </a:rPr>
              <a:t>北京友谊医院，收治了一</a:t>
            </a:r>
            <a:r>
              <a:rPr lang="zh-CN" altLang="en-US" b="1" dirty="0">
                <a:latin typeface="微软雅黑" pitchFamily="34" charset="-122"/>
                <a:ea typeface="微软雅黑" pitchFamily="34" charset="-122"/>
              </a:rPr>
              <a:t>名病人</a:t>
            </a:r>
            <a:r>
              <a:rPr lang="zh-CN" altLang="en-US" b="1" dirty="0" smtClean="0">
                <a:latin typeface="微软雅黑" pitchFamily="34" charset="-122"/>
                <a:ea typeface="微软雅黑" pitchFamily="34" charset="-122"/>
              </a:rPr>
              <a:t>，</a:t>
            </a:r>
            <a:endParaRPr lang="en-US" altLang="zh-CN" b="1" i="1" dirty="0" smtClean="0">
              <a:latin typeface="微软雅黑" pitchFamily="34" charset="-122"/>
              <a:ea typeface="微软雅黑" pitchFamily="34" charset="-122"/>
            </a:endParaRPr>
          </a:p>
          <a:p>
            <a:pPr>
              <a:lnSpc>
                <a:spcPct val="150000"/>
              </a:lnSpc>
              <a:buFontTx/>
              <a:buNone/>
            </a:pPr>
            <a:r>
              <a:rPr lang="zh-CN" altLang="en-US" b="1" dirty="0" smtClean="0">
                <a:latin typeface="微软雅黑" pitchFamily="34" charset="-122"/>
                <a:ea typeface="微软雅黑" pitchFamily="34" charset="-122"/>
              </a:rPr>
              <a:t>他</a:t>
            </a:r>
            <a:r>
              <a:rPr lang="zh-CN" altLang="en-US" b="1" dirty="0">
                <a:latin typeface="微软雅黑" pitchFamily="34" charset="-122"/>
                <a:ea typeface="微软雅黑" pitchFamily="34" charset="-122"/>
              </a:rPr>
              <a:t>双肩疼痛、颈部僵硬</a:t>
            </a:r>
            <a:r>
              <a:rPr lang="zh-CN" altLang="en-US" b="1" dirty="0" smtClean="0">
                <a:latin typeface="微软雅黑" pitchFamily="34" charset="-122"/>
                <a:ea typeface="微软雅黑" pitchFamily="34" charset="-122"/>
              </a:rPr>
              <a:t>，皮肤</a:t>
            </a:r>
            <a:r>
              <a:rPr lang="zh-CN" altLang="en-US" b="1" dirty="0">
                <a:latin typeface="微软雅黑" pitchFamily="34" charset="-122"/>
                <a:ea typeface="微软雅黑" pitchFamily="34" charset="-122"/>
              </a:rPr>
              <a:t>刺痛感，恶心。与他同进餐的同事也出现</a:t>
            </a:r>
            <a:r>
              <a:rPr lang="zh-CN" altLang="en-US" b="1" dirty="0" smtClean="0">
                <a:latin typeface="微软雅黑" pitchFamily="34" charset="-122"/>
                <a:ea typeface="微软雅黑" pitchFamily="34" charset="-122"/>
              </a:rPr>
              <a:t>了相</a:t>
            </a:r>
            <a:endParaRPr lang="en-US" altLang="zh-CN" b="1" dirty="0" smtClean="0">
              <a:latin typeface="微软雅黑" pitchFamily="34" charset="-122"/>
              <a:ea typeface="微软雅黑" pitchFamily="34" charset="-122"/>
            </a:endParaRPr>
          </a:p>
          <a:p>
            <a:pPr>
              <a:lnSpc>
                <a:spcPct val="150000"/>
              </a:lnSpc>
              <a:buFontTx/>
              <a:buNone/>
            </a:pPr>
            <a:r>
              <a:rPr lang="zh-CN" altLang="en-US" b="1" dirty="0" smtClean="0">
                <a:latin typeface="微软雅黑" pitchFamily="34" charset="-122"/>
                <a:ea typeface="微软雅黑" pitchFamily="34" charset="-122"/>
              </a:rPr>
              <a:t>同症状</a:t>
            </a:r>
            <a:r>
              <a:rPr lang="zh-CN" altLang="en-US" b="1" dirty="0">
                <a:latin typeface="微软雅黑" pitchFamily="34" charset="-122"/>
                <a:ea typeface="微软雅黑" pitchFamily="34" charset="-122"/>
              </a:rPr>
              <a:t>。</a:t>
            </a:r>
            <a:r>
              <a:rPr lang="zh-CN" altLang="en-US" b="1" dirty="0" smtClean="0">
                <a:latin typeface="微软雅黑" pitchFamily="34" charset="-122"/>
                <a:ea typeface="微软雅黑" pitchFamily="34" charset="-122"/>
              </a:rPr>
              <a:t>数</a:t>
            </a:r>
            <a:r>
              <a:rPr lang="zh-CN" altLang="en-US" b="1" dirty="0">
                <a:latin typeface="微软雅黑" pitchFamily="34" charset="-122"/>
                <a:ea typeface="微软雅黑" pitchFamily="34" charset="-122"/>
              </a:rPr>
              <a:t>日后，又有</a:t>
            </a:r>
            <a:r>
              <a:rPr lang="en-US" altLang="zh-CN" b="1" dirty="0">
                <a:latin typeface="微软雅黑" pitchFamily="34" charset="-122"/>
                <a:ea typeface="微软雅黑" pitchFamily="34" charset="-122"/>
              </a:rPr>
              <a:t>23</a:t>
            </a:r>
            <a:r>
              <a:rPr lang="zh-CN" altLang="en-US" b="1" dirty="0">
                <a:latin typeface="微软雅黑" pitchFamily="34" charset="-122"/>
                <a:ea typeface="微软雅黑" pitchFamily="34" charset="-122"/>
              </a:rPr>
              <a:t>人出现了相同症状</a:t>
            </a:r>
            <a:r>
              <a:rPr lang="zh-CN" altLang="en-US" b="1" dirty="0" smtClean="0">
                <a:latin typeface="微软雅黑" pitchFamily="34" charset="-122"/>
                <a:ea typeface="微软雅黑" pitchFamily="34" charset="-122"/>
              </a:rPr>
              <a:t>。</a:t>
            </a:r>
            <a:endParaRPr lang="zh-CN" altLang="en-US" b="1" dirty="0">
              <a:latin typeface="微软雅黑" pitchFamily="34" charset="-122"/>
              <a:ea typeface="微软雅黑" pitchFamily="34" charset="-122"/>
            </a:endParaRPr>
          </a:p>
        </p:txBody>
      </p:sp>
      <p:sp>
        <p:nvSpPr>
          <p:cNvPr id="4" name="TextBox 3"/>
          <p:cNvSpPr txBox="1"/>
          <p:nvPr/>
        </p:nvSpPr>
        <p:spPr>
          <a:xfrm>
            <a:off x="797967" y="5221649"/>
            <a:ext cx="461665" cy="1015663"/>
          </a:xfrm>
          <a:prstGeom prst="rect">
            <a:avLst/>
          </a:prstGeom>
          <a:noFill/>
          <a:ln w="31750">
            <a:solidFill>
              <a:srgbClr val="0070C0"/>
            </a:solidFill>
            <a:prstDash val="sysDot"/>
          </a:ln>
        </p:spPr>
        <p:txBody>
          <a:bodyPr vert="eaVert" wrap="none" rtlCol="0">
            <a:spAutoFit/>
          </a:bodyPr>
          <a:lstStyle/>
          <a:p>
            <a:r>
              <a:rPr lang="zh-CN" altLang="en-US" dirty="0" smtClean="0">
                <a:latin typeface="方正粗倩简体" pitchFamily="65" charset="-122"/>
                <a:ea typeface="方正粗倩简体" pitchFamily="65" charset="-122"/>
              </a:rPr>
              <a:t>提出问题</a:t>
            </a:r>
            <a:endParaRPr lang="zh-CN" altLang="en-US" dirty="0">
              <a:latin typeface="方正粗倩简体" pitchFamily="65" charset="-122"/>
              <a:ea typeface="方正粗倩简体" pitchFamily="65" charset="-122"/>
            </a:endParaRPr>
          </a:p>
        </p:txBody>
      </p:sp>
      <p:grpSp>
        <p:nvGrpSpPr>
          <p:cNvPr id="23" name="组合 22"/>
          <p:cNvGrpSpPr/>
          <p:nvPr/>
        </p:nvGrpSpPr>
        <p:grpSpPr>
          <a:xfrm>
            <a:off x="3635896" y="4941168"/>
            <a:ext cx="1368152" cy="1512168"/>
            <a:chOff x="3635896" y="4941168"/>
            <a:chExt cx="1368152" cy="1512168"/>
          </a:xfrm>
        </p:grpSpPr>
        <p:sp>
          <p:nvSpPr>
            <p:cNvPr id="3" name="矩形 2"/>
            <p:cNvSpPr/>
            <p:nvPr/>
          </p:nvSpPr>
          <p:spPr bwMode="auto">
            <a:xfrm>
              <a:off x="3635896" y="4941168"/>
              <a:ext cx="1368152" cy="1512168"/>
            </a:xfrm>
            <a:prstGeom prst="rect">
              <a:avLst/>
            </a:prstGeom>
            <a:solidFill>
              <a:srgbClr val="92D050"/>
            </a:solidFill>
            <a:ln w="12700" cap="sq" cmpd="sng" algn="ctr">
              <a:noFill/>
              <a:prstDash val="solid"/>
              <a:round/>
              <a:headEnd type="none" w="sm" len="sm"/>
              <a:tailEnd type="none" w="sm" len="sm"/>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p:txBody>
        </p:sp>
        <p:sp>
          <p:nvSpPr>
            <p:cNvPr id="5" name="TextBox 4"/>
            <p:cNvSpPr txBox="1"/>
            <p:nvPr/>
          </p:nvSpPr>
          <p:spPr>
            <a:xfrm>
              <a:off x="4067944" y="5173127"/>
              <a:ext cx="461665" cy="1015663"/>
            </a:xfrm>
            <a:prstGeom prst="rect">
              <a:avLst/>
            </a:prstGeom>
            <a:noFill/>
            <a:ln w="31750">
              <a:solidFill>
                <a:srgbClr val="0070C0"/>
              </a:solidFill>
              <a:prstDash val="sysDot"/>
            </a:ln>
          </p:spPr>
          <p:txBody>
            <a:bodyPr vert="eaVert" wrap="none" rtlCol="0">
              <a:spAutoFit/>
            </a:bodyPr>
            <a:lstStyle/>
            <a:p>
              <a:r>
                <a:rPr lang="zh-CN" altLang="en-US" dirty="0" smtClean="0">
                  <a:latin typeface="方正粗倩简体" pitchFamily="65" charset="-122"/>
                  <a:ea typeface="方正粗倩简体" pitchFamily="65" charset="-122"/>
                </a:rPr>
                <a:t>验证假设</a:t>
              </a:r>
              <a:endParaRPr lang="zh-CN" altLang="en-US" dirty="0">
                <a:latin typeface="方正粗倩简体" pitchFamily="65" charset="-122"/>
                <a:ea typeface="方正粗倩简体" pitchFamily="65" charset="-122"/>
              </a:endParaRPr>
            </a:p>
          </p:txBody>
        </p:sp>
      </p:grpSp>
      <p:sp>
        <p:nvSpPr>
          <p:cNvPr id="10" name="TextBox 9"/>
          <p:cNvSpPr txBox="1"/>
          <p:nvPr/>
        </p:nvSpPr>
        <p:spPr>
          <a:xfrm>
            <a:off x="6156176" y="5221649"/>
            <a:ext cx="461665" cy="1015663"/>
          </a:xfrm>
          <a:prstGeom prst="rect">
            <a:avLst/>
          </a:prstGeom>
          <a:noFill/>
          <a:ln w="31750">
            <a:solidFill>
              <a:srgbClr val="0070C0"/>
            </a:solidFill>
            <a:prstDash val="sysDot"/>
          </a:ln>
        </p:spPr>
        <p:txBody>
          <a:bodyPr vert="eaVert" wrap="none" rtlCol="0">
            <a:spAutoFit/>
          </a:bodyPr>
          <a:lstStyle/>
          <a:p>
            <a:r>
              <a:rPr lang="zh-CN" altLang="en-US" dirty="0" smtClean="0">
                <a:latin typeface="方正粗倩简体" pitchFamily="65" charset="-122"/>
                <a:ea typeface="方正粗倩简体" pitchFamily="65" charset="-122"/>
              </a:rPr>
              <a:t>得出结论</a:t>
            </a:r>
            <a:endParaRPr lang="zh-CN" altLang="en-US" dirty="0">
              <a:latin typeface="方正粗倩简体" pitchFamily="65" charset="-122"/>
              <a:ea typeface="方正粗倩简体" pitchFamily="65" charset="-122"/>
            </a:endParaRPr>
          </a:p>
        </p:txBody>
      </p:sp>
      <p:sp>
        <p:nvSpPr>
          <p:cNvPr id="12" name="右箭头 11"/>
          <p:cNvSpPr/>
          <p:nvPr/>
        </p:nvSpPr>
        <p:spPr bwMode="auto">
          <a:xfrm>
            <a:off x="1403648" y="5556655"/>
            <a:ext cx="432048" cy="248609"/>
          </a:xfrm>
          <a:prstGeom prst="rightArrow">
            <a:avLst/>
          </a:prstGeom>
          <a:solidFill>
            <a:schemeClr val="accent5">
              <a:lumMod val="75000"/>
            </a:schemeClr>
          </a:solidFill>
          <a:ln w="12700" cap="sq" cmpd="sng" algn="ctr">
            <a:no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p:txBody>
      </p:sp>
      <p:sp>
        <p:nvSpPr>
          <p:cNvPr id="13" name="右箭头 12"/>
          <p:cNvSpPr/>
          <p:nvPr/>
        </p:nvSpPr>
        <p:spPr bwMode="auto">
          <a:xfrm>
            <a:off x="2771800" y="5589240"/>
            <a:ext cx="432048" cy="248609"/>
          </a:xfrm>
          <a:prstGeom prst="rightArrow">
            <a:avLst/>
          </a:prstGeom>
          <a:solidFill>
            <a:schemeClr val="accent5">
              <a:lumMod val="75000"/>
            </a:schemeClr>
          </a:solidFill>
          <a:ln w="12700" cap="sq" cmpd="sng" algn="ctr">
            <a:no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p:txBody>
      </p:sp>
      <p:sp>
        <p:nvSpPr>
          <p:cNvPr id="16" name="右箭头 15"/>
          <p:cNvSpPr/>
          <p:nvPr/>
        </p:nvSpPr>
        <p:spPr bwMode="auto">
          <a:xfrm>
            <a:off x="5436096" y="5556655"/>
            <a:ext cx="432048" cy="248609"/>
          </a:xfrm>
          <a:prstGeom prst="rightArrow">
            <a:avLst/>
          </a:prstGeom>
          <a:solidFill>
            <a:schemeClr val="accent5">
              <a:lumMod val="75000"/>
            </a:schemeClr>
          </a:solidFill>
          <a:ln w="12700" cap="sq" cmpd="sng" algn="ctr">
            <a:no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p:txBody>
      </p:sp>
      <p:sp>
        <p:nvSpPr>
          <p:cNvPr id="18" name="TextBox 17"/>
          <p:cNvSpPr txBox="1"/>
          <p:nvPr/>
        </p:nvSpPr>
        <p:spPr>
          <a:xfrm>
            <a:off x="2022103" y="5198945"/>
            <a:ext cx="461665" cy="1015663"/>
          </a:xfrm>
          <a:prstGeom prst="rect">
            <a:avLst/>
          </a:prstGeom>
          <a:noFill/>
          <a:ln w="31750">
            <a:solidFill>
              <a:srgbClr val="0070C0"/>
            </a:solidFill>
            <a:prstDash val="sysDot"/>
          </a:ln>
        </p:spPr>
        <p:txBody>
          <a:bodyPr vert="eaVert" wrap="none" rtlCol="0">
            <a:spAutoFit/>
          </a:bodyPr>
          <a:lstStyle/>
          <a:p>
            <a:r>
              <a:rPr lang="zh-CN" altLang="en-US" dirty="0" smtClean="0">
                <a:latin typeface="方正粗倩简体" pitchFamily="65" charset="-122"/>
                <a:ea typeface="方正粗倩简体" pitchFamily="65" charset="-122"/>
              </a:rPr>
              <a:t>提出假设</a:t>
            </a:r>
            <a:endParaRPr lang="zh-CN" altLang="en-US" dirty="0">
              <a:latin typeface="方正粗倩简体" pitchFamily="65" charset="-122"/>
              <a:ea typeface="方正粗倩简体" pitchFamily="65" charset="-122"/>
            </a:endParaRPr>
          </a:p>
        </p:txBody>
      </p:sp>
      <p:sp>
        <p:nvSpPr>
          <p:cNvPr id="7" name="矩形 6"/>
          <p:cNvSpPr/>
          <p:nvPr/>
        </p:nvSpPr>
        <p:spPr>
          <a:xfrm>
            <a:off x="539552" y="1732166"/>
            <a:ext cx="3946914" cy="369332"/>
          </a:xfrm>
          <a:prstGeom prst="rect">
            <a:avLst/>
          </a:prstGeom>
        </p:spPr>
        <p:txBody>
          <a:bodyPr wrap="none">
            <a:spAutoFit/>
          </a:bodyPr>
          <a:lstStyle/>
          <a:p>
            <a:r>
              <a:rPr lang="zh-CN" altLang="en-US" b="1" dirty="0">
                <a:solidFill>
                  <a:srgbClr val="FF0000"/>
                </a:solidFill>
                <a:latin typeface="微软雅黑" pitchFamily="34" charset="-122"/>
                <a:ea typeface="微软雅黑" pitchFamily="34" charset="-122"/>
              </a:rPr>
              <a:t>医生反应一：疑问！他们患什么病？ </a:t>
            </a:r>
            <a:endParaRPr lang="zh-CN" altLang="en-US" dirty="0"/>
          </a:p>
        </p:txBody>
      </p:sp>
      <p:sp>
        <p:nvSpPr>
          <p:cNvPr id="20" name="矩形 19"/>
          <p:cNvSpPr/>
          <p:nvPr/>
        </p:nvSpPr>
        <p:spPr>
          <a:xfrm>
            <a:off x="539552" y="2348880"/>
            <a:ext cx="4801314" cy="507831"/>
          </a:xfrm>
          <a:prstGeom prst="rect">
            <a:avLst/>
          </a:prstGeom>
        </p:spPr>
        <p:txBody>
          <a:bodyPr wrap="none">
            <a:spAutoFit/>
          </a:bodyPr>
          <a:lstStyle/>
          <a:p>
            <a:pPr>
              <a:lnSpc>
                <a:spcPct val="150000"/>
              </a:lnSpc>
            </a:pPr>
            <a:r>
              <a:rPr lang="zh-CN" altLang="en-US" b="1" dirty="0">
                <a:solidFill>
                  <a:srgbClr val="FF0000"/>
                </a:solidFill>
                <a:latin typeface="微软雅黑" pitchFamily="34" charset="-122"/>
                <a:ea typeface="微软雅黑" pitchFamily="34" charset="-122"/>
              </a:rPr>
              <a:t>医生反应二：患者病况可能与饭店食物有关。</a:t>
            </a:r>
            <a:endParaRPr lang="en-US" altLang="zh-CN" b="1" dirty="0">
              <a:solidFill>
                <a:srgbClr val="FF0000"/>
              </a:solidFill>
              <a:latin typeface="微软雅黑" pitchFamily="34" charset="-122"/>
              <a:ea typeface="微软雅黑" pitchFamily="34" charset="-122"/>
            </a:endParaRPr>
          </a:p>
        </p:txBody>
      </p:sp>
      <p:sp>
        <p:nvSpPr>
          <p:cNvPr id="21" name="矩形 20"/>
          <p:cNvSpPr/>
          <p:nvPr/>
        </p:nvSpPr>
        <p:spPr>
          <a:xfrm>
            <a:off x="539552" y="3140968"/>
            <a:ext cx="2954655" cy="369332"/>
          </a:xfrm>
          <a:prstGeom prst="rect">
            <a:avLst/>
          </a:prstGeom>
        </p:spPr>
        <p:txBody>
          <a:bodyPr wrap="none">
            <a:spAutoFit/>
          </a:bodyPr>
          <a:lstStyle/>
          <a:p>
            <a:r>
              <a:rPr lang="zh-CN" altLang="en-US" b="1" dirty="0">
                <a:solidFill>
                  <a:srgbClr val="FF0000"/>
                </a:solidFill>
                <a:latin typeface="微软雅黑" pitchFamily="34" charset="-122"/>
                <a:ea typeface="微软雅黑" pitchFamily="34" charset="-122"/>
              </a:rPr>
              <a:t>医生反应三：到该酒楼调查</a:t>
            </a:r>
            <a:endParaRPr lang="zh-CN" altLang="en-US" dirty="0"/>
          </a:p>
        </p:txBody>
      </p:sp>
      <p:sp>
        <p:nvSpPr>
          <p:cNvPr id="22" name="矩形 21"/>
          <p:cNvSpPr/>
          <p:nvPr/>
        </p:nvSpPr>
        <p:spPr>
          <a:xfrm>
            <a:off x="539552" y="3789040"/>
            <a:ext cx="2031325" cy="369332"/>
          </a:xfrm>
          <a:prstGeom prst="rect">
            <a:avLst/>
          </a:prstGeom>
        </p:spPr>
        <p:txBody>
          <a:bodyPr wrap="none">
            <a:spAutoFit/>
          </a:bodyPr>
          <a:lstStyle/>
          <a:p>
            <a:r>
              <a:rPr lang="zh-CN" altLang="en-US" b="1" dirty="0">
                <a:solidFill>
                  <a:srgbClr val="FF0000"/>
                </a:solidFill>
                <a:latin typeface="微软雅黑" pitchFamily="34" charset="-122"/>
                <a:ea typeface="微软雅黑" pitchFamily="34" charset="-122"/>
              </a:rPr>
              <a:t>医生</a:t>
            </a:r>
            <a:r>
              <a:rPr lang="zh-CN" altLang="en-US" b="1" dirty="0" smtClean="0">
                <a:solidFill>
                  <a:srgbClr val="FF0000"/>
                </a:solidFill>
                <a:latin typeface="微软雅黑" pitchFamily="34" charset="-122"/>
                <a:ea typeface="微软雅黑" pitchFamily="34" charset="-122"/>
              </a:rPr>
              <a:t>反应四：</a:t>
            </a:r>
            <a:r>
              <a:rPr lang="zh-CN" altLang="en-US" b="1" dirty="0">
                <a:solidFill>
                  <a:srgbClr val="FF0000"/>
                </a:solidFill>
                <a:latin typeface="微软雅黑" pitchFamily="34" charset="-122"/>
                <a:ea typeface="微软雅黑" pitchFamily="34" charset="-122"/>
              </a:rPr>
              <a:t>确诊</a:t>
            </a:r>
            <a:endParaRPr lang="zh-CN" altLang="en-US" dirty="0"/>
          </a:p>
        </p:txBody>
      </p:sp>
    </p:spTree>
    <p:extLst>
      <p:ext uri="{BB962C8B-B14F-4D97-AF65-F5344CB8AC3E}">
        <p14:creationId xmlns:p14="http://schemas.microsoft.com/office/powerpoint/2010/main" val="351877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circle(in)">
                                      <p:cBhvr>
                                        <p:cTn id="25" dur="20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circle(in)">
                                      <p:cBhvr>
                                        <p:cTn id="39" dur="20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circle(in)">
                                      <p:cBhvr>
                                        <p:cTn id="53"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2" grpId="0" animBg="1"/>
      <p:bldP spid="13" grpId="0" animBg="1"/>
      <p:bldP spid="16" grpId="0" animBg="1"/>
      <p:bldP spid="18" grpId="0" animBg="1"/>
      <p:bldP spid="7" grpId="0"/>
      <p:bldP spid="20" grpId="0"/>
      <p:bldP spid="21"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pPr eaLnBrk="1" hangingPunct="1"/>
            <a:r>
              <a:rPr lang="zh-CN" altLang="en-US" smtClean="0"/>
              <a:t>实验</a:t>
            </a:r>
            <a:r>
              <a:rPr lang="en-US" altLang="zh-CN" smtClean="0"/>
              <a:t>1.1  </a:t>
            </a:r>
            <a:r>
              <a:rPr lang="zh-CN" altLang="en-US" smtClean="0"/>
              <a:t>细胞的观察和测量</a:t>
            </a:r>
          </a:p>
        </p:txBody>
      </p:sp>
      <p:sp>
        <p:nvSpPr>
          <p:cNvPr id="3" name="内容占位符 2"/>
          <p:cNvSpPr>
            <a:spLocks noGrp="1"/>
          </p:cNvSpPr>
          <p:nvPr>
            <p:ph idx="1"/>
          </p:nvPr>
        </p:nvSpPr>
        <p:spPr>
          <a:xfrm>
            <a:off x="457200" y="1989138"/>
            <a:ext cx="8229600" cy="4137025"/>
          </a:xfrm>
        </p:spPr>
        <p:txBody>
          <a:bodyPr rtlCol="0">
            <a:normAutofit/>
          </a:bodyPr>
          <a:lstStyle/>
          <a:p>
            <a:pPr eaLnBrk="1" fontAlgn="auto" hangingPunct="1">
              <a:spcAft>
                <a:spcPts val="0"/>
              </a:spcAft>
              <a:defRPr/>
            </a:pPr>
            <a:r>
              <a:rPr lang="zh-CN" altLang="en-US" sz="3200" dirty="0" smtClean="0">
                <a:latin typeface="+mn-ea"/>
              </a:rPr>
              <a:t>测量工具：显微测微尺（目镜测微尺和物镜测微尺）实验中测量物像大小时，只需使用</a:t>
            </a:r>
            <a:r>
              <a:rPr lang="zh-CN" altLang="en-US" sz="3200" b="1" dirty="0" smtClean="0">
                <a:solidFill>
                  <a:srgbClr val="FF0000"/>
                </a:solidFill>
                <a:latin typeface="+mn-ea"/>
              </a:rPr>
              <a:t>目镜测微尺</a:t>
            </a:r>
            <a:r>
              <a:rPr lang="zh-CN" altLang="en-US" sz="3200" dirty="0" smtClean="0">
                <a:latin typeface="+mn-ea"/>
              </a:rPr>
              <a:t>。</a:t>
            </a:r>
            <a:endParaRPr lang="en-US" altLang="zh-CN" sz="3200" dirty="0" smtClean="0">
              <a:latin typeface="+mn-ea"/>
            </a:endParaRPr>
          </a:p>
          <a:p>
            <a:pPr eaLnBrk="1" fontAlgn="auto" hangingPunct="1">
              <a:spcAft>
                <a:spcPts val="0"/>
              </a:spcAft>
              <a:defRPr/>
            </a:pPr>
            <a:r>
              <a:rPr lang="zh-CN" altLang="en-US" sz="3200" dirty="0" smtClean="0">
                <a:latin typeface="+mn-ea"/>
              </a:rPr>
              <a:t>细胞大小测量：高倍镜下测量细胞的长度和宽度；</a:t>
            </a:r>
            <a:endParaRPr lang="en-US" altLang="zh-CN" sz="3200" dirty="0" smtClean="0">
              <a:latin typeface="+mn-ea"/>
            </a:endParaRPr>
          </a:p>
          <a:p>
            <a:pPr eaLnBrk="1" fontAlgn="auto" hangingPunct="1">
              <a:spcAft>
                <a:spcPts val="0"/>
              </a:spcAft>
              <a:defRPr/>
            </a:pPr>
            <a:r>
              <a:rPr lang="zh-CN" altLang="en-US" sz="3200" dirty="0" smtClean="0">
                <a:latin typeface="+mn-ea"/>
              </a:rPr>
              <a:t>细胞长度或宽度</a:t>
            </a:r>
            <a:r>
              <a:rPr lang="en-US" altLang="zh-CN" sz="3200" dirty="0" smtClean="0">
                <a:latin typeface="+mn-ea"/>
              </a:rPr>
              <a:t>=</a:t>
            </a:r>
            <a:r>
              <a:rPr lang="zh-CN" altLang="en-US" sz="3200" b="1" dirty="0" smtClean="0">
                <a:solidFill>
                  <a:srgbClr val="FF0000"/>
                </a:solidFill>
                <a:latin typeface="华文新魏" pitchFamily="2" charset="-122"/>
                <a:ea typeface="华文新魏" pitchFamily="2" charset="-122"/>
              </a:rPr>
              <a:t>细胞所占目镜测微尺的格数</a:t>
            </a:r>
            <a:r>
              <a:rPr lang="en-US" altLang="zh-CN" sz="3200" dirty="0" smtClean="0">
                <a:latin typeface="+mn-ea"/>
              </a:rPr>
              <a:t>×</a:t>
            </a:r>
            <a:r>
              <a:rPr lang="zh-CN" altLang="en-US" sz="3200" b="1" dirty="0" smtClean="0">
                <a:solidFill>
                  <a:srgbClr val="FF0000"/>
                </a:solidFill>
                <a:latin typeface="华文新魏" pitchFamily="2" charset="-122"/>
                <a:ea typeface="华文新魏" pitchFamily="2" charset="-122"/>
              </a:rPr>
              <a:t>目镜测微尺每小格的长度</a:t>
            </a:r>
            <a:endParaRPr lang="zh-CN" altLang="en-US" sz="3200" b="1" dirty="0">
              <a:solidFill>
                <a:srgbClr val="FF0000"/>
              </a:solidFill>
              <a:latin typeface="华文新魏" pitchFamily="2" charset="-122"/>
              <a:ea typeface="华文新魏" pitchFamily="2" charset="-122"/>
            </a:endParaRPr>
          </a:p>
        </p:txBody>
      </p:sp>
      <p:sp>
        <p:nvSpPr>
          <p:cNvPr id="4" name="TextBox 3"/>
          <p:cNvSpPr txBox="1"/>
          <p:nvPr/>
        </p:nvSpPr>
        <p:spPr>
          <a:xfrm>
            <a:off x="557213" y="1268413"/>
            <a:ext cx="5110162" cy="585787"/>
          </a:xfrm>
          <a:prstGeom prst="rect">
            <a:avLst/>
          </a:prstGeom>
          <a:noFill/>
        </p:spPr>
        <p:txBody>
          <a:bodyPr wrap="none">
            <a:spAutoFit/>
          </a:bodyPr>
          <a:lstStyle/>
          <a:p>
            <a:pPr>
              <a:defRPr/>
            </a:pPr>
            <a:r>
              <a:rPr lang="zh-CN" altLang="en-US" sz="3200" dirty="0">
                <a:latin typeface="+mn-ea"/>
              </a:rPr>
              <a:t>（二）保卫细胞大小的测量</a:t>
            </a:r>
          </a:p>
        </p:txBody>
      </p:sp>
    </p:spTree>
    <p:extLst>
      <p:ext uri="{BB962C8B-B14F-4D97-AF65-F5344CB8AC3E}">
        <p14:creationId xmlns:p14="http://schemas.microsoft.com/office/powerpoint/2010/main" val="28500270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a:lstStyle/>
          <a:p>
            <a:pPr eaLnBrk="1" hangingPunct="1"/>
            <a:r>
              <a:rPr lang="zh-CN" altLang="en-US" smtClean="0"/>
              <a:t>实验</a:t>
            </a:r>
            <a:r>
              <a:rPr lang="en-US" altLang="zh-CN" smtClean="0"/>
              <a:t>1.1  </a:t>
            </a:r>
            <a:r>
              <a:rPr lang="zh-CN" altLang="en-US" smtClean="0"/>
              <a:t>细胞的观察和测量</a:t>
            </a:r>
          </a:p>
        </p:txBody>
      </p:sp>
      <p:pic>
        <p:nvPicPr>
          <p:cNvPr id="24579"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844675"/>
            <a:ext cx="2952750"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4" descr="c3"/>
          <p:cNvPicPr>
            <a:picLocks noChangeAspect="1" noChangeArrowheads="1"/>
          </p:cNvPicPr>
          <p:nvPr/>
        </p:nvPicPr>
        <p:blipFill>
          <a:blip r:embed="rId3">
            <a:lum bright="-66000" contrast="48000"/>
            <a:extLst>
              <a:ext uri="{28A0092B-C50C-407E-A947-70E740481C1C}">
                <a14:useLocalDpi xmlns:a14="http://schemas.microsoft.com/office/drawing/2010/main" val="0"/>
              </a:ext>
            </a:extLst>
          </a:blip>
          <a:srcRect l="35750" r="32124"/>
          <a:stretch>
            <a:fillRect/>
          </a:stretch>
        </p:blipFill>
        <p:spPr bwMode="auto">
          <a:xfrm>
            <a:off x="3209925" y="1916113"/>
            <a:ext cx="1435100"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p:cNvSpPr txBox="1">
            <a:spLocks noChangeArrowheads="1"/>
          </p:cNvSpPr>
          <p:nvPr/>
        </p:nvSpPr>
        <p:spPr bwMode="auto">
          <a:xfrm>
            <a:off x="4356100" y="1628775"/>
            <a:ext cx="478790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sz="3200" b="0">
                <a:solidFill>
                  <a:srgbClr val="008000"/>
                </a:solidFill>
                <a:latin typeface="华文行楷" pitchFamily="2" charset="-122"/>
                <a:ea typeface="华文行楷" pitchFamily="2" charset="-122"/>
              </a:rPr>
              <a:t>长</a:t>
            </a:r>
            <a:r>
              <a:rPr lang="en-US" altLang="zh-CN" sz="3200" b="0">
                <a:solidFill>
                  <a:srgbClr val="008000"/>
                </a:solidFill>
                <a:latin typeface="华文行楷" pitchFamily="2" charset="-122"/>
                <a:ea typeface="华文行楷" pitchFamily="2" charset="-122"/>
              </a:rPr>
              <a:t>_____</a:t>
            </a:r>
            <a:r>
              <a:rPr lang="zh-CN" altLang="en-US" sz="3200" b="0">
                <a:solidFill>
                  <a:srgbClr val="008000"/>
                </a:solidFill>
                <a:latin typeface="华文行楷" pitchFamily="2" charset="-122"/>
                <a:ea typeface="华文行楷" pitchFamily="2" charset="-122"/>
              </a:rPr>
              <a:t>格，</a:t>
            </a:r>
          </a:p>
          <a:p>
            <a:pPr eaLnBrk="1" hangingPunct="1"/>
            <a:r>
              <a:rPr lang="zh-CN" altLang="en-US" sz="3200" b="0">
                <a:solidFill>
                  <a:srgbClr val="008000"/>
                </a:solidFill>
                <a:latin typeface="华文行楷" pitchFamily="2" charset="-122"/>
                <a:ea typeface="华文行楷" pitchFamily="2" charset="-122"/>
              </a:rPr>
              <a:t>长</a:t>
            </a:r>
            <a:r>
              <a:rPr lang="en-US" altLang="zh-CN" sz="3200" b="0">
                <a:solidFill>
                  <a:srgbClr val="008000"/>
                </a:solidFill>
                <a:latin typeface="华文行楷" pitchFamily="2" charset="-122"/>
                <a:ea typeface="华文行楷" pitchFamily="2" charset="-122"/>
              </a:rPr>
              <a:t>_____UM</a:t>
            </a:r>
          </a:p>
          <a:p>
            <a:pPr eaLnBrk="1" hangingPunct="1"/>
            <a:r>
              <a:rPr lang="zh-CN" altLang="en-US" sz="3200" b="0">
                <a:solidFill>
                  <a:srgbClr val="008000"/>
                </a:solidFill>
                <a:latin typeface="华文行楷" pitchFamily="2" charset="-122"/>
                <a:ea typeface="华文行楷" pitchFamily="2" charset="-122"/>
              </a:rPr>
              <a:t>每格长度为</a:t>
            </a:r>
            <a:r>
              <a:rPr lang="en-US" altLang="zh-CN" sz="3200" b="0">
                <a:solidFill>
                  <a:srgbClr val="008000"/>
                </a:solidFill>
                <a:latin typeface="华文行楷" pitchFamily="2" charset="-122"/>
                <a:ea typeface="华文行楷" pitchFamily="2" charset="-122"/>
              </a:rPr>
              <a:t>1.75um</a:t>
            </a:r>
          </a:p>
        </p:txBody>
      </p:sp>
      <p:sp>
        <p:nvSpPr>
          <p:cNvPr id="7" name="Text Box 20"/>
          <p:cNvSpPr txBox="1">
            <a:spLocks noChangeArrowheads="1"/>
          </p:cNvSpPr>
          <p:nvPr/>
        </p:nvSpPr>
        <p:spPr bwMode="auto">
          <a:xfrm>
            <a:off x="5111750" y="1614488"/>
            <a:ext cx="5397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en-US" altLang="zh-CN" sz="2800">
                <a:solidFill>
                  <a:srgbClr val="FF0000"/>
                </a:solidFill>
                <a:latin typeface="Times New Roman" pitchFamily="18" charset="0"/>
              </a:rPr>
              <a:t>37</a:t>
            </a:r>
          </a:p>
        </p:txBody>
      </p:sp>
      <p:sp>
        <p:nvSpPr>
          <p:cNvPr id="8" name="Text Box 21"/>
          <p:cNvSpPr txBox="1">
            <a:spLocks noChangeArrowheads="1"/>
          </p:cNvSpPr>
          <p:nvPr/>
        </p:nvSpPr>
        <p:spPr bwMode="auto">
          <a:xfrm>
            <a:off x="4859338" y="2117725"/>
            <a:ext cx="9842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en-US" altLang="zh-CN" sz="2800">
                <a:solidFill>
                  <a:srgbClr val="FF0000"/>
                </a:solidFill>
                <a:latin typeface="Times New Roman" pitchFamily="18" charset="0"/>
              </a:rPr>
              <a:t>64.75</a:t>
            </a:r>
          </a:p>
        </p:txBody>
      </p:sp>
      <p:pic>
        <p:nvPicPr>
          <p:cNvPr id="9" name="Picture 22" descr="c3"/>
          <p:cNvPicPr>
            <a:picLocks noChangeAspect="1" noChangeArrowheads="1"/>
          </p:cNvPicPr>
          <p:nvPr/>
        </p:nvPicPr>
        <p:blipFill>
          <a:blip r:embed="rId4">
            <a:lum bright="-66000" contrast="48000"/>
            <a:extLst>
              <a:ext uri="{28A0092B-C50C-407E-A947-70E740481C1C}">
                <a14:useLocalDpi xmlns:a14="http://schemas.microsoft.com/office/drawing/2010/main" val="0"/>
              </a:ext>
            </a:extLst>
          </a:blip>
          <a:srcRect t="32124" b="35750"/>
          <a:stretch>
            <a:fillRect/>
          </a:stretch>
        </p:blipFill>
        <p:spPr bwMode="auto">
          <a:xfrm>
            <a:off x="2051050" y="2646363"/>
            <a:ext cx="4752975"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6"/>
          <p:cNvSpPr txBox="1">
            <a:spLocks noChangeArrowheads="1"/>
          </p:cNvSpPr>
          <p:nvPr/>
        </p:nvSpPr>
        <p:spPr bwMode="auto">
          <a:xfrm>
            <a:off x="4392613" y="4005263"/>
            <a:ext cx="4787900" cy="15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zh-CN" altLang="en-US" sz="3200" b="0">
                <a:solidFill>
                  <a:srgbClr val="008000"/>
                </a:solidFill>
                <a:latin typeface="华文行楷" pitchFamily="2" charset="-122"/>
                <a:ea typeface="华文行楷" pitchFamily="2" charset="-122"/>
              </a:rPr>
              <a:t>宽</a:t>
            </a:r>
            <a:r>
              <a:rPr lang="en-US" altLang="zh-CN" sz="3200" b="0">
                <a:solidFill>
                  <a:srgbClr val="008000"/>
                </a:solidFill>
                <a:latin typeface="华文行楷" pitchFamily="2" charset="-122"/>
                <a:ea typeface="华文行楷" pitchFamily="2" charset="-122"/>
              </a:rPr>
              <a:t>_____</a:t>
            </a:r>
            <a:r>
              <a:rPr lang="zh-CN" altLang="en-US" sz="3200" b="0">
                <a:solidFill>
                  <a:srgbClr val="008000"/>
                </a:solidFill>
                <a:latin typeface="华文行楷" pitchFamily="2" charset="-122"/>
                <a:ea typeface="华文行楷" pitchFamily="2" charset="-122"/>
              </a:rPr>
              <a:t>格，</a:t>
            </a:r>
          </a:p>
          <a:p>
            <a:pPr eaLnBrk="1" hangingPunct="1"/>
            <a:r>
              <a:rPr lang="zh-CN" altLang="en-US" sz="3200" b="0">
                <a:solidFill>
                  <a:srgbClr val="008000"/>
                </a:solidFill>
                <a:latin typeface="华文行楷" pitchFamily="2" charset="-122"/>
                <a:ea typeface="华文行楷" pitchFamily="2" charset="-122"/>
              </a:rPr>
              <a:t>宽</a:t>
            </a:r>
            <a:r>
              <a:rPr lang="en-US" altLang="zh-CN" sz="3200" b="0">
                <a:solidFill>
                  <a:srgbClr val="008000"/>
                </a:solidFill>
                <a:latin typeface="华文行楷" pitchFamily="2" charset="-122"/>
                <a:ea typeface="华文行楷" pitchFamily="2" charset="-122"/>
              </a:rPr>
              <a:t>_____UM</a:t>
            </a:r>
          </a:p>
          <a:p>
            <a:pPr eaLnBrk="1" hangingPunct="1"/>
            <a:r>
              <a:rPr lang="zh-CN" altLang="en-US" sz="3200" b="0">
                <a:solidFill>
                  <a:srgbClr val="008000"/>
                </a:solidFill>
                <a:latin typeface="华文行楷" pitchFamily="2" charset="-122"/>
                <a:ea typeface="华文行楷" pitchFamily="2" charset="-122"/>
              </a:rPr>
              <a:t>每格长度为</a:t>
            </a:r>
            <a:r>
              <a:rPr lang="en-US" altLang="zh-CN" sz="3200" b="0">
                <a:solidFill>
                  <a:srgbClr val="008000"/>
                </a:solidFill>
                <a:latin typeface="华文行楷" pitchFamily="2" charset="-122"/>
                <a:ea typeface="华文行楷" pitchFamily="2" charset="-122"/>
              </a:rPr>
              <a:t>1.75um</a:t>
            </a:r>
          </a:p>
        </p:txBody>
      </p:sp>
      <p:sp>
        <p:nvSpPr>
          <p:cNvPr id="11" name="Text Box 17"/>
          <p:cNvSpPr txBox="1">
            <a:spLocks noChangeArrowheads="1"/>
          </p:cNvSpPr>
          <p:nvPr/>
        </p:nvSpPr>
        <p:spPr bwMode="auto">
          <a:xfrm>
            <a:off x="250825" y="6021388"/>
            <a:ext cx="88931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3200">
                <a:solidFill>
                  <a:srgbClr val="006600"/>
                </a:solidFill>
                <a:latin typeface="方正楷体简体"/>
                <a:ea typeface="方正楷体简体"/>
                <a:cs typeface="方正楷体简体"/>
              </a:rPr>
              <a:t>测量五个细胞，取平均值，将结果填入实验报告</a:t>
            </a:r>
          </a:p>
        </p:txBody>
      </p:sp>
    </p:spTree>
    <p:extLst>
      <p:ext uri="{BB962C8B-B14F-4D97-AF65-F5344CB8AC3E}">
        <p14:creationId xmlns:p14="http://schemas.microsoft.com/office/powerpoint/2010/main" val="877791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blinds(horizontal)">
                                      <p:cBhvr>
                                        <p:cTn id="21" dur="500"/>
                                        <p:tgtEl>
                                          <p:spTgt spid="6">
                                            <p:txEl>
                                              <p:pRg st="2" end="2"/>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animEffect transition="in" filter="blinds(horizontal)">
                                      <p:cBhvr>
                                        <p:cTn id="26" dur="500"/>
                                        <p:tgtEl>
                                          <p:spTgt spid="6">
                                            <p:txEl>
                                              <p:pRg st="1" end="1"/>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xit" presetSubtype="0" fill="hold" nodeType="clickEffect">
                                  <p:stCondLst>
                                    <p:cond delay="0"/>
                                  </p:stCondLst>
                                  <p:childTnLst>
                                    <p:set>
                                      <p:cBhvr>
                                        <p:cTn id="34" dur="1" fill="hold">
                                          <p:stCondLst>
                                            <p:cond delay="0"/>
                                          </p:stCondLst>
                                        </p:cTn>
                                        <p:tgtEl>
                                          <p:spTgt spid="5"/>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3" presetClass="entr" presetSubtype="10" fill="hold" nodeType="clickEffect">
                                  <p:stCondLst>
                                    <p:cond delay="0"/>
                                  </p:stCondLst>
                                  <p:childTnLst>
                                    <p:set>
                                      <p:cBhvr>
                                        <p:cTn id="43" dur="1" fill="hold">
                                          <p:stCondLst>
                                            <p:cond delay="0"/>
                                          </p:stCondLst>
                                        </p:cTn>
                                        <p:tgtEl>
                                          <p:spTgt spid="10">
                                            <p:txEl>
                                              <p:pRg st="0" end="0"/>
                                            </p:txEl>
                                          </p:spTgt>
                                        </p:tgtEl>
                                        <p:attrNameLst>
                                          <p:attrName>style.visibility</p:attrName>
                                        </p:attrNameLst>
                                      </p:cBhvr>
                                      <p:to>
                                        <p:strVal val="visible"/>
                                      </p:to>
                                    </p:set>
                                    <p:animEffect transition="in" filter="blinds(horizontal)">
                                      <p:cBhvr>
                                        <p:cTn id="44" dur="500"/>
                                        <p:tgtEl>
                                          <p:spTgt spid="10">
                                            <p:txEl>
                                              <p:pRg st="0" end="0"/>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nodeType="clickEffect">
                                  <p:stCondLst>
                                    <p:cond delay="0"/>
                                  </p:stCondLst>
                                  <p:childTnLst>
                                    <p:set>
                                      <p:cBhvr>
                                        <p:cTn id="48" dur="1" fill="hold">
                                          <p:stCondLst>
                                            <p:cond delay="0"/>
                                          </p:stCondLst>
                                        </p:cTn>
                                        <p:tgtEl>
                                          <p:spTgt spid="10">
                                            <p:txEl>
                                              <p:pRg st="2" end="2"/>
                                            </p:txEl>
                                          </p:spTgt>
                                        </p:tgtEl>
                                        <p:attrNameLst>
                                          <p:attrName>style.visibility</p:attrName>
                                        </p:attrNameLst>
                                      </p:cBhvr>
                                      <p:to>
                                        <p:strVal val="visible"/>
                                      </p:to>
                                    </p:set>
                                    <p:animEffect transition="in" filter="blinds(horizontal)">
                                      <p:cBhvr>
                                        <p:cTn id="49" dur="500"/>
                                        <p:tgtEl>
                                          <p:spTgt spid="10">
                                            <p:txEl>
                                              <p:pRg st="2" end="2"/>
                                            </p:txEl>
                                          </p:spTgt>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nodeType="clickEffect">
                                  <p:stCondLst>
                                    <p:cond delay="0"/>
                                  </p:stCondLst>
                                  <p:childTnLst>
                                    <p:set>
                                      <p:cBhvr>
                                        <p:cTn id="53" dur="1" fill="hold">
                                          <p:stCondLst>
                                            <p:cond delay="0"/>
                                          </p:stCondLst>
                                        </p:cTn>
                                        <p:tgtEl>
                                          <p:spTgt spid="10">
                                            <p:txEl>
                                              <p:pRg st="1" end="1"/>
                                            </p:txEl>
                                          </p:spTgt>
                                        </p:tgtEl>
                                        <p:attrNameLst>
                                          <p:attrName>style.visibility</p:attrName>
                                        </p:attrNameLst>
                                      </p:cBhvr>
                                      <p:to>
                                        <p:strVal val="visible"/>
                                      </p:to>
                                    </p:set>
                                    <p:animEffect transition="in" filter="blinds(horizontal)">
                                      <p:cBhvr>
                                        <p:cTn id="54" dur="500"/>
                                        <p:tgtEl>
                                          <p:spTgt spid="10">
                                            <p:txEl>
                                              <p:pRg st="1" end="1"/>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blinds(horizontal)">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pPr eaLnBrk="1" hangingPunct="1"/>
            <a:r>
              <a:rPr lang="zh-CN" altLang="en-US" smtClean="0"/>
              <a:t>分析与讨论</a:t>
            </a:r>
          </a:p>
        </p:txBody>
      </p:sp>
      <p:sp>
        <p:nvSpPr>
          <p:cNvPr id="3" name="内容占位符 2"/>
          <p:cNvSpPr>
            <a:spLocks noGrp="1"/>
          </p:cNvSpPr>
          <p:nvPr>
            <p:ph idx="1"/>
          </p:nvPr>
        </p:nvSpPr>
        <p:spPr>
          <a:xfrm>
            <a:off x="179388" y="1268413"/>
            <a:ext cx="8785225" cy="4857750"/>
          </a:xfrm>
        </p:spPr>
        <p:txBody>
          <a:bodyPr/>
          <a:lstStyle/>
          <a:p>
            <a:pPr eaLnBrk="1" hangingPunct="1">
              <a:defRPr/>
            </a:pPr>
            <a:r>
              <a:rPr lang="zh-CN" altLang="en-US" sz="2800" dirty="0" smtClean="0"/>
              <a:t>在实验操作和观察过程中是否存在影响结果精确性的问题？试分析原因。</a:t>
            </a:r>
            <a:endParaRPr lang="en-US" altLang="zh-CN" sz="2800" dirty="0" smtClean="0"/>
          </a:p>
          <a:p>
            <a:pPr marL="0" indent="0" eaLnBrk="1" hangingPunct="1">
              <a:buFont typeface="Arial" pitchFamily="34" charset="0"/>
              <a:buNone/>
              <a:defRPr/>
            </a:pPr>
            <a:r>
              <a:rPr lang="zh-CN" altLang="en-US" sz="2800" dirty="0" smtClean="0">
                <a:solidFill>
                  <a:srgbClr val="FF0000"/>
                </a:solidFill>
                <a:latin typeface="华文新魏" pitchFamily="2" charset="-122"/>
                <a:ea typeface="华文新魏" pitchFamily="2" charset="-122"/>
              </a:rPr>
              <a:t>    ①显微镜焦距没有调准时，显微测微尺的标尺刻度线会有粗细变化，从而影响测量结果；</a:t>
            </a:r>
            <a:endParaRPr lang="en-US" altLang="zh-CN" sz="2800" dirty="0" smtClean="0">
              <a:solidFill>
                <a:srgbClr val="FF0000"/>
              </a:solidFill>
              <a:latin typeface="华文新魏" pitchFamily="2" charset="-122"/>
              <a:ea typeface="华文新魏" pitchFamily="2" charset="-122"/>
            </a:endParaRPr>
          </a:p>
          <a:p>
            <a:pPr marL="0" indent="0" eaLnBrk="1" hangingPunct="1">
              <a:buFont typeface="Arial" pitchFamily="34" charset="0"/>
              <a:buNone/>
              <a:defRPr/>
            </a:pPr>
            <a:r>
              <a:rPr lang="zh-CN" altLang="en-US" sz="2800" dirty="0" smtClean="0">
                <a:solidFill>
                  <a:srgbClr val="FF0000"/>
                </a:solidFill>
                <a:latin typeface="华文新魏" pitchFamily="2" charset="-122"/>
                <a:ea typeface="华文新魏" pitchFamily="2" charset="-122"/>
              </a:rPr>
              <a:t>    ②操作不够熟练，不够仔细造成测量误差。</a:t>
            </a:r>
            <a:endParaRPr lang="en-US" altLang="zh-CN" dirty="0" smtClean="0">
              <a:solidFill>
                <a:srgbClr val="FF0000"/>
              </a:solidFill>
            </a:endParaRPr>
          </a:p>
          <a:p>
            <a:pPr eaLnBrk="1" hangingPunct="1">
              <a:defRPr/>
            </a:pPr>
            <a:r>
              <a:rPr lang="zh-CN" altLang="en-US" sz="2800" dirty="0" smtClean="0"/>
              <a:t>保卫细胞大小是否一致，为什么？</a:t>
            </a:r>
            <a:endParaRPr lang="en-US" altLang="zh-CN" sz="2800" dirty="0" smtClean="0"/>
          </a:p>
          <a:p>
            <a:pPr marL="0" indent="0" eaLnBrk="1" hangingPunct="1">
              <a:buFont typeface="Arial" pitchFamily="34" charset="0"/>
              <a:buNone/>
              <a:defRPr/>
            </a:pPr>
            <a:r>
              <a:rPr lang="zh-CN" altLang="en-US" sz="2800" dirty="0" smtClean="0">
                <a:solidFill>
                  <a:srgbClr val="FF0000"/>
                </a:solidFill>
                <a:latin typeface="华文新魏" pitchFamily="2" charset="-122"/>
                <a:ea typeface="华文新魏" pitchFamily="2" charset="-122"/>
              </a:rPr>
              <a:t>    不一致；由于</a:t>
            </a:r>
            <a:r>
              <a:rPr lang="en-US" altLang="zh-CN" sz="2800" dirty="0" smtClean="0">
                <a:solidFill>
                  <a:srgbClr val="FF0000"/>
                </a:solidFill>
                <a:latin typeface="华文新魏" pitchFamily="2" charset="-122"/>
                <a:ea typeface="华文新魏" pitchFamily="2" charset="-122"/>
              </a:rPr>
              <a:t>C</a:t>
            </a:r>
            <a:r>
              <a:rPr lang="zh-CN" altLang="en-US" sz="2800" dirty="0" smtClean="0">
                <a:solidFill>
                  <a:srgbClr val="FF0000"/>
                </a:solidFill>
                <a:latin typeface="华文新魏" pitchFamily="2" charset="-122"/>
                <a:ea typeface="华文新魏" pitchFamily="2" charset="-122"/>
              </a:rPr>
              <a:t>生长程度不同，叶片年龄不同，保卫</a:t>
            </a:r>
            <a:r>
              <a:rPr lang="en-US" altLang="zh-CN" sz="2800" dirty="0" smtClean="0">
                <a:solidFill>
                  <a:srgbClr val="FF0000"/>
                </a:solidFill>
                <a:latin typeface="华文新魏" pitchFamily="2" charset="-122"/>
                <a:ea typeface="华文新魏" pitchFamily="2" charset="-122"/>
              </a:rPr>
              <a:t>C</a:t>
            </a:r>
            <a:r>
              <a:rPr lang="zh-CN" altLang="en-US" sz="2800" dirty="0" smtClean="0">
                <a:solidFill>
                  <a:srgbClr val="FF0000"/>
                </a:solidFill>
                <a:latin typeface="华文新魏" pitchFamily="2" charset="-122"/>
                <a:ea typeface="华文新魏" pitchFamily="2" charset="-122"/>
              </a:rPr>
              <a:t>之间存在长和宽的差异，每个</a:t>
            </a:r>
            <a:r>
              <a:rPr lang="en-US" altLang="zh-CN" sz="2800" dirty="0" smtClean="0">
                <a:solidFill>
                  <a:srgbClr val="FF0000"/>
                </a:solidFill>
                <a:latin typeface="华文新魏" pitchFamily="2" charset="-122"/>
                <a:ea typeface="华文新魏" pitchFamily="2" charset="-122"/>
              </a:rPr>
              <a:t>C</a:t>
            </a:r>
            <a:r>
              <a:rPr lang="zh-CN" altLang="en-US" sz="2800" dirty="0" smtClean="0">
                <a:solidFill>
                  <a:srgbClr val="FF0000"/>
                </a:solidFill>
                <a:latin typeface="华文新魏" pitchFamily="2" charset="-122"/>
                <a:ea typeface="华文新魏" pitchFamily="2" charset="-122"/>
              </a:rPr>
              <a:t>的大小不可能完全一致；另外，气孔打开程度不同会引起其大小的差别。</a:t>
            </a:r>
          </a:p>
        </p:txBody>
      </p:sp>
    </p:spTree>
    <p:extLst>
      <p:ext uri="{BB962C8B-B14F-4D97-AF65-F5344CB8AC3E}">
        <p14:creationId xmlns:p14="http://schemas.microsoft.com/office/powerpoint/2010/main" val="225570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1772816"/>
            <a:ext cx="8640960" cy="4752528"/>
          </a:xfrm>
        </p:spPr>
        <p:txBody>
          <a:bodyPr rtlCol="0">
            <a:normAutofit/>
          </a:bodyPr>
          <a:lstStyle/>
          <a:p>
            <a:pPr eaLnBrk="1" fontAlgn="auto" hangingPunct="1">
              <a:spcAft>
                <a:spcPts val="0"/>
              </a:spcAft>
              <a:defRPr/>
            </a:pPr>
            <a:r>
              <a:rPr lang="zh-CN" altLang="en-US" sz="2800" dirty="0" smtClean="0"/>
              <a:t>用高倍镜观察洋葱根尖的细胞比用低倍镜观察到的细胞数目、大小和视野的明暗情况依次为（   ）</a:t>
            </a:r>
            <a:endParaRPr lang="en-US" altLang="zh-CN" sz="2800" dirty="0" smtClean="0"/>
          </a:p>
          <a:p>
            <a:pPr indent="0" eaLnBrk="1" fontAlgn="auto" hangingPunct="1">
              <a:spcAft>
                <a:spcPts val="0"/>
              </a:spcAft>
              <a:buFont typeface="Arial" pitchFamily="34" charset="0"/>
              <a:buNone/>
              <a:tabLst>
                <a:tab pos="1571625" algn="l"/>
              </a:tabLst>
              <a:defRPr/>
            </a:pPr>
            <a:r>
              <a:rPr lang="en-US" altLang="zh-CN" sz="2800" dirty="0"/>
              <a:t>A</a:t>
            </a:r>
            <a:r>
              <a:rPr lang="zh-CN" altLang="en-US" sz="2800" dirty="0"/>
              <a:t>．多、大、亮	                </a:t>
            </a:r>
            <a:r>
              <a:rPr lang="en-US" altLang="zh-CN" sz="2800" dirty="0"/>
              <a:t>B</a:t>
            </a:r>
            <a:r>
              <a:rPr lang="zh-CN" altLang="en-US" sz="2800" dirty="0"/>
              <a:t>．少、小、暗      </a:t>
            </a:r>
          </a:p>
          <a:p>
            <a:pPr indent="0" eaLnBrk="1" fontAlgn="auto" hangingPunct="1">
              <a:spcAft>
                <a:spcPts val="0"/>
              </a:spcAft>
              <a:buFont typeface="Arial" pitchFamily="34" charset="0"/>
              <a:buNone/>
              <a:tabLst>
                <a:tab pos="1571625" algn="l"/>
              </a:tabLst>
              <a:defRPr/>
            </a:pPr>
            <a:r>
              <a:rPr lang="en-US" altLang="zh-CN" sz="2800" dirty="0"/>
              <a:t>C</a:t>
            </a:r>
            <a:r>
              <a:rPr lang="zh-CN" altLang="en-US" sz="2800" dirty="0"/>
              <a:t>．多、小、暗	                </a:t>
            </a:r>
            <a:r>
              <a:rPr lang="en-US" altLang="zh-CN" sz="2800" dirty="0"/>
              <a:t>D</a:t>
            </a:r>
            <a:r>
              <a:rPr lang="zh-CN" altLang="en-US" sz="2800" dirty="0"/>
              <a:t>．少、大、</a:t>
            </a:r>
            <a:r>
              <a:rPr lang="zh-CN" altLang="en-US" sz="2800" dirty="0" smtClean="0"/>
              <a:t>暗</a:t>
            </a:r>
            <a:endParaRPr lang="en-US" altLang="zh-CN" sz="2800" dirty="0" smtClean="0"/>
          </a:p>
          <a:p>
            <a:pPr eaLnBrk="1" fontAlgn="auto" hangingPunct="1">
              <a:spcAft>
                <a:spcPts val="0"/>
              </a:spcAft>
              <a:defRPr/>
            </a:pPr>
            <a:r>
              <a:rPr lang="zh-CN" altLang="en-US" sz="2800" dirty="0"/>
              <a:t>若在玻片上写一“</a:t>
            </a:r>
            <a:r>
              <a:rPr lang="zh-CN" altLang="en-US" sz="6000" dirty="0">
                <a:effectLst>
                  <a:glow rad="228600">
                    <a:schemeClr val="accent1">
                      <a:satMod val="175000"/>
                      <a:alpha val="40000"/>
                    </a:schemeClr>
                  </a:glow>
                </a:effectLst>
              </a:rPr>
              <a:t>上</a:t>
            </a:r>
            <a:r>
              <a:rPr lang="zh-CN" altLang="en-US" sz="2800" dirty="0"/>
              <a:t>”字</a:t>
            </a:r>
            <a:r>
              <a:rPr lang="zh-CN" altLang="en-US" sz="2800" dirty="0" smtClean="0"/>
              <a:t>，在显微镜下的图像是？</a:t>
            </a:r>
            <a:endParaRPr lang="en-US" altLang="zh-CN" sz="2800" dirty="0" smtClean="0"/>
          </a:p>
          <a:p>
            <a:pPr eaLnBrk="1" fontAlgn="auto" hangingPunct="1">
              <a:spcAft>
                <a:spcPts val="0"/>
              </a:spcAft>
              <a:defRPr/>
            </a:pPr>
            <a:endParaRPr lang="zh-CN" altLang="en-US" sz="2800" dirty="0"/>
          </a:p>
        </p:txBody>
      </p:sp>
      <p:sp>
        <p:nvSpPr>
          <p:cNvPr id="5" name="TextBox 4"/>
          <p:cNvSpPr txBox="1">
            <a:spLocks noChangeArrowheads="1"/>
          </p:cNvSpPr>
          <p:nvPr/>
        </p:nvSpPr>
        <p:spPr bwMode="auto">
          <a:xfrm>
            <a:off x="7456537" y="2117722"/>
            <a:ext cx="4111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r>
              <a:rPr lang="en-US" altLang="zh-CN" sz="2800" dirty="0">
                <a:solidFill>
                  <a:srgbClr val="FF0000"/>
                </a:solidFill>
              </a:rPr>
              <a:t>D</a:t>
            </a:r>
            <a:endParaRPr lang="zh-CN" altLang="en-US" sz="2800" dirty="0">
              <a:solidFill>
                <a:srgbClr val="FF0000"/>
              </a:solidFill>
            </a:endParaRPr>
          </a:p>
        </p:txBody>
      </p:sp>
      <p:sp>
        <p:nvSpPr>
          <p:cNvPr id="26628" name="WordArt 4"/>
          <p:cNvSpPr>
            <a:spLocks noChangeArrowheads="1" noChangeShapeType="1" noTextEdit="1"/>
          </p:cNvSpPr>
          <p:nvPr/>
        </p:nvSpPr>
        <p:spPr bwMode="auto">
          <a:xfrm>
            <a:off x="3409950" y="476250"/>
            <a:ext cx="2503488" cy="914400"/>
          </a:xfrm>
          <a:prstGeom prst="rect">
            <a:avLst/>
          </a:prstGeom>
        </p:spPr>
        <p:txBody>
          <a:bodyPr wrap="none" fromWordArt="1">
            <a:prstTxWarp prst="textPlain">
              <a:avLst>
                <a:gd name="adj" fmla="val 50000"/>
              </a:avLst>
            </a:prstTxWarp>
          </a:bodyPr>
          <a:lstStyle/>
          <a:p>
            <a:pPr algn="ctr"/>
            <a:r>
              <a:rPr lang="zh-CN" altLang="en-US" sz="3600" kern="10" dirty="0">
                <a:ln w="12700" cap="sq">
                  <a:solidFill>
                    <a:srgbClr val="EAEAEA"/>
                  </a:solidFill>
                  <a:round/>
                  <a:headEnd type="none" w="sm" len="sm"/>
                  <a:tailEnd type="none" w="sm" len="sm"/>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华文新魏"/>
                <a:ea typeface="华文新魏"/>
              </a:rPr>
              <a:t>练习</a:t>
            </a:r>
          </a:p>
        </p:txBody>
      </p:sp>
    </p:spTree>
    <p:extLst>
      <p:ext uri="{BB962C8B-B14F-4D97-AF65-F5344CB8AC3E}">
        <p14:creationId xmlns:p14="http://schemas.microsoft.com/office/powerpoint/2010/main" val="7513515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WordArt 4"/>
          <p:cNvSpPr>
            <a:spLocks noChangeArrowheads="1" noChangeShapeType="1" noTextEdit="1"/>
          </p:cNvSpPr>
          <p:nvPr/>
        </p:nvSpPr>
        <p:spPr bwMode="auto">
          <a:xfrm>
            <a:off x="3409950" y="476250"/>
            <a:ext cx="2503488" cy="914400"/>
          </a:xfrm>
          <a:prstGeom prst="rect">
            <a:avLst/>
          </a:prstGeom>
        </p:spPr>
        <p:txBody>
          <a:bodyPr wrap="none" fromWordArt="1">
            <a:prstTxWarp prst="textPlain">
              <a:avLst>
                <a:gd name="adj" fmla="val 50000"/>
              </a:avLst>
            </a:prstTxWarp>
          </a:bodyPr>
          <a:lstStyle/>
          <a:p>
            <a:pPr algn="ctr"/>
            <a:r>
              <a:rPr lang="zh-CN" altLang="en-US" sz="3600" kern="10">
                <a:ln w="12700" cap="sq">
                  <a:solidFill>
                    <a:srgbClr val="EAEAEA"/>
                  </a:solidFill>
                  <a:round/>
                  <a:headEnd type="none" w="sm" len="sm"/>
                  <a:tailEnd type="none" w="sm" len="sm"/>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华文新魏"/>
                <a:ea typeface="华文新魏"/>
              </a:rPr>
              <a:t>练习</a:t>
            </a:r>
          </a:p>
        </p:txBody>
      </p:sp>
      <p:sp>
        <p:nvSpPr>
          <p:cNvPr id="27651" name="Text Box 5"/>
          <p:cNvSpPr txBox="1">
            <a:spLocks noChangeArrowheads="1"/>
          </p:cNvSpPr>
          <p:nvPr/>
        </p:nvSpPr>
        <p:spPr bwMode="auto">
          <a:xfrm>
            <a:off x="-36513" y="1557338"/>
            <a:ext cx="8458201"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en-US" altLang="zh-CN" sz="2600">
                <a:latin typeface="方正楷体简体"/>
                <a:ea typeface="方正楷体简体"/>
                <a:cs typeface="方正楷体简体"/>
              </a:rPr>
              <a:t>1.</a:t>
            </a:r>
            <a:r>
              <a:rPr kumimoji="1" lang="zh-CN" altLang="en-US" sz="2600">
                <a:latin typeface="方正楷体简体"/>
                <a:ea typeface="方正楷体简体"/>
                <a:cs typeface="方正楷体简体"/>
              </a:rPr>
              <a:t>有关</a:t>
            </a:r>
            <a:r>
              <a:rPr kumimoji="1" lang="zh-CN" altLang="en-US" sz="2600">
                <a:latin typeface="Times New Roman" pitchFamily="18" charset="0"/>
                <a:ea typeface="方正楷体简体"/>
                <a:cs typeface="方正楷体简体"/>
              </a:rPr>
              <a:t>“</a:t>
            </a:r>
            <a:r>
              <a:rPr kumimoji="1" lang="zh-CN" altLang="en-US" sz="2600">
                <a:latin typeface="方正楷体简体"/>
                <a:ea typeface="方正楷体简体"/>
                <a:cs typeface="方正楷体简体"/>
              </a:rPr>
              <a:t>显微镜</a:t>
            </a:r>
            <a:r>
              <a:rPr kumimoji="1" lang="zh-CN" altLang="en-US" sz="2600">
                <a:latin typeface="Times New Roman" pitchFamily="18" charset="0"/>
                <a:ea typeface="方正楷体简体"/>
                <a:cs typeface="方正楷体简体"/>
              </a:rPr>
              <a:t>”</a:t>
            </a:r>
            <a:r>
              <a:rPr kumimoji="1" lang="zh-CN" altLang="en-US" sz="2600">
                <a:latin typeface="方正楷体简体"/>
                <a:ea typeface="方正楷体简体"/>
                <a:cs typeface="方正楷体简体"/>
              </a:rPr>
              <a:t>的结构和使用实验</a:t>
            </a:r>
          </a:p>
        </p:txBody>
      </p:sp>
      <p:sp>
        <p:nvSpPr>
          <p:cNvPr id="27652" name="Text Box 7"/>
          <p:cNvSpPr txBox="1">
            <a:spLocks noChangeArrowheads="1"/>
          </p:cNvSpPr>
          <p:nvPr/>
        </p:nvSpPr>
        <p:spPr bwMode="auto">
          <a:xfrm>
            <a:off x="0" y="1973263"/>
            <a:ext cx="9091613"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latin typeface="Times New Roman" pitchFamily="18" charset="0"/>
                <a:ea typeface="方正楷体简体"/>
                <a:cs typeface="方正楷体简体"/>
              </a:rPr>
              <a:t>（</a:t>
            </a:r>
            <a:r>
              <a:rPr kumimoji="1" lang="en-US" altLang="zh-CN" sz="2800">
                <a:latin typeface="Times New Roman" pitchFamily="18" charset="0"/>
                <a:ea typeface="方正楷体简体"/>
                <a:cs typeface="方正楷体简体"/>
              </a:rPr>
              <a:t>1</a:t>
            </a:r>
            <a:r>
              <a:rPr kumimoji="1" lang="zh-CN" altLang="en-US" sz="2800">
                <a:latin typeface="Times New Roman" pitchFamily="18" charset="0"/>
                <a:ea typeface="方正楷体简体"/>
                <a:cs typeface="方正楷体简体"/>
              </a:rPr>
              <a:t>） 使用低倍镜对光时，调节哪两个结构可使视野明亮</a:t>
            </a:r>
          </a:p>
          <a:p>
            <a:pPr eaLnBrk="1" hangingPunct="1">
              <a:spcBef>
                <a:spcPct val="50000"/>
              </a:spcBef>
            </a:pPr>
            <a:r>
              <a:rPr kumimoji="1" lang="zh-CN" altLang="en-US" sz="2800">
                <a:latin typeface="Times New Roman" pitchFamily="18" charset="0"/>
                <a:ea typeface="方正楷体简体"/>
                <a:cs typeface="方正楷体简体"/>
              </a:rPr>
              <a:t>              </a:t>
            </a:r>
            <a:r>
              <a:rPr kumimoji="1" lang="en-US" altLang="zh-CN" sz="2800">
                <a:latin typeface="Times New Roman" pitchFamily="18" charset="0"/>
                <a:ea typeface="方正楷体简体"/>
                <a:cs typeface="方正楷体简体"/>
              </a:rPr>
              <a:t>(A) a  f     (B) d  f       </a:t>
            </a:r>
            <a:r>
              <a:rPr kumimoji="1" lang="en-US" altLang="zh-CN" sz="2800">
                <a:latin typeface="Times New Roman" pitchFamily="18" charset="0"/>
              </a:rPr>
              <a:t>(C) e  f          (D) f  j</a:t>
            </a:r>
          </a:p>
        </p:txBody>
      </p:sp>
      <p:sp>
        <p:nvSpPr>
          <p:cNvPr id="27653" name="Text Box 21"/>
          <p:cNvSpPr txBox="1">
            <a:spLocks noChangeArrowheads="1"/>
          </p:cNvSpPr>
          <p:nvPr/>
        </p:nvSpPr>
        <p:spPr bwMode="auto">
          <a:xfrm>
            <a:off x="-107950" y="3205163"/>
            <a:ext cx="9180513" cy="116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latin typeface="Times New Roman" pitchFamily="18" charset="0"/>
                <a:ea typeface="方正楷体简体"/>
                <a:cs typeface="方正楷体简体"/>
              </a:rPr>
              <a:t> （</a:t>
            </a:r>
            <a:r>
              <a:rPr kumimoji="1" lang="en-US" altLang="zh-CN" sz="2800">
                <a:latin typeface="Times New Roman" pitchFamily="18" charset="0"/>
                <a:ea typeface="方正楷体简体"/>
                <a:cs typeface="方正楷体简体"/>
              </a:rPr>
              <a:t>2</a:t>
            </a:r>
            <a:r>
              <a:rPr kumimoji="1" lang="zh-CN" altLang="en-US" sz="2800">
                <a:latin typeface="Times New Roman" pitchFamily="18" charset="0"/>
                <a:ea typeface="方正楷体简体"/>
                <a:cs typeface="方正楷体简体"/>
              </a:rPr>
              <a:t>） 使用高倍镜观察时，调节哪个结构可使物象清晰</a:t>
            </a:r>
          </a:p>
          <a:p>
            <a:pPr eaLnBrk="1" hangingPunct="1">
              <a:spcBef>
                <a:spcPct val="50000"/>
              </a:spcBef>
            </a:pPr>
            <a:r>
              <a:rPr kumimoji="1" lang="zh-CN" altLang="en-US" sz="2800">
                <a:latin typeface="Times New Roman" pitchFamily="18" charset="0"/>
              </a:rPr>
              <a:t>              </a:t>
            </a:r>
            <a:r>
              <a:rPr kumimoji="1" lang="en-US" altLang="zh-CN" sz="2800">
                <a:latin typeface="Times New Roman" pitchFamily="18" charset="0"/>
              </a:rPr>
              <a:t>(A) a         (B) d           (C) i               (D) j</a:t>
            </a:r>
            <a:r>
              <a:rPr kumimoji="1" lang="en-US" altLang="zh-CN" sz="2800">
                <a:latin typeface="Times New Roman" pitchFamily="18" charset="0"/>
                <a:ea typeface="方正楷体简体"/>
                <a:cs typeface="方正楷体简体"/>
              </a:rPr>
              <a:t>            </a:t>
            </a:r>
          </a:p>
        </p:txBody>
      </p:sp>
      <p:grpSp>
        <p:nvGrpSpPr>
          <p:cNvPr id="2" name="Group 27"/>
          <p:cNvGrpSpPr>
            <a:grpSpLocks/>
          </p:cNvGrpSpPr>
          <p:nvPr/>
        </p:nvGrpSpPr>
        <p:grpSpPr bwMode="auto">
          <a:xfrm>
            <a:off x="4643438" y="2730500"/>
            <a:ext cx="431800" cy="431800"/>
            <a:chOff x="3878" y="1480"/>
            <a:chExt cx="272" cy="272"/>
          </a:xfrm>
        </p:grpSpPr>
        <p:sp>
          <p:nvSpPr>
            <p:cNvPr id="27681" name="Line 28"/>
            <p:cNvSpPr>
              <a:spLocks noChangeShapeType="1"/>
            </p:cNvSpPr>
            <p:nvPr/>
          </p:nvSpPr>
          <p:spPr bwMode="auto">
            <a:xfrm>
              <a:off x="3878" y="1616"/>
              <a:ext cx="91" cy="136"/>
            </a:xfrm>
            <a:prstGeom prst="line">
              <a:avLst/>
            </a:prstGeom>
            <a:noFill/>
            <a:ln w="28575"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7682" name="Line 29"/>
            <p:cNvSpPr>
              <a:spLocks noChangeShapeType="1"/>
            </p:cNvSpPr>
            <p:nvPr/>
          </p:nvSpPr>
          <p:spPr bwMode="auto">
            <a:xfrm flipV="1">
              <a:off x="3969" y="1480"/>
              <a:ext cx="181" cy="272"/>
            </a:xfrm>
            <a:prstGeom prst="line">
              <a:avLst/>
            </a:prstGeom>
            <a:noFill/>
            <a:ln w="28575"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 name="Group 30"/>
          <p:cNvGrpSpPr>
            <a:grpSpLocks/>
          </p:cNvGrpSpPr>
          <p:nvPr/>
        </p:nvGrpSpPr>
        <p:grpSpPr bwMode="auto">
          <a:xfrm>
            <a:off x="4572000" y="3933825"/>
            <a:ext cx="431800" cy="431800"/>
            <a:chOff x="3878" y="1480"/>
            <a:chExt cx="272" cy="272"/>
          </a:xfrm>
        </p:grpSpPr>
        <p:sp>
          <p:nvSpPr>
            <p:cNvPr id="27679" name="Line 31"/>
            <p:cNvSpPr>
              <a:spLocks noChangeShapeType="1"/>
            </p:cNvSpPr>
            <p:nvPr/>
          </p:nvSpPr>
          <p:spPr bwMode="auto">
            <a:xfrm>
              <a:off x="3878" y="1616"/>
              <a:ext cx="91" cy="136"/>
            </a:xfrm>
            <a:prstGeom prst="line">
              <a:avLst/>
            </a:prstGeom>
            <a:noFill/>
            <a:ln w="28575"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7680" name="Line 32"/>
            <p:cNvSpPr>
              <a:spLocks noChangeShapeType="1"/>
            </p:cNvSpPr>
            <p:nvPr/>
          </p:nvSpPr>
          <p:spPr bwMode="auto">
            <a:xfrm flipV="1">
              <a:off x="3969" y="1480"/>
              <a:ext cx="181" cy="272"/>
            </a:xfrm>
            <a:prstGeom prst="line">
              <a:avLst/>
            </a:prstGeom>
            <a:noFill/>
            <a:ln w="28575"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27656" name="Group 61"/>
          <p:cNvGrpSpPr>
            <a:grpSpLocks/>
          </p:cNvGrpSpPr>
          <p:nvPr/>
        </p:nvGrpSpPr>
        <p:grpSpPr bwMode="auto">
          <a:xfrm>
            <a:off x="2228850" y="4211638"/>
            <a:ext cx="3386138" cy="2420937"/>
            <a:chOff x="2472" y="2795"/>
            <a:chExt cx="2133" cy="1525"/>
          </a:xfrm>
        </p:grpSpPr>
        <p:sp>
          <p:nvSpPr>
            <p:cNvPr id="27657" name="Text Box 49"/>
            <p:cNvSpPr txBox="1">
              <a:spLocks noChangeArrowheads="1"/>
            </p:cNvSpPr>
            <p:nvPr/>
          </p:nvSpPr>
          <p:spPr bwMode="auto">
            <a:xfrm>
              <a:off x="4150" y="2795"/>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a</a:t>
              </a:r>
            </a:p>
          </p:txBody>
        </p:sp>
        <p:grpSp>
          <p:nvGrpSpPr>
            <p:cNvPr id="27658" name="Group 60"/>
            <p:cNvGrpSpPr>
              <a:grpSpLocks/>
            </p:cNvGrpSpPr>
            <p:nvPr/>
          </p:nvGrpSpPr>
          <p:grpSpPr bwMode="auto">
            <a:xfrm>
              <a:off x="2472" y="2886"/>
              <a:ext cx="2133" cy="1434"/>
              <a:chOff x="2970" y="2858"/>
              <a:chExt cx="2133" cy="1434"/>
            </a:xfrm>
          </p:grpSpPr>
          <p:pic>
            <p:nvPicPr>
              <p:cNvPr id="27659" name="Picture 39" descr="显微镜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9" y="2858"/>
                <a:ext cx="1315" cy="1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0" name="Line 40"/>
              <p:cNvSpPr>
                <a:spLocks noChangeShapeType="1"/>
              </p:cNvSpPr>
              <p:nvPr/>
            </p:nvSpPr>
            <p:spPr bwMode="auto">
              <a:xfrm>
                <a:off x="4059" y="2948"/>
                <a:ext cx="499"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7661" name="Line 41"/>
              <p:cNvSpPr>
                <a:spLocks noChangeShapeType="1"/>
              </p:cNvSpPr>
              <p:nvPr/>
            </p:nvSpPr>
            <p:spPr bwMode="auto">
              <a:xfrm>
                <a:off x="3560" y="3311"/>
                <a:ext cx="363"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7662" name="Line 42"/>
              <p:cNvSpPr>
                <a:spLocks noChangeShapeType="1"/>
              </p:cNvSpPr>
              <p:nvPr/>
            </p:nvSpPr>
            <p:spPr bwMode="auto">
              <a:xfrm>
                <a:off x="3386" y="3507"/>
                <a:ext cx="499"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7663" name="Line 43"/>
              <p:cNvSpPr>
                <a:spLocks noChangeShapeType="1"/>
              </p:cNvSpPr>
              <p:nvPr/>
            </p:nvSpPr>
            <p:spPr bwMode="auto">
              <a:xfrm>
                <a:off x="3152" y="3629"/>
                <a:ext cx="681"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7664" name="Line 44"/>
              <p:cNvSpPr>
                <a:spLocks noChangeShapeType="1"/>
              </p:cNvSpPr>
              <p:nvPr/>
            </p:nvSpPr>
            <p:spPr bwMode="auto">
              <a:xfrm>
                <a:off x="4331" y="3629"/>
                <a:ext cx="499"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7665" name="Line 45"/>
              <p:cNvSpPr>
                <a:spLocks noChangeShapeType="1"/>
              </p:cNvSpPr>
              <p:nvPr/>
            </p:nvSpPr>
            <p:spPr bwMode="auto">
              <a:xfrm>
                <a:off x="3560" y="4037"/>
                <a:ext cx="363"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7666" name="Line 46"/>
              <p:cNvSpPr>
                <a:spLocks noChangeShapeType="1"/>
              </p:cNvSpPr>
              <p:nvPr/>
            </p:nvSpPr>
            <p:spPr bwMode="auto">
              <a:xfrm>
                <a:off x="4332" y="4082"/>
                <a:ext cx="499"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7667" name="Line 47"/>
              <p:cNvSpPr>
                <a:spLocks noChangeShapeType="1"/>
              </p:cNvSpPr>
              <p:nvPr/>
            </p:nvSpPr>
            <p:spPr bwMode="auto">
              <a:xfrm>
                <a:off x="4195" y="3311"/>
                <a:ext cx="318"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7668" name="Line 48"/>
              <p:cNvSpPr>
                <a:spLocks noChangeShapeType="1"/>
              </p:cNvSpPr>
              <p:nvPr/>
            </p:nvSpPr>
            <p:spPr bwMode="auto">
              <a:xfrm>
                <a:off x="4241" y="3447"/>
                <a:ext cx="499"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7669" name="Text Box 50"/>
              <p:cNvSpPr txBox="1">
                <a:spLocks noChangeArrowheads="1"/>
              </p:cNvSpPr>
              <p:nvPr/>
            </p:nvSpPr>
            <p:spPr bwMode="auto">
              <a:xfrm>
                <a:off x="3333" y="3120"/>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b</a:t>
                </a:r>
              </a:p>
            </p:txBody>
          </p:sp>
          <p:sp>
            <p:nvSpPr>
              <p:cNvPr id="27670" name="Text Box 51"/>
              <p:cNvSpPr txBox="1">
                <a:spLocks noChangeArrowheads="1"/>
              </p:cNvSpPr>
              <p:nvPr/>
            </p:nvSpPr>
            <p:spPr bwMode="auto">
              <a:xfrm>
                <a:off x="3197" y="3302"/>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c</a:t>
                </a:r>
              </a:p>
            </p:txBody>
          </p:sp>
          <p:sp>
            <p:nvSpPr>
              <p:cNvPr id="27671" name="Text Box 52"/>
              <p:cNvSpPr txBox="1">
                <a:spLocks noChangeArrowheads="1"/>
              </p:cNvSpPr>
              <p:nvPr/>
            </p:nvSpPr>
            <p:spPr bwMode="auto">
              <a:xfrm>
                <a:off x="2970" y="3438"/>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d</a:t>
                </a:r>
              </a:p>
            </p:txBody>
          </p:sp>
          <p:sp>
            <p:nvSpPr>
              <p:cNvPr id="27672" name="Text Box 53"/>
              <p:cNvSpPr txBox="1">
                <a:spLocks noChangeArrowheads="1"/>
              </p:cNvSpPr>
              <p:nvPr/>
            </p:nvSpPr>
            <p:spPr bwMode="auto">
              <a:xfrm>
                <a:off x="4468" y="3085"/>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j</a:t>
                </a:r>
              </a:p>
            </p:txBody>
          </p:sp>
          <p:sp>
            <p:nvSpPr>
              <p:cNvPr id="27673" name="Text Box 54"/>
              <p:cNvSpPr txBox="1">
                <a:spLocks noChangeArrowheads="1"/>
              </p:cNvSpPr>
              <p:nvPr/>
            </p:nvSpPr>
            <p:spPr bwMode="auto">
              <a:xfrm>
                <a:off x="4694" y="3266"/>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i</a:t>
                </a:r>
              </a:p>
            </p:txBody>
          </p:sp>
          <p:sp>
            <p:nvSpPr>
              <p:cNvPr id="27674" name="Text Box 55"/>
              <p:cNvSpPr txBox="1">
                <a:spLocks noChangeArrowheads="1"/>
              </p:cNvSpPr>
              <p:nvPr/>
            </p:nvSpPr>
            <p:spPr bwMode="auto">
              <a:xfrm>
                <a:off x="4785" y="3438"/>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h</a:t>
                </a:r>
              </a:p>
            </p:txBody>
          </p:sp>
          <p:sp>
            <p:nvSpPr>
              <p:cNvPr id="27675" name="Text Box 56"/>
              <p:cNvSpPr txBox="1">
                <a:spLocks noChangeArrowheads="1"/>
              </p:cNvSpPr>
              <p:nvPr/>
            </p:nvSpPr>
            <p:spPr bwMode="auto">
              <a:xfrm>
                <a:off x="3378" y="3856"/>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f</a:t>
                </a:r>
              </a:p>
            </p:txBody>
          </p:sp>
          <p:sp>
            <p:nvSpPr>
              <p:cNvPr id="27676" name="Text Box 57"/>
              <p:cNvSpPr txBox="1">
                <a:spLocks noChangeArrowheads="1"/>
              </p:cNvSpPr>
              <p:nvPr/>
            </p:nvSpPr>
            <p:spPr bwMode="auto">
              <a:xfrm>
                <a:off x="4785" y="3856"/>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g</a:t>
                </a:r>
              </a:p>
            </p:txBody>
          </p:sp>
          <p:sp>
            <p:nvSpPr>
              <p:cNvPr id="27677" name="Line 58"/>
              <p:cNvSpPr>
                <a:spLocks noChangeShapeType="1"/>
              </p:cNvSpPr>
              <p:nvPr/>
            </p:nvSpPr>
            <p:spPr bwMode="auto">
              <a:xfrm>
                <a:off x="3379" y="3894"/>
                <a:ext cx="499"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7678" name="Text Box 59"/>
              <p:cNvSpPr txBox="1">
                <a:spLocks noChangeArrowheads="1"/>
              </p:cNvSpPr>
              <p:nvPr/>
            </p:nvSpPr>
            <p:spPr bwMode="auto">
              <a:xfrm>
                <a:off x="3197" y="3710"/>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e</a:t>
                </a:r>
              </a:p>
            </p:txBody>
          </p:sp>
        </p:grpSp>
      </p:grpSp>
    </p:spTree>
    <p:extLst>
      <p:ext uri="{BB962C8B-B14F-4D97-AF65-F5344CB8AC3E}">
        <p14:creationId xmlns:p14="http://schemas.microsoft.com/office/powerpoint/2010/main" val="14372165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WordArt 2"/>
          <p:cNvSpPr>
            <a:spLocks noChangeArrowheads="1" noChangeShapeType="1" noTextEdit="1"/>
          </p:cNvSpPr>
          <p:nvPr/>
        </p:nvSpPr>
        <p:spPr bwMode="auto">
          <a:xfrm>
            <a:off x="3460750" y="333375"/>
            <a:ext cx="2503488" cy="914400"/>
          </a:xfrm>
          <a:prstGeom prst="rect">
            <a:avLst/>
          </a:prstGeom>
        </p:spPr>
        <p:txBody>
          <a:bodyPr wrap="none" fromWordArt="1">
            <a:prstTxWarp prst="textPlain">
              <a:avLst>
                <a:gd name="adj" fmla="val 50000"/>
              </a:avLst>
            </a:prstTxWarp>
          </a:bodyPr>
          <a:lstStyle/>
          <a:p>
            <a:pPr algn="ctr"/>
            <a:r>
              <a:rPr lang="zh-CN" altLang="en-US" sz="3600" kern="10">
                <a:ln w="12700" cap="sq">
                  <a:solidFill>
                    <a:srgbClr val="EAEAEA"/>
                  </a:solidFill>
                  <a:round/>
                  <a:headEnd type="none" w="sm" len="sm"/>
                  <a:tailEnd type="none" w="sm" len="sm"/>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华文新魏"/>
                <a:ea typeface="华文新魏"/>
              </a:rPr>
              <a:t>练习</a:t>
            </a:r>
          </a:p>
        </p:txBody>
      </p:sp>
      <p:sp>
        <p:nvSpPr>
          <p:cNvPr id="28675" name="Text Box 5"/>
          <p:cNvSpPr txBox="1">
            <a:spLocks noChangeArrowheads="1"/>
          </p:cNvSpPr>
          <p:nvPr/>
        </p:nvSpPr>
        <p:spPr bwMode="auto">
          <a:xfrm>
            <a:off x="-23813" y="1409700"/>
            <a:ext cx="9091613"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latin typeface="Times New Roman" pitchFamily="18" charset="0"/>
                <a:ea typeface="方正楷体简体"/>
                <a:cs typeface="方正楷体简体"/>
              </a:rPr>
              <a:t>（</a:t>
            </a:r>
            <a:r>
              <a:rPr kumimoji="1" lang="en-US" altLang="zh-CN" sz="2800">
                <a:latin typeface="Times New Roman" pitchFamily="18" charset="0"/>
                <a:ea typeface="方正楷体简体"/>
                <a:cs typeface="方正楷体简体"/>
              </a:rPr>
              <a:t>3</a:t>
            </a:r>
            <a:r>
              <a:rPr kumimoji="1" lang="zh-CN" altLang="en-US" sz="2800">
                <a:latin typeface="Times New Roman" pitchFamily="18" charset="0"/>
                <a:ea typeface="方正楷体简体"/>
                <a:cs typeface="方正楷体简体"/>
              </a:rPr>
              <a:t>） 用显微镜观察材料时发现有异物，如果调节转换器，异物随物镜的转换而不动，则说明异物在</a:t>
            </a:r>
          </a:p>
          <a:p>
            <a:pPr eaLnBrk="1" hangingPunct="1">
              <a:spcBef>
                <a:spcPct val="50000"/>
              </a:spcBef>
            </a:pPr>
            <a:r>
              <a:rPr kumimoji="1" lang="zh-CN" altLang="en-US" sz="2800">
                <a:latin typeface="Times New Roman" pitchFamily="18" charset="0"/>
              </a:rPr>
              <a:t>            </a:t>
            </a:r>
            <a:r>
              <a:rPr kumimoji="1" lang="en-US" altLang="zh-CN" sz="2800">
                <a:latin typeface="Times New Roman" pitchFamily="18" charset="0"/>
              </a:rPr>
              <a:t>(A) a         (B) e          (C) d              (D) f</a:t>
            </a:r>
          </a:p>
        </p:txBody>
      </p:sp>
      <p:sp>
        <p:nvSpPr>
          <p:cNvPr id="28676" name="Text Box 6"/>
          <p:cNvSpPr txBox="1">
            <a:spLocks noChangeArrowheads="1"/>
          </p:cNvSpPr>
          <p:nvPr/>
        </p:nvSpPr>
        <p:spPr bwMode="auto">
          <a:xfrm>
            <a:off x="-44450" y="2997200"/>
            <a:ext cx="94646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latin typeface="Times New Roman" pitchFamily="18" charset="0"/>
                <a:ea typeface="方正楷体简体"/>
                <a:cs typeface="方正楷体简体"/>
              </a:rPr>
              <a:t>（</a:t>
            </a:r>
            <a:r>
              <a:rPr kumimoji="1" lang="en-US" altLang="zh-CN" sz="2800">
                <a:latin typeface="Times New Roman" pitchFamily="18" charset="0"/>
                <a:ea typeface="方正楷体简体"/>
                <a:cs typeface="方正楷体简体"/>
              </a:rPr>
              <a:t>4</a:t>
            </a:r>
            <a:r>
              <a:rPr kumimoji="1" lang="zh-CN" altLang="en-US" sz="2800">
                <a:latin typeface="Times New Roman" pitchFamily="18" charset="0"/>
                <a:ea typeface="方正楷体简体"/>
                <a:cs typeface="方正楷体简体"/>
              </a:rPr>
              <a:t>） 使用显微镜时，若将低倍镜换成高倍镜，则调节</a:t>
            </a:r>
          </a:p>
          <a:p>
            <a:pPr eaLnBrk="1" hangingPunct="1">
              <a:spcBef>
                <a:spcPct val="50000"/>
              </a:spcBef>
            </a:pPr>
            <a:r>
              <a:rPr kumimoji="1" lang="zh-CN" altLang="en-US" sz="2800">
                <a:latin typeface="Times New Roman" pitchFamily="18" charset="0"/>
              </a:rPr>
              <a:t>            </a:t>
            </a:r>
            <a:r>
              <a:rPr kumimoji="1" lang="en-US" altLang="zh-CN" sz="2800">
                <a:latin typeface="Times New Roman" pitchFamily="18" charset="0"/>
              </a:rPr>
              <a:t>(A) c         (B) d           (C) e              (D) f</a:t>
            </a:r>
          </a:p>
        </p:txBody>
      </p:sp>
      <p:grpSp>
        <p:nvGrpSpPr>
          <p:cNvPr id="2" name="Group 14"/>
          <p:cNvGrpSpPr>
            <a:grpSpLocks/>
          </p:cNvGrpSpPr>
          <p:nvPr/>
        </p:nvGrpSpPr>
        <p:grpSpPr bwMode="auto">
          <a:xfrm>
            <a:off x="1182688" y="3748088"/>
            <a:ext cx="431800" cy="431800"/>
            <a:chOff x="3878" y="1480"/>
            <a:chExt cx="272" cy="272"/>
          </a:xfrm>
        </p:grpSpPr>
        <p:sp>
          <p:nvSpPr>
            <p:cNvPr id="28704" name="Line 15"/>
            <p:cNvSpPr>
              <a:spLocks noChangeShapeType="1"/>
            </p:cNvSpPr>
            <p:nvPr/>
          </p:nvSpPr>
          <p:spPr bwMode="auto">
            <a:xfrm>
              <a:off x="3878" y="1616"/>
              <a:ext cx="91" cy="136"/>
            </a:xfrm>
            <a:prstGeom prst="line">
              <a:avLst/>
            </a:prstGeom>
            <a:noFill/>
            <a:ln w="28575"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705" name="Line 16"/>
            <p:cNvSpPr>
              <a:spLocks noChangeShapeType="1"/>
            </p:cNvSpPr>
            <p:nvPr/>
          </p:nvSpPr>
          <p:spPr bwMode="auto">
            <a:xfrm flipV="1">
              <a:off x="3969" y="1480"/>
              <a:ext cx="181" cy="272"/>
            </a:xfrm>
            <a:prstGeom prst="line">
              <a:avLst/>
            </a:prstGeom>
            <a:noFill/>
            <a:ln w="28575"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 name="Group 17"/>
          <p:cNvGrpSpPr>
            <a:grpSpLocks/>
          </p:cNvGrpSpPr>
          <p:nvPr/>
        </p:nvGrpSpPr>
        <p:grpSpPr bwMode="auto">
          <a:xfrm>
            <a:off x="1182688" y="2636838"/>
            <a:ext cx="431800" cy="431800"/>
            <a:chOff x="3878" y="1480"/>
            <a:chExt cx="272" cy="272"/>
          </a:xfrm>
        </p:grpSpPr>
        <p:sp>
          <p:nvSpPr>
            <p:cNvPr id="28702" name="Line 18"/>
            <p:cNvSpPr>
              <a:spLocks noChangeShapeType="1"/>
            </p:cNvSpPr>
            <p:nvPr/>
          </p:nvSpPr>
          <p:spPr bwMode="auto">
            <a:xfrm>
              <a:off x="3878" y="1616"/>
              <a:ext cx="91" cy="136"/>
            </a:xfrm>
            <a:prstGeom prst="line">
              <a:avLst/>
            </a:prstGeom>
            <a:noFill/>
            <a:ln w="28575"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703" name="Line 19"/>
            <p:cNvSpPr>
              <a:spLocks noChangeShapeType="1"/>
            </p:cNvSpPr>
            <p:nvPr/>
          </p:nvSpPr>
          <p:spPr bwMode="auto">
            <a:xfrm flipV="1">
              <a:off x="3969" y="1480"/>
              <a:ext cx="181" cy="272"/>
            </a:xfrm>
            <a:prstGeom prst="line">
              <a:avLst/>
            </a:prstGeom>
            <a:noFill/>
            <a:ln w="28575" cap="sq">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28679" name="Group 20"/>
          <p:cNvGrpSpPr>
            <a:grpSpLocks/>
          </p:cNvGrpSpPr>
          <p:nvPr/>
        </p:nvGrpSpPr>
        <p:grpSpPr bwMode="auto">
          <a:xfrm>
            <a:off x="2379663" y="4213225"/>
            <a:ext cx="3386137" cy="2420938"/>
            <a:chOff x="2472" y="2795"/>
            <a:chExt cx="2133" cy="1525"/>
          </a:xfrm>
        </p:grpSpPr>
        <p:sp>
          <p:nvSpPr>
            <p:cNvPr id="28680" name="Text Box 21"/>
            <p:cNvSpPr txBox="1">
              <a:spLocks noChangeArrowheads="1"/>
            </p:cNvSpPr>
            <p:nvPr/>
          </p:nvSpPr>
          <p:spPr bwMode="auto">
            <a:xfrm>
              <a:off x="4150" y="2795"/>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a</a:t>
              </a:r>
            </a:p>
          </p:txBody>
        </p:sp>
        <p:grpSp>
          <p:nvGrpSpPr>
            <p:cNvPr id="28681" name="Group 22"/>
            <p:cNvGrpSpPr>
              <a:grpSpLocks/>
            </p:cNvGrpSpPr>
            <p:nvPr/>
          </p:nvGrpSpPr>
          <p:grpSpPr bwMode="auto">
            <a:xfrm>
              <a:off x="2472" y="2886"/>
              <a:ext cx="2133" cy="1434"/>
              <a:chOff x="2970" y="2858"/>
              <a:chExt cx="2133" cy="1434"/>
            </a:xfrm>
          </p:grpSpPr>
          <p:pic>
            <p:nvPicPr>
              <p:cNvPr id="28682" name="Picture 23" descr="显微镜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9" y="2858"/>
                <a:ext cx="1315" cy="1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3" name="Line 24"/>
              <p:cNvSpPr>
                <a:spLocks noChangeShapeType="1"/>
              </p:cNvSpPr>
              <p:nvPr/>
            </p:nvSpPr>
            <p:spPr bwMode="auto">
              <a:xfrm>
                <a:off x="4059" y="2948"/>
                <a:ext cx="499"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684" name="Line 25"/>
              <p:cNvSpPr>
                <a:spLocks noChangeShapeType="1"/>
              </p:cNvSpPr>
              <p:nvPr/>
            </p:nvSpPr>
            <p:spPr bwMode="auto">
              <a:xfrm>
                <a:off x="3560" y="3311"/>
                <a:ext cx="363"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685" name="Line 26"/>
              <p:cNvSpPr>
                <a:spLocks noChangeShapeType="1"/>
              </p:cNvSpPr>
              <p:nvPr/>
            </p:nvSpPr>
            <p:spPr bwMode="auto">
              <a:xfrm>
                <a:off x="3386" y="3507"/>
                <a:ext cx="499"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686" name="Line 27"/>
              <p:cNvSpPr>
                <a:spLocks noChangeShapeType="1"/>
              </p:cNvSpPr>
              <p:nvPr/>
            </p:nvSpPr>
            <p:spPr bwMode="auto">
              <a:xfrm>
                <a:off x="3152" y="3629"/>
                <a:ext cx="681"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687" name="Line 28"/>
              <p:cNvSpPr>
                <a:spLocks noChangeShapeType="1"/>
              </p:cNvSpPr>
              <p:nvPr/>
            </p:nvSpPr>
            <p:spPr bwMode="auto">
              <a:xfrm>
                <a:off x="4331" y="3629"/>
                <a:ext cx="499"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688" name="Line 29"/>
              <p:cNvSpPr>
                <a:spLocks noChangeShapeType="1"/>
              </p:cNvSpPr>
              <p:nvPr/>
            </p:nvSpPr>
            <p:spPr bwMode="auto">
              <a:xfrm>
                <a:off x="3560" y="4037"/>
                <a:ext cx="363"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689" name="Line 30"/>
              <p:cNvSpPr>
                <a:spLocks noChangeShapeType="1"/>
              </p:cNvSpPr>
              <p:nvPr/>
            </p:nvSpPr>
            <p:spPr bwMode="auto">
              <a:xfrm>
                <a:off x="4332" y="4082"/>
                <a:ext cx="499"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690" name="Line 31"/>
              <p:cNvSpPr>
                <a:spLocks noChangeShapeType="1"/>
              </p:cNvSpPr>
              <p:nvPr/>
            </p:nvSpPr>
            <p:spPr bwMode="auto">
              <a:xfrm>
                <a:off x="4195" y="3311"/>
                <a:ext cx="318"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691" name="Line 32"/>
              <p:cNvSpPr>
                <a:spLocks noChangeShapeType="1"/>
              </p:cNvSpPr>
              <p:nvPr/>
            </p:nvSpPr>
            <p:spPr bwMode="auto">
              <a:xfrm>
                <a:off x="4241" y="3447"/>
                <a:ext cx="499"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692" name="Text Box 33"/>
              <p:cNvSpPr txBox="1">
                <a:spLocks noChangeArrowheads="1"/>
              </p:cNvSpPr>
              <p:nvPr/>
            </p:nvSpPr>
            <p:spPr bwMode="auto">
              <a:xfrm>
                <a:off x="3333" y="3120"/>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b</a:t>
                </a:r>
              </a:p>
            </p:txBody>
          </p:sp>
          <p:sp>
            <p:nvSpPr>
              <p:cNvPr id="28693" name="Text Box 34"/>
              <p:cNvSpPr txBox="1">
                <a:spLocks noChangeArrowheads="1"/>
              </p:cNvSpPr>
              <p:nvPr/>
            </p:nvSpPr>
            <p:spPr bwMode="auto">
              <a:xfrm>
                <a:off x="3197" y="3302"/>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c</a:t>
                </a:r>
              </a:p>
            </p:txBody>
          </p:sp>
          <p:sp>
            <p:nvSpPr>
              <p:cNvPr id="28694" name="Text Box 35"/>
              <p:cNvSpPr txBox="1">
                <a:spLocks noChangeArrowheads="1"/>
              </p:cNvSpPr>
              <p:nvPr/>
            </p:nvSpPr>
            <p:spPr bwMode="auto">
              <a:xfrm>
                <a:off x="2970" y="3438"/>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d</a:t>
                </a:r>
              </a:p>
            </p:txBody>
          </p:sp>
          <p:sp>
            <p:nvSpPr>
              <p:cNvPr id="28695" name="Text Box 36"/>
              <p:cNvSpPr txBox="1">
                <a:spLocks noChangeArrowheads="1"/>
              </p:cNvSpPr>
              <p:nvPr/>
            </p:nvSpPr>
            <p:spPr bwMode="auto">
              <a:xfrm>
                <a:off x="4468" y="3085"/>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j</a:t>
                </a:r>
              </a:p>
            </p:txBody>
          </p:sp>
          <p:sp>
            <p:nvSpPr>
              <p:cNvPr id="28696" name="Text Box 37"/>
              <p:cNvSpPr txBox="1">
                <a:spLocks noChangeArrowheads="1"/>
              </p:cNvSpPr>
              <p:nvPr/>
            </p:nvSpPr>
            <p:spPr bwMode="auto">
              <a:xfrm>
                <a:off x="4694" y="3266"/>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i</a:t>
                </a:r>
              </a:p>
            </p:txBody>
          </p:sp>
          <p:sp>
            <p:nvSpPr>
              <p:cNvPr id="28697" name="Text Box 38"/>
              <p:cNvSpPr txBox="1">
                <a:spLocks noChangeArrowheads="1"/>
              </p:cNvSpPr>
              <p:nvPr/>
            </p:nvSpPr>
            <p:spPr bwMode="auto">
              <a:xfrm>
                <a:off x="4785" y="3438"/>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h</a:t>
                </a:r>
              </a:p>
            </p:txBody>
          </p:sp>
          <p:sp>
            <p:nvSpPr>
              <p:cNvPr id="28698" name="Text Box 39"/>
              <p:cNvSpPr txBox="1">
                <a:spLocks noChangeArrowheads="1"/>
              </p:cNvSpPr>
              <p:nvPr/>
            </p:nvSpPr>
            <p:spPr bwMode="auto">
              <a:xfrm>
                <a:off x="3378" y="3856"/>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f</a:t>
                </a:r>
              </a:p>
            </p:txBody>
          </p:sp>
          <p:sp>
            <p:nvSpPr>
              <p:cNvPr id="28699" name="Text Box 40"/>
              <p:cNvSpPr txBox="1">
                <a:spLocks noChangeArrowheads="1"/>
              </p:cNvSpPr>
              <p:nvPr/>
            </p:nvSpPr>
            <p:spPr bwMode="auto">
              <a:xfrm>
                <a:off x="4785" y="3856"/>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g</a:t>
                </a:r>
              </a:p>
            </p:txBody>
          </p:sp>
          <p:sp>
            <p:nvSpPr>
              <p:cNvPr id="28700" name="Line 41"/>
              <p:cNvSpPr>
                <a:spLocks noChangeShapeType="1"/>
              </p:cNvSpPr>
              <p:nvPr/>
            </p:nvSpPr>
            <p:spPr bwMode="auto">
              <a:xfrm>
                <a:off x="3379" y="3894"/>
                <a:ext cx="499" cy="0"/>
              </a:xfrm>
              <a:prstGeom prst="line">
                <a:avLst/>
              </a:prstGeom>
              <a:noFill/>
              <a:ln w="28575"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lstStyle/>
              <a:p>
                <a:endParaRPr lang="zh-CN" altLang="en-US"/>
              </a:p>
            </p:txBody>
          </p:sp>
          <p:sp>
            <p:nvSpPr>
              <p:cNvPr id="28701" name="Text Box 42"/>
              <p:cNvSpPr txBox="1">
                <a:spLocks noChangeArrowheads="1"/>
              </p:cNvSpPr>
              <p:nvPr/>
            </p:nvSpPr>
            <p:spPr bwMode="auto">
              <a:xfrm>
                <a:off x="3197" y="3710"/>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lang="en-US" altLang="zh-CN" sz="2800">
                    <a:latin typeface="Times New Roman" pitchFamily="18" charset="0"/>
                  </a:rPr>
                  <a:t>e</a:t>
                </a:r>
              </a:p>
            </p:txBody>
          </p:sp>
        </p:grpSp>
      </p:grpSp>
    </p:spTree>
    <p:extLst>
      <p:ext uri="{BB962C8B-B14F-4D97-AF65-F5344CB8AC3E}">
        <p14:creationId xmlns:p14="http://schemas.microsoft.com/office/powerpoint/2010/main" val="24901674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WordArt 2"/>
          <p:cNvSpPr>
            <a:spLocks noChangeArrowheads="1" noChangeShapeType="1" noTextEdit="1"/>
          </p:cNvSpPr>
          <p:nvPr/>
        </p:nvSpPr>
        <p:spPr bwMode="auto">
          <a:xfrm>
            <a:off x="3490913" y="354013"/>
            <a:ext cx="2505075" cy="914400"/>
          </a:xfrm>
          <a:prstGeom prst="rect">
            <a:avLst/>
          </a:prstGeom>
        </p:spPr>
        <p:txBody>
          <a:bodyPr wrap="none" fromWordArt="1">
            <a:prstTxWarp prst="textPlain">
              <a:avLst>
                <a:gd name="adj" fmla="val 50000"/>
              </a:avLst>
            </a:prstTxWarp>
          </a:bodyPr>
          <a:lstStyle/>
          <a:p>
            <a:pPr algn="ctr"/>
            <a:r>
              <a:rPr lang="zh-CN" altLang="en-US" sz="3600" kern="10">
                <a:ln w="12700" cap="sq">
                  <a:solidFill>
                    <a:srgbClr val="EAEAEA"/>
                  </a:solidFill>
                  <a:round/>
                  <a:headEnd type="none" w="sm" len="sm"/>
                  <a:tailEnd type="none" w="sm" len="sm"/>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华文新魏"/>
                <a:ea typeface="华文新魏"/>
              </a:rPr>
              <a:t>练习</a:t>
            </a:r>
          </a:p>
        </p:txBody>
      </p:sp>
      <p:sp>
        <p:nvSpPr>
          <p:cNvPr id="29699" name="Text Box 3"/>
          <p:cNvSpPr txBox="1">
            <a:spLocks noChangeArrowheads="1"/>
          </p:cNvSpPr>
          <p:nvPr/>
        </p:nvSpPr>
        <p:spPr bwMode="auto">
          <a:xfrm>
            <a:off x="-36513" y="1557338"/>
            <a:ext cx="8458201"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en-US" altLang="zh-CN" sz="2600">
                <a:latin typeface="方正楷体简体"/>
                <a:ea typeface="方正楷体简体"/>
                <a:cs typeface="方正楷体简体"/>
              </a:rPr>
              <a:t>2.</a:t>
            </a:r>
            <a:r>
              <a:rPr kumimoji="1" lang="zh-CN" altLang="en-US" sz="2600">
                <a:latin typeface="方正楷体简体"/>
                <a:ea typeface="方正楷体简体"/>
                <a:cs typeface="方正楷体简体"/>
              </a:rPr>
              <a:t>用显微镜观察标本时，正确的操作顺序是（         ）</a:t>
            </a:r>
          </a:p>
        </p:txBody>
      </p:sp>
      <p:sp>
        <p:nvSpPr>
          <p:cNvPr id="29700" name="Text Box 4"/>
          <p:cNvSpPr txBox="1">
            <a:spLocks noChangeArrowheads="1"/>
          </p:cNvSpPr>
          <p:nvPr/>
        </p:nvSpPr>
        <p:spPr bwMode="auto">
          <a:xfrm>
            <a:off x="0" y="1973263"/>
            <a:ext cx="90916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latin typeface="Times New Roman" pitchFamily="18" charset="0"/>
                <a:ea typeface="方正楷体简体"/>
                <a:cs typeface="方正楷体简体"/>
              </a:rPr>
              <a:t>（</a:t>
            </a:r>
            <a:r>
              <a:rPr kumimoji="1" lang="en-US" altLang="zh-CN" sz="2800">
                <a:latin typeface="Times New Roman" pitchFamily="18" charset="0"/>
                <a:ea typeface="方正楷体简体"/>
                <a:cs typeface="方正楷体简体"/>
              </a:rPr>
              <a:t>1</a:t>
            </a:r>
            <a:r>
              <a:rPr kumimoji="1" lang="zh-CN" altLang="en-US" sz="2800">
                <a:latin typeface="Times New Roman" pitchFamily="18" charset="0"/>
                <a:ea typeface="方正楷体简体"/>
                <a:cs typeface="方正楷体简体"/>
              </a:rPr>
              <a:t>） 把装片放在载物台上，使标本位于低倍物镜正下方</a:t>
            </a:r>
          </a:p>
        </p:txBody>
      </p:sp>
      <p:sp>
        <p:nvSpPr>
          <p:cNvPr id="29701" name="Text Box 5"/>
          <p:cNvSpPr txBox="1">
            <a:spLocks noChangeArrowheads="1"/>
          </p:cNvSpPr>
          <p:nvPr/>
        </p:nvSpPr>
        <p:spPr bwMode="auto">
          <a:xfrm>
            <a:off x="17463" y="2482850"/>
            <a:ext cx="9091612"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latin typeface="Times New Roman" pitchFamily="18" charset="0"/>
                <a:ea typeface="方正楷体简体"/>
                <a:cs typeface="方正楷体简体"/>
              </a:rPr>
              <a:t>（</a:t>
            </a:r>
            <a:r>
              <a:rPr kumimoji="1" lang="en-US" altLang="zh-CN" sz="2800">
                <a:latin typeface="Times New Roman" pitchFamily="18" charset="0"/>
                <a:ea typeface="方正楷体简体"/>
                <a:cs typeface="方正楷体简体"/>
              </a:rPr>
              <a:t>2</a:t>
            </a:r>
            <a:r>
              <a:rPr kumimoji="1" lang="zh-CN" altLang="en-US" sz="2800">
                <a:latin typeface="Times New Roman" pitchFamily="18" charset="0"/>
                <a:ea typeface="方正楷体简体"/>
                <a:cs typeface="方正楷体简体"/>
              </a:rPr>
              <a:t>） 眼睛从侧面注视物镜，转动粗调节器使镜筒下降至离标本</a:t>
            </a:r>
            <a:r>
              <a:rPr kumimoji="1" lang="en-US" altLang="zh-CN" sz="2800">
                <a:latin typeface="Times New Roman" pitchFamily="18" charset="0"/>
                <a:ea typeface="方正楷体简体"/>
                <a:cs typeface="方正楷体简体"/>
              </a:rPr>
              <a:t>0.5cm</a:t>
            </a:r>
            <a:r>
              <a:rPr kumimoji="1" lang="zh-CN" altLang="en-US" sz="2800">
                <a:latin typeface="Times New Roman" pitchFamily="18" charset="0"/>
                <a:ea typeface="方正楷体简体"/>
                <a:cs typeface="方正楷体简体"/>
              </a:rPr>
              <a:t>处</a:t>
            </a:r>
          </a:p>
        </p:txBody>
      </p:sp>
      <p:sp>
        <p:nvSpPr>
          <p:cNvPr id="29702" name="Text Box 6"/>
          <p:cNvSpPr txBox="1">
            <a:spLocks noChangeArrowheads="1"/>
          </p:cNvSpPr>
          <p:nvPr/>
        </p:nvSpPr>
        <p:spPr bwMode="auto">
          <a:xfrm>
            <a:off x="34925" y="3846513"/>
            <a:ext cx="90916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latin typeface="Times New Roman" pitchFamily="18" charset="0"/>
                <a:ea typeface="方正楷体简体"/>
                <a:cs typeface="方正楷体简体"/>
              </a:rPr>
              <a:t>（</a:t>
            </a:r>
            <a:r>
              <a:rPr kumimoji="1" lang="en-US" altLang="zh-CN" sz="2800">
                <a:latin typeface="Times New Roman" pitchFamily="18" charset="0"/>
                <a:ea typeface="方正楷体简体"/>
                <a:cs typeface="方正楷体简体"/>
              </a:rPr>
              <a:t>4</a:t>
            </a:r>
            <a:r>
              <a:rPr kumimoji="1" lang="zh-CN" altLang="en-US" sz="2800">
                <a:latin typeface="Times New Roman" pitchFamily="18" charset="0"/>
                <a:ea typeface="方正楷体简体"/>
                <a:cs typeface="方正楷体简体"/>
              </a:rPr>
              <a:t>） 调节反光镜，左眼注视目镜，使视野明亮</a:t>
            </a:r>
          </a:p>
        </p:txBody>
      </p:sp>
      <p:sp>
        <p:nvSpPr>
          <p:cNvPr id="29703" name="Text Box 7"/>
          <p:cNvSpPr txBox="1">
            <a:spLocks noChangeArrowheads="1"/>
          </p:cNvSpPr>
          <p:nvPr/>
        </p:nvSpPr>
        <p:spPr bwMode="auto">
          <a:xfrm>
            <a:off x="34925" y="3357563"/>
            <a:ext cx="69135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latin typeface="Times New Roman" pitchFamily="18" charset="0"/>
                <a:ea typeface="方正楷体简体"/>
                <a:cs typeface="方正楷体简体"/>
              </a:rPr>
              <a:t>（</a:t>
            </a:r>
            <a:r>
              <a:rPr kumimoji="1" lang="en-US" altLang="zh-CN" sz="2800">
                <a:latin typeface="Times New Roman" pitchFamily="18" charset="0"/>
                <a:ea typeface="方正楷体简体"/>
                <a:cs typeface="方正楷体简体"/>
              </a:rPr>
              <a:t>3</a:t>
            </a:r>
            <a:r>
              <a:rPr kumimoji="1" lang="zh-CN" altLang="en-US" sz="2800">
                <a:latin typeface="Times New Roman" pitchFamily="18" charset="0"/>
                <a:ea typeface="方正楷体简体"/>
                <a:cs typeface="方正楷体简体"/>
              </a:rPr>
              <a:t>） 调节转换器，使低倍镜对准通光孔</a:t>
            </a:r>
          </a:p>
        </p:txBody>
      </p:sp>
      <p:sp>
        <p:nvSpPr>
          <p:cNvPr id="29704" name="Text Box 8"/>
          <p:cNvSpPr txBox="1">
            <a:spLocks noChangeArrowheads="1"/>
          </p:cNvSpPr>
          <p:nvPr/>
        </p:nvSpPr>
        <p:spPr bwMode="auto">
          <a:xfrm>
            <a:off x="34925" y="4343400"/>
            <a:ext cx="92170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latin typeface="Times New Roman" pitchFamily="18" charset="0"/>
                <a:ea typeface="方正楷体简体"/>
                <a:cs typeface="方正楷体简体"/>
              </a:rPr>
              <a:t>（</a:t>
            </a:r>
            <a:r>
              <a:rPr kumimoji="1" lang="en-US" altLang="zh-CN" sz="2800">
                <a:latin typeface="Times New Roman" pitchFamily="18" charset="0"/>
                <a:ea typeface="方正楷体简体"/>
                <a:cs typeface="方正楷体简体"/>
              </a:rPr>
              <a:t>5</a:t>
            </a:r>
            <a:r>
              <a:rPr kumimoji="1" lang="zh-CN" altLang="en-US" sz="2800">
                <a:latin typeface="Times New Roman" pitchFamily="18" charset="0"/>
                <a:ea typeface="方正楷体简体"/>
                <a:cs typeface="方正楷体简体"/>
              </a:rPr>
              <a:t>） 用左眼注视目镜，同时转动粗调节器使镜筒上升，直到看见物像，再用细调节器调节，使视野中的物象清晰</a:t>
            </a:r>
          </a:p>
        </p:txBody>
      </p:sp>
      <p:sp>
        <p:nvSpPr>
          <p:cNvPr id="29705" name="Text Box 9"/>
          <p:cNvSpPr txBox="1">
            <a:spLocks noChangeArrowheads="1"/>
          </p:cNvSpPr>
          <p:nvPr/>
        </p:nvSpPr>
        <p:spPr bwMode="auto">
          <a:xfrm>
            <a:off x="20638" y="5245100"/>
            <a:ext cx="66246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latin typeface="Times New Roman" pitchFamily="18" charset="0"/>
                <a:ea typeface="方正楷体简体"/>
                <a:cs typeface="方正楷体简体"/>
              </a:rPr>
              <a:t>（</a:t>
            </a:r>
            <a:r>
              <a:rPr kumimoji="1" lang="en-US" altLang="zh-CN" sz="2800">
                <a:latin typeface="Times New Roman" pitchFamily="18" charset="0"/>
                <a:ea typeface="方正楷体简体"/>
                <a:cs typeface="方正楷体简体"/>
              </a:rPr>
              <a:t>6</a:t>
            </a:r>
            <a:r>
              <a:rPr kumimoji="1" lang="zh-CN" altLang="en-US" sz="2800">
                <a:latin typeface="Times New Roman" pitchFamily="18" charset="0"/>
                <a:ea typeface="方正楷体简体"/>
                <a:cs typeface="方正楷体简体"/>
              </a:rPr>
              <a:t>） 转动转换器，使高倍镜对准通光孔</a:t>
            </a:r>
          </a:p>
        </p:txBody>
      </p:sp>
      <p:sp>
        <p:nvSpPr>
          <p:cNvPr id="29706" name="Text Box 10"/>
          <p:cNvSpPr txBox="1">
            <a:spLocks noChangeArrowheads="1"/>
          </p:cNvSpPr>
          <p:nvPr/>
        </p:nvSpPr>
        <p:spPr bwMode="auto">
          <a:xfrm>
            <a:off x="34925" y="5737225"/>
            <a:ext cx="60499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latin typeface="Times New Roman" pitchFamily="18" charset="0"/>
                <a:ea typeface="方正楷体简体"/>
                <a:cs typeface="方正楷体简体"/>
              </a:rPr>
              <a:t>（</a:t>
            </a:r>
            <a:r>
              <a:rPr kumimoji="1" lang="en-US" altLang="zh-CN" sz="2800">
                <a:latin typeface="Times New Roman" pitchFamily="18" charset="0"/>
                <a:ea typeface="方正楷体简体"/>
                <a:cs typeface="方正楷体简体"/>
              </a:rPr>
              <a:t>7</a:t>
            </a:r>
            <a:r>
              <a:rPr kumimoji="1" lang="zh-CN" altLang="en-US" sz="2800">
                <a:latin typeface="Times New Roman" pitchFamily="18" charset="0"/>
                <a:ea typeface="方正楷体简体"/>
                <a:cs typeface="方正楷体简体"/>
              </a:rPr>
              <a:t>） 转动细调节器，直到物象清晰</a:t>
            </a:r>
          </a:p>
        </p:txBody>
      </p:sp>
      <p:sp>
        <p:nvSpPr>
          <p:cNvPr id="29707" name="Text Box 11"/>
          <p:cNvSpPr txBox="1">
            <a:spLocks noChangeArrowheads="1"/>
          </p:cNvSpPr>
          <p:nvPr/>
        </p:nvSpPr>
        <p:spPr bwMode="auto">
          <a:xfrm>
            <a:off x="34925" y="6267450"/>
            <a:ext cx="64087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zh-CN" altLang="en-US" sz="2800">
                <a:latin typeface="Times New Roman" pitchFamily="18" charset="0"/>
                <a:ea typeface="方正楷体简体"/>
                <a:cs typeface="方正楷体简体"/>
              </a:rPr>
              <a:t>（</a:t>
            </a:r>
            <a:r>
              <a:rPr kumimoji="1" lang="en-US" altLang="zh-CN" sz="2800">
                <a:latin typeface="Times New Roman" pitchFamily="18" charset="0"/>
                <a:ea typeface="方正楷体简体"/>
                <a:cs typeface="方正楷体简体"/>
              </a:rPr>
              <a:t>8</a:t>
            </a:r>
            <a:r>
              <a:rPr kumimoji="1" lang="zh-CN" altLang="en-US" sz="2800">
                <a:latin typeface="Times New Roman" pitchFamily="18" charset="0"/>
                <a:ea typeface="方正楷体简体"/>
                <a:cs typeface="方正楷体简体"/>
              </a:rPr>
              <a:t>） 将要观察的物象移动到视野中央</a:t>
            </a:r>
          </a:p>
        </p:txBody>
      </p:sp>
      <p:sp>
        <p:nvSpPr>
          <p:cNvPr id="109580" name="Text Box 12"/>
          <p:cNvSpPr txBox="1">
            <a:spLocks noChangeArrowheads="1"/>
          </p:cNvSpPr>
          <p:nvPr/>
        </p:nvSpPr>
        <p:spPr bwMode="auto">
          <a:xfrm>
            <a:off x="6645275" y="1539875"/>
            <a:ext cx="16573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宋体" pitchFamily="2" charset="-122"/>
                <a:ea typeface="宋体" pitchFamily="2" charset="-122"/>
              </a:defRPr>
            </a:lvl1pPr>
            <a:lvl2pPr marL="742950" indent="-285750" eaLnBrk="0" hangingPunct="0">
              <a:defRPr sz="2400" b="1">
                <a:solidFill>
                  <a:schemeClr val="tx1"/>
                </a:solidFill>
                <a:latin typeface="宋体" pitchFamily="2" charset="-122"/>
                <a:ea typeface="宋体" pitchFamily="2" charset="-122"/>
              </a:defRPr>
            </a:lvl2pPr>
            <a:lvl3pPr marL="1143000" indent="-228600" eaLnBrk="0" hangingPunct="0">
              <a:defRPr sz="2400" b="1">
                <a:solidFill>
                  <a:schemeClr val="tx1"/>
                </a:solidFill>
                <a:latin typeface="宋体" pitchFamily="2" charset="-122"/>
                <a:ea typeface="宋体" pitchFamily="2" charset="-122"/>
              </a:defRPr>
            </a:lvl3pPr>
            <a:lvl4pPr marL="1600200" indent="-228600" eaLnBrk="0" hangingPunct="0">
              <a:defRPr sz="2400" b="1">
                <a:solidFill>
                  <a:schemeClr val="tx1"/>
                </a:solidFill>
                <a:latin typeface="宋体" pitchFamily="2" charset="-122"/>
                <a:ea typeface="宋体" pitchFamily="2" charset="-122"/>
              </a:defRPr>
            </a:lvl4pPr>
            <a:lvl5pPr marL="2057400" indent="-228600" eaLnBrk="0" hangingPunct="0">
              <a:defRPr sz="2400" b="1">
                <a:solidFill>
                  <a:schemeClr val="tx1"/>
                </a:solidFill>
                <a:latin typeface="宋体" pitchFamily="2" charset="-122"/>
                <a:ea typeface="宋体" pitchFamily="2" charset="-122"/>
              </a:defRPr>
            </a:lvl5pPr>
            <a:lvl6pPr marL="2514600" indent="-228600" eaLnBrk="0" fontAlgn="base" hangingPunct="0">
              <a:spcBef>
                <a:spcPct val="0"/>
              </a:spcBef>
              <a:spcAft>
                <a:spcPct val="0"/>
              </a:spcAft>
              <a:defRPr sz="2400" b="1">
                <a:solidFill>
                  <a:schemeClr val="tx1"/>
                </a:solidFill>
                <a:latin typeface="宋体" pitchFamily="2" charset="-122"/>
                <a:ea typeface="宋体" pitchFamily="2" charset="-122"/>
              </a:defRPr>
            </a:lvl6pPr>
            <a:lvl7pPr marL="2971800" indent="-228600" eaLnBrk="0" fontAlgn="base" hangingPunct="0">
              <a:spcBef>
                <a:spcPct val="0"/>
              </a:spcBef>
              <a:spcAft>
                <a:spcPct val="0"/>
              </a:spcAft>
              <a:defRPr sz="2400" b="1">
                <a:solidFill>
                  <a:schemeClr val="tx1"/>
                </a:solidFill>
                <a:latin typeface="宋体" pitchFamily="2" charset="-122"/>
                <a:ea typeface="宋体" pitchFamily="2" charset="-122"/>
              </a:defRPr>
            </a:lvl7pPr>
            <a:lvl8pPr marL="3429000" indent="-228600" eaLnBrk="0" fontAlgn="base" hangingPunct="0">
              <a:spcBef>
                <a:spcPct val="0"/>
              </a:spcBef>
              <a:spcAft>
                <a:spcPct val="0"/>
              </a:spcAft>
              <a:defRPr sz="2400" b="1">
                <a:solidFill>
                  <a:schemeClr val="tx1"/>
                </a:solidFill>
                <a:latin typeface="宋体" pitchFamily="2" charset="-122"/>
                <a:ea typeface="宋体" pitchFamily="2" charset="-122"/>
              </a:defRPr>
            </a:lvl8pPr>
            <a:lvl9pPr marL="3886200" indent="-228600" eaLnBrk="0" fontAlgn="base" hangingPunct="0">
              <a:spcBef>
                <a:spcPct val="0"/>
              </a:spcBef>
              <a:spcAft>
                <a:spcPct val="0"/>
              </a:spcAft>
              <a:defRPr sz="2400" b="1">
                <a:solidFill>
                  <a:schemeClr val="tx1"/>
                </a:solidFill>
                <a:latin typeface="宋体" pitchFamily="2" charset="-122"/>
                <a:ea typeface="宋体" pitchFamily="2" charset="-122"/>
              </a:defRPr>
            </a:lvl9pPr>
          </a:lstStyle>
          <a:p>
            <a:pPr eaLnBrk="1" hangingPunct="1">
              <a:spcBef>
                <a:spcPct val="50000"/>
              </a:spcBef>
            </a:pPr>
            <a:r>
              <a:rPr kumimoji="1" lang="en-US" altLang="zh-CN" sz="2800">
                <a:solidFill>
                  <a:srgbClr val="FF0000"/>
                </a:solidFill>
                <a:latin typeface="方正楷体简体"/>
                <a:ea typeface="方正楷体简体"/>
                <a:cs typeface="方正楷体简体"/>
              </a:rPr>
              <a:t>34125867</a:t>
            </a:r>
            <a:r>
              <a:rPr kumimoji="1" lang="en-US" altLang="zh-CN" sz="2800">
                <a:solidFill>
                  <a:srgbClr val="006600"/>
                </a:solidFill>
                <a:latin typeface="方正楷体简体"/>
                <a:ea typeface="方正楷体简体"/>
                <a:cs typeface="方正楷体简体"/>
              </a:rPr>
              <a:t> </a:t>
            </a:r>
          </a:p>
        </p:txBody>
      </p:sp>
    </p:spTree>
    <p:extLst>
      <p:ext uri="{BB962C8B-B14F-4D97-AF65-F5344CB8AC3E}">
        <p14:creationId xmlns:p14="http://schemas.microsoft.com/office/powerpoint/2010/main" val="34463717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9580"/>
                                        </p:tgtEl>
                                        <p:attrNameLst>
                                          <p:attrName>style.visibility</p:attrName>
                                        </p:attrNameLst>
                                      </p:cBhvr>
                                      <p:to>
                                        <p:strVal val="visible"/>
                                      </p:to>
                                    </p:set>
                                    <p:animEffect transition="in" filter="dissolve">
                                      <p:cBhvr>
                                        <p:cTn id="7" dur="500"/>
                                        <p:tgtEl>
                                          <p:spTgt spid="109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80"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bwMode="auto">
          <a:xfrm>
            <a:off x="6228184" y="2426384"/>
            <a:ext cx="2160240" cy="4098960"/>
          </a:xfrm>
          <a:prstGeom prst="rect">
            <a:avLst/>
          </a:prstGeom>
          <a:solidFill>
            <a:srgbClr val="92D050"/>
          </a:solidFill>
          <a:ln w="12700" cap="sq" cmpd="sng" algn="ctr">
            <a:noFill/>
            <a:prstDash val="solid"/>
            <a:round/>
            <a:headEnd type="none" w="sm" len="sm"/>
            <a:tailEnd type="none" w="sm" len="sm"/>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p:txBody>
      </p:sp>
      <p:grpSp>
        <p:nvGrpSpPr>
          <p:cNvPr id="14" name="组合 13"/>
          <p:cNvGrpSpPr/>
          <p:nvPr/>
        </p:nvGrpSpPr>
        <p:grpSpPr>
          <a:xfrm>
            <a:off x="1547664" y="620688"/>
            <a:ext cx="5819874" cy="1512168"/>
            <a:chOff x="1547664" y="620688"/>
            <a:chExt cx="5819874" cy="1512168"/>
          </a:xfrm>
        </p:grpSpPr>
        <p:sp>
          <p:nvSpPr>
            <p:cNvPr id="2" name="TextBox 1"/>
            <p:cNvSpPr txBox="1"/>
            <p:nvPr/>
          </p:nvSpPr>
          <p:spPr>
            <a:xfrm>
              <a:off x="1547664" y="901169"/>
              <a:ext cx="461665" cy="1015663"/>
            </a:xfrm>
            <a:prstGeom prst="rect">
              <a:avLst/>
            </a:prstGeom>
            <a:noFill/>
            <a:ln w="31750">
              <a:solidFill>
                <a:srgbClr val="0070C0"/>
              </a:solidFill>
              <a:prstDash val="sysDot"/>
            </a:ln>
          </p:spPr>
          <p:txBody>
            <a:bodyPr vert="eaVert" wrap="none" rtlCol="0">
              <a:spAutoFit/>
            </a:bodyPr>
            <a:lstStyle/>
            <a:p>
              <a:r>
                <a:rPr lang="zh-CN" altLang="en-US" dirty="0" smtClean="0">
                  <a:latin typeface="方正粗倩简体" pitchFamily="65" charset="-122"/>
                  <a:ea typeface="方正粗倩简体" pitchFamily="65" charset="-122"/>
                </a:rPr>
                <a:t>提出问题</a:t>
              </a:r>
              <a:endParaRPr lang="zh-CN" altLang="en-US" dirty="0">
                <a:latin typeface="方正粗倩简体" pitchFamily="65" charset="-122"/>
                <a:ea typeface="方正粗倩简体" pitchFamily="65" charset="-122"/>
              </a:endParaRPr>
            </a:p>
          </p:txBody>
        </p:sp>
        <p:grpSp>
          <p:nvGrpSpPr>
            <p:cNvPr id="3" name="组合 2"/>
            <p:cNvGrpSpPr/>
            <p:nvPr/>
          </p:nvGrpSpPr>
          <p:grpSpPr>
            <a:xfrm>
              <a:off x="4385593" y="620688"/>
              <a:ext cx="1368152" cy="1512168"/>
              <a:chOff x="3635896" y="4941168"/>
              <a:chExt cx="1368152" cy="1512168"/>
            </a:xfrm>
          </p:grpSpPr>
          <p:sp>
            <p:nvSpPr>
              <p:cNvPr id="4" name="矩形 3"/>
              <p:cNvSpPr/>
              <p:nvPr/>
            </p:nvSpPr>
            <p:spPr bwMode="auto">
              <a:xfrm>
                <a:off x="3635896" y="4941168"/>
                <a:ext cx="1368152" cy="1512168"/>
              </a:xfrm>
              <a:prstGeom prst="rect">
                <a:avLst/>
              </a:prstGeom>
              <a:solidFill>
                <a:srgbClr val="92D050"/>
              </a:solidFill>
              <a:ln w="12700" cap="sq" cmpd="sng" algn="ctr">
                <a:noFill/>
                <a:prstDash val="solid"/>
                <a:round/>
                <a:headEnd type="none" w="sm" len="sm"/>
                <a:tailEnd type="none" w="sm" len="sm"/>
              </a:ln>
              <a:effectLs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p:txBody>
          </p:sp>
          <p:sp>
            <p:nvSpPr>
              <p:cNvPr id="5" name="TextBox 4"/>
              <p:cNvSpPr txBox="1"/>
              <p:nvPr/>
            </p:nvSpPr>
            <p:spPr>
              <a:xfrm>
                <a:off x="4067944" y="5173127"/>
                <a:ext cx="461665" cy="1015663"/>
              </a:xfrm>
              <a:prstGeom prst="rect">
                <a:avLst/>
              </a:prstGeom>
              <a:noFill/>
              <a:ln w="31750">
                <a:solidFill>
                  <a:srgbClr val="0070C0"/>
                </a:solidFill>
                <a:prstDash val="sysDot"/>
              </a:ln>
            </p:spPr>
            <p:txBody>
              <a:bodyPr vert="eaVert" wrap="none" rtlCol="0">
                <a:spAutoFit/>
              </a:bodyPr>
              <a:lstStyle/>
              <a:p>
                <a:r>
                  <a:rPr lang="zh-CN" altLang="en-US" dirty="0" smtClean="0">
                    <a:latin typeface="方正粗倩简体" pitchFamily="65" charset="-122"/>
                    <a:ea typeface="方正粗倩简体" pitchFamily="65" charset="-122"/>
                  </a:rPr>
                  <a:t>验证假设</a:t>
                </a:r>
                <a:endParaRPr lang="zh-CN" altLang="en-US" dirty="0">
                  <a:latin typeface="方正粗倩简体" pitchFamily="65" charset="-122"/>
                  <a:ea typeface="方正粗倩简体" pitchFamily="65" charset="-122"/>
                </a:endParaRPr>
              </a:p>
            </p:txBody>
          </p:sp>
        </p:grpSp>
        <p:sp>
          <p:nvSpPr>
            <p:cNvPr id="6" name="TextBox 5"/>
            <p:cNvSpPr txBox="1"/>
            <p:nvPr/>
          </p:nvSpPr>
          <p:spPr>
            <a:xfrm>
              <a:off x="6905873" y="901169"/>
              <a:ext cx="461665" cy="1015663"/>
            </a:xfrm>
            <a:prstGeom prst="rect">
              <a:avLst/>
            </a:prstGeom>
            <a:noFill/>
            <a:ln w="31750">
              <a:solidFill>
                <a:srgbClr val="0070C0"/>
              </a:solidFill>
              <a:prstDash val="sysDot"/>
            </a:ln>
          </p:spPr>
          <p:txBody>
            <a:bodyPr vert="eaVert" wrap="none" rtlCol="0">
              <a:spAutoFit/>
            </a:bodyPr>
            <a:lstStyle/>
            <a:p>
              <a:r>
                <a:rPr lang="zh-CN" altLang="en-US" dirty="0" smtClean="0">
                  <a:latin typeface="方正粗倩简体" pitchFamily="65" charset="-122"/>
                  <a:ea typeface="方正粗倩简体" pitchFamily="65" charset="-122"/>
                </a:rPr>
                <a:t>得出结论</a:t>
              </a:r>
              <a:endParaRPr lang="zh-CN" altLang="en-US" dirty="0">
                <a:latin typeface="方正粗倩简体" pitchFamily="65" charset="-122"/>
                <a:ea typeface="方正粗倩简体" pitchFamily="65" charset="-122"/>
              </a:endParaRPr>
            </a:p>
          </p:txBody>
        </p:sp>
        <p:sp>
          <p:nvSpPr>
            <p:cNvPr id="7" name="右箭头 6"/>
            <p:cNvSpPr/>
            <p:nvPr/>
          </p:nvSpPr>
          <p:spPr bwMode="auto">
            <a:xfrm>
              <a:off x="2153345" y="1236175"/>
              <a:ext cx="432048" cy="248609"/>
            </a:xfrm>
            <a:prstGeom prst="rightArrow">
              <a:avLst/>
            </a:prstGeom>
            <a:solidFill>
              <a:schemeClr val="accent5">
                <a:lumMod val="75000"/>
              </a:schemeClr>
            </a:solidFill>
            <a:ln w="12700" cap="sq" cmpd="sng" algn="ctr">
              <a:no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p:txBody>
        </p:sp>
        <p:sp>
          <p:nvSpPr>
            <p:cNvPr id="8" name="右箭头 7"/>
            <p:cNvSpPr/>
            <p:nvPr/>
          </p:nvSpPr>
          <p:spPr bwMode="auto">
            <a:xfrm>
              <a:off x="3521497" y="1268760"/>
              <a:ext cx="432048" cy="248609"/>
            </a:xfrm>
            <a:prstGeom prst="rightArrow">
              <a:avLst/>
            </a:prstGeom>
            <a:solidFill>
              <a:schemeClr val="accent5">
                <a:lumMod val="75000"/>
              </a:schemeClr>
            </a:solidFill>
            <a:ln w="12700" cap="sq" cmpd="sng" algn="ctr">
              <a:no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p:txBody>
        </p:sp>
        <p:sp>
          <p:nvSpPr>
            <p:cNvPr id="9" name="右箭头 8"/>
            <p:cNvSpPr/>
            <p:nvPr/>
          </p:nvSpPr>
          <p:spPr bwMode="auto">
            <a:xfrm>
              <a:off x="6185793" y="1236175"/>
              <a:ext cx="432048" cy="248609"/>
            </a:xfrm>
            <a:prstGeom prst="rightArrow">
              <a:avLst/>
            </a:prstGeom>
            <a:solidFill>
              <a:schemeClr val="accent5">
                <a:lumMod val="75000"/>
              </a:schemeClr>
            </a:solidFill>
            <a:ln w="12700" cap="sq" cmpd="sng" algn="ctr">
              <a:noFill/>
              <a:prstDash val="solid"/>
              <a:round/>
              <a:headEnd type="none" w="sm" len="sm"/>
              <a:tailEnd type="none" w="sm" len="sm"/>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800" b="1" i="0" u="none" strike="noStrike" cap="none" normalizeH="0" baseline="0" smtClean="0">
                <a:ln>
                  <a:noFill/>
                </a:ln>
                <a:solidFill>
                  <a:schemeClr val="tx1"/>
                </a:solidFill>
                <a:effectLst/>
                <a:latin typeface="Times New Roman" pitchFamily="18" charset="0"/>
                <a:ea typeface="宋体" pitchFamily="2" charset="-122"/>
              </a:endParaRPr>
            </a:p>
          </p:txBody>
        </p:sp>
        <p:sp>
          <p:nvSpPr>
            <p:cNvPr id="10" name="TextBox 9"/>
            <p:cNvSpPr txBox="1"/>
            <p:nvPr/>
          </p:nvSpPr>
          <p:spPr>
            <a:xfrm>
              <a:off x="2771800" y="878465"/>
              <a:ext cx="461665" cy="1015663"/>
            </a:xfrm>
            <a:prstGeom prst="rect">
              <a:avLst/>
            </a:prstGeom>
            <a:noFill/>
            <a:ln w="31750">
              <a:solidFill>
                <a:srgbClr val="0070C0"/>
              </a:solidFill>
              <a:prstDash val="sysDot"/>
            </a:ln>
          </p:spPr>
          <p:txBody>
            <a:bodyPr vert="eaVert" wrap="none" rtlCol="0">
              <a:spAutoFit/>
            </a:bodyPr>
            <a:lstStyle/>
            <a:p>
              <a:r>
                <a:rPr lang="zh-CN" altLang="en-US" dirty="0" smtClean="0">
                  <a:latin typeface="方正粗倩简体" pitchFamily="65" charset="-122"/>
                  <a:ea typeface="方正粗倩简体" pitchFamily="65" charset="-122"/>
                </a:rPr>
                <a:t>提出假设</a:t>
              </a:r>
              <a:endParaRPr lang="zh-CN" altLang="en-US" dirty="0">
                <a:latin typeface="方正粗倩简体" pitchFamily="65" charset="-122"/>
                <a:ea typeface="方正粗倩简体" pitchFamily="65" charset="-122"/>
              </a:endParaRPr>
            </a:p>
          </p:txBody>
        </p:sp>
      </p:gr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412066"/>
            <a:ext cx="2600325" cy="1009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AutoShape 4"/>
          <p:cNvSpPr>
            <a:spLocks noChangeArrowheads="1"/>
          </p:cNvSpPr>
          <p:nvPr/>
        </p:nvSpPr>
        <p:spPr bwMode="auto">
          <a:xfrm>
            <a:off x="2555776" y="2781953"/>
            <a:ext cx="493713" cy="269875"/>
          </a:xfrm>
          <a:prstGeom prst="rightArrow">
            <a:avLst>
              <a:gd name="adj1" fmla="val 50000"/>
              <a:gd name="adj2" fmla="val 45735"/>
            </a:avLst>
          </a:prstGeom>
          <a:solidFill>
            <a:srgbClr val="99CC00"/>
          </a:solidFill>
          <a:ln w="9525" cap="flat" cmpd="sng">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2393016"/>
            <a:ext cx="2886075"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 name="AutoShape 4"/>
          <p:cNvSpPr>
            <a:spLocks noChangeArrowheads="1"/>
          </p:cNvSpPr>
          <p:nvPr/>
        </p:nvSpPr>
        <p:spPr bwMode="auto">
          <a:xfrm>
            <a:off x="5436096" y="2799085"/>
            <a:ext cx="493713" cy="269875"/>
          </a:xfrm>
          <a:prstGeom prst="rightArrow">
            <a:avLst>
              <a:gd name="adj1" fmla="val 50000"/>
              <a:gd name="adj2" fmla="val 45735"/>
            </a:avLst>
          </a:prstGeom>
          <a:solidFill>
            <a:srgbClr val="99CC00"/>
          </a:solidFill>
          <a:ln w="9525" cap="flat" cmpd="sng">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pic>
        <p:nvPicPr>
          <p:cNvPr id="1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9863" y="2426384"/>
            <a:ext cx="2876550"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AutoShape 11"/>
          <p:cNvSpPr>
            <a:spLocks noChangeArrowheads="1"/>
          </p:cNvSpPr>
          <p:nvPr/>
        </p:nvSpPr>
        <p:spPr bwMode="auto">
          <a:xfrm>
            <a:off x="7151638" y="3421717"/>
            <a:ext cx="215900" cy="799372"/>
          </a:xfrm>
          <a:prstGeom prst="downArrow">
            <a:avLst>
              <a:gd name="adj1" fmla="val 50000"/>
              <a:gd name="adj2" fmla="val 135662"/>
            </a:avLst>
          </a:prstGeom>
          <a:solidFill>
            <a:srgbClr val="FF0000"/>
          </a:solidFill>
          <a:ln w="9525" cap="flat" cmpd="sng">
            <a:noFill/>
            <a:miter lim="800000"/>
            <a:headEnd/>
            <a:tailEnd/>
          </a:ln>
          <a:effectLst/>
          <a:extLst/>
        </p:spPr>
        <p:txBody>
          <a:bodyPr vert="eaVert"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pic>
        <p:nvPicPr>
          <p:cNvPr id="1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9906" y="4005064"/>
            <a:ext cx="2876550"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AutoShape 11"/>
          <p:cNvSpPr>
            <a:spLocks noChangeArrowheads="1"/>
          </p:cNvSpPr>
          <p:nvPr/>
        </p:nvSpPr>
        <p:spPr bwMode="auto">
          <a:xfrm>
            <a:off x="7151638" y="5033764"/>
            <a:ext cx="215900" cy="799372"/>
          </a:xfrm>
          <a:prstGeom prst="downArrow">
            <a:avLst>
              <a:gd name="adj1" fmla="val 50000"/>
              <a:gd name="adj2" fmla="val 135662"/>
            </a:avLst>
          </a:prstGeom>
          <a:solidFill>
            <a:srgbClr val="FF0000"/>
          </a:solidFill>
          <a:ln w="9525" cap="flat" cmpd="sng">
            <a:noFill/>
            <a:miter lim="800000"/>
            <a:headEnd/>
            <a:tailEnd/>
          </a:ln>
          <a:effectLst/>
          <a:extLst/>
        </p:spPr>
        <p:txBody>
          <a:bodyPr vert="eaVert"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solidFill>
                <a:srgbClr val="FF0000"/>
              </a:solidFill>
            </a:endParaRPr>
          </a:p>
        </p:txBody>
      </p:sp>
      <p:pic>
        <p:nvPicPr>
          <p:cNvPr id="2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16550" y="5661248"/>
            <a:ext cx="2886075"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AutoShape 13"/>
          <p:cNvSpPr>
            <a:spLocks noChangeArrowheads="1"/>
          </p:cNvSpPr>
          <p:nvPr/>
        </p:nvSpPr>
        <p:spPr bwMode="auto">
          <a:xfrm flipH="1">
            <a:off x="5530130" y="6093296"/>
            <a:ext cx="554038" cy="269875"/>
          </a:xfrm>
          <a:prstGeom prst="rightArrow">
            <a:avLst>
              <a:gd name="adj1" fmla="val 50000"/>
              <a:gd name="adj2" fmla="val 51324"/>
            </a:avLst>
          </a:prstGeom>
          <a:solidFill>
            <a:srgbClr val="99CC00"/>
          </a:solidFill>
          <a:ln w="9525" cap="flat" cmpd="sng">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pic>
        <p:nvPicPr>
          <p:cNvPr id="22"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02632" y="5713883"/>
            <a:ext cx="2876550"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 name="AutoShape 13"/>
          <p:cNvSpPr>
            <a:spLocks noChangeArrowheads="1"/>
          </p:cNvSpPr>
          <p:nvPr/>
        </p:nvSpPr>
        <p:spPr bwMode="auto">
          <a:xfrm flipH="1">
            <a:off x="2725613" y="6093296"/>
            <a:ext cx="554038" cy="269875"/>
          </a:xfrm>
          <a:prstGeom prst="rightArrow">
            <a:avLst>
              <a:gd name="adj1" fmla="val 50000"/>
              <a:gd name="adj2" fmla="val 51324"/>
            </a:avLst>
          </a:prstGeom>
          <a:solidFill>
            <a:srgbClr val="99CC00"/>
          </a:solidFill>
          <a:ln w="9525" cap="flat" cmpd="sng">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pic>
        <p:nvPicPr>
          <p:cNvPr id="24"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7226" y="5661248"/>
            <a:ext cx="2862263"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739328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heel(1)">
                                      <p:cBhvr>
                                        <p:cTn id="27" dur="20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ircle(in)">
                                      <p:cBhvr>
                                        <p:cTn id="32" dur="2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circle(in)">
                                      <p:cBhvr>
                                        <p:cTn id="42" dur="20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circle(in)">
                                      <p:cBhvr>
                                        <p:cTn id="52" dur="20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right)">
                                      <p:cBhvr>
                                        <p:cTn id="57" dur="5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circle(in)">
                                      <p:cBhvr>
                                        <p:cTn id="62" dur="20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right)">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nodeType="click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circle(in)">
                                      <p:cBhvr>
                                        <p:cTn id="72"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2" grpId="0" animBg="1"/>
      <p:bldP spid="15" grpId="0" animBg="1"/>
      <p:bldP spid="17" grpId="0" animBg="1"/>
      <p:bldP spid="19" grpId="0" animBg="1"/>
      <p:bldP spid="21" grpId="0" animBg="1"/>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71600" y="825592"/>
            <a:ext cx="2952328" cy="742319"/>
          </a:xfrm>
          <a:prstGeom prst="rect">
            <a:avLst/>
          </a:prstGeom>
          <a:noFill/>
        </p:spPr>
        <p:txBody>
          <a:bodyPr wrap="square" rtlCol="0">
            <a:spAutoFit/>
          </a:bodyPr>
          <a:lstStyle/>
          <a:p>
            <a:pPr>
              <a:lnSpc>
                <a:spcPct val="130000"/>
              </a:lnSpc>
            </a:pPr>
            <a:r>
              <a:rPr lang="en-US" altLang="zh-CN" sz="3600" b="1" dirty="0" smtClean="0">
                <a:solidFill>
                  <a:schemeClr val="accent1">
                    <a:lumMod val="50000"/>
                  </a:schemeClr>
                </a:solidFill>
                <a:effectLst>
                  <a:glow rad="228600">
                    <a:schemeClr val="accent4">
                      <a:satMod val="175000"/>
                      <a:alpha val="40000"/>
                    </a:schemeClr>
                  </a:glow>
                </a:effectLst>
                <a:latin typeface="微软雅黑" pitchFamily="34" charset="-122"/>
                <a:ea typeface="微软雅黑" pitchFamily="34" charset="-122"/>
              </a:rPr>
              <a:t>1.</a:t>
            </a:r>
            <a:r>
              <a:rPr lang="zh-CN" altLang="en-US" sz="3600" b="1" dirty="0" smtClean="0">
                <a:solidFill>
                  <a:schemeClr val="accent1">
                    <a:lumMod val="50000"/>
                  </a:schemeClr>
                </a:solidFill>
                <a:effectLst>
                  <a:glow rad="228600">
                    <a:schemeClr val="accent4">
                      <a:satMod val="175000"/>
                      <a:alpha val="40000"/>
                    </a:schemeClr>
                  </a:glow>
                </a:effectLst>
                <a:latin typeface="微软雅黑" pitchFamily="34" charset="-122"/>
                <a:ea typeface="微软雅黑" pitchFamily="34" charset="-122"/>
              </a:rPr>
              <a:t>提出问题</a:t>
            </a:r>
            <a:endParaRPr lang="zh-CN" altLang="en-US" sz="3600" b="1" dirty="0">
              <a:solidFill>
                <a:schemeClr val="accent1">
                  <a:lumMod val="50000"/>
                </a:schemeClr>
              </a:solidFill>
              <a:effectLst>
                <a:glow rad="228600">
                  <a:schemeClr val="accent4">
                    <a:satMod val="175000"/>
                    <a:alpha val="40000"/>
                  </a:schemeClr>
                </a:glow>
              </a:effectLst>
              <a:latin typeface="微软雅黑" pitchFamily="34" charset="-122"/>
              <a:ea typeface="微软雅黑" pitchFamily="34" charset="-122"/>
            </a:endParaRPr>
          </a:p>
        </p:txBody>
      </p:sp>
      <p:sp>
        <p:nvSpPr>
          <p:cNvPr id="5" name="TextBox 4"/>
          <p:cNvSpPr txBox="1"/>
          <p:nvPr/>
        </p:nvSpPr>
        <p:spPr>
          <a:xfrm>
            <a:off x="971600" y="2060848"/>
            <a:ext cx="7992888" cy="671979"/>
          </a:xfrm>
          <a:prstGeom prst="rect">
            <a:avLst/>
          </a:prstGeom>
          <a:noFill/>
        </p:spPr>
        <p:txBody>
          <a:bodyPr wrap="square" rtlCol="0">
            <a:spAutoFit/>
          </a:bodyPr>
          <a:lstStyle/>
          <a:p>
            <a:pPr>
              <a:lnSpc>
                <a:spcPct val="130000"/>
              </a:lnSpc>
            </a:pPr>
            <a:r>
              <a:rPr lang="zh-CN" altLang="en-US" sz="3200" dirty="0" smtClean="0">
                <a:latin typeface="方正粗倩简体" pitchFamily="65" charset="-122"/>
                <a:ea typeface="方正粗倩简体" pitchFamily="65" charset="-122"/>
              </a:rPr>
              <a:t>麦当劳的快餐食品是否会危害健康？</a:t>
            </a:r>
            <a:endParaRPr lang="zh-CN" altLang="en-US" sz="3200" dirty="0">
              <a:latin typeface="方正粗倩简体" pitchFamily="65" charset="-122"/>
              <a:ea typeface="方正粗倩简体" pitchFamily="65" charset="-122"/>
            </a:endParaRPr>
          </a:p>
        </p:txBody>
      </p:sp>
      <p:sp>
        <p:nvSpPr>
          <p:cNvPr id="6" name="TextBox 5"/>
          <p:cNvSpPr txBox="1"/>
          <p:nvPr/>
        </p:nvSpPr>
        <p:spPr>
          <a:xfrm>
            <a:off x="971600" y="3046721"/>
            <a:ext cx="2952328" cy="812530"/>
          </a:xfrm>
          <a:prstGeom prst="rect">
            <a:avLst/>
          </a:prstGeom>
          <a:noFill/>
        </p:spPr>
        <p:txBody>
          <a:bodyPr wrap="square" rtlCol="0">
            <a:spAutoFit/>
          </a:bodyPr>
          <a:lstStyle/>
          <a:p>
            <a:pPr>
              <a:lnSpc>
                <a:spcPct val="130000"/>
              </a:lnSpc>
            </a:pPr>
            <a:r>
              <a:rPr lang="en-US" altLang="zh-CN" sz="3600" b="1" dirty="0" smtClean="0">
                <a:solidFill>
                  <a:schemeClr val="accent1">
                    <a:lumMod val="50000"/>
                  </a:schemeClr>
                </a:solidFill>
                <a:effectLst>
                  <a:glow rad="228600">
                    <a:schemeClr val="accent4">
                      <a:satMod val="175000"/>
                      <a:alpha val="40000"/>
                    </a:schemeClr>
                  </a:glow>
                </a:effectLst>
                <a:latin typeface="微软雅黑" pitchFamily="34" charset="-122"/>
                <a:ea typeface="微软雅黑" pitchFamily="34" charset="-122"/>
              </a:rPr>
              <a:t>2.</a:t>
            </a:r>
            <a:r>
              <a:rPr lang="zh-CN" altLang="en-US" sz="3600" b="1" dirty="0">
                <a:solidFill>
                  <a:schemeClr val="accent1">
                    <a:lumMod val="50000"/>
                  </a:schemeClr>
                </a:solidFill>
                <a:effectLst>
                  <a:glow rad="228600">
                    <a:schemeClr val="accent4">
                      <a:satMod val="175000"/>
                      <a:alpha val="40000"/>
                    </a:schemeClr>
                  </a:glow>
                </a:effectLst>
                <a:latin typeface="微软雅黑" pitchFamily="34" charset="-122"/>
                <a:ea typeface="微软雅黑" pitchFamily="34" charset="-122"/>
              </a:rPr>
              <a:t>提</a:t>
            </a:r>
            <a:r>
              <a:rPr lang="zh-CN" altLang="en-US" sz="3600" b="1" dirty="0" smtClean="0">
                <a:solidFill>
                  <a:schemeClr val="accent1">
                    <a:lumMod val="50000"/>
                  </a:schemeClr>
                </a:solidFill>
                <a:effectLst>
                  <a:glow rad="228600">
                    <a:schemeClr val="accent4">
                      <a:satMod val="175000"/>
                      <a:alpha val="40000"/>
                    </a:schemeClr>
                  </a:glow>
                </a:effectLst>
                <a:latin typeface="微软雅黑" pitchFamily="34" charset="-122"/>
                <a:ea typeface="微软雅黑" pitchFamily="34" charset="-122"/>
              </a:rPr>
              <a:t>出假设</a:t>
            </a:r>
            <a:endParaRPr lang="zh-CN" altLang="en-US" sz="3600" b="1" dirty="0">
              <a:solidFill>
                <a:schemeClr val="accent1">
                  <a:lumMod val="50000"/>
                </a:schemeClr>
              </a:solidFill>
              <a:effectLst>
                <a:glow rad="228600">
                  <a:schemeClr val="accent4">
                    <a:satMod val="175000"/>
                    <a:alpha val="40000"/>
                  </a:schemeClr>
                </a:glow>
              </a:effectLst>
              <a:latin typeface="微软雅黑" pitchFamily="34" charset="-122"/>
              <a:ea typeface="微软雅黑" pitchFamily="34" charset="-122"/>
            </a:endParaRPr>
          </a:p>
        </p:txBody>
      </p:sp>
      <p:sp>
        <p:nvSpPr>
          <p:cNvPr id="7" name="TextBox 6"/>
          <p:cNvSpPr txBox="1"/>
          <p:nvPr/>
        </p:nvSpPr>
        <p:spPr>
          <a:xfrm>
            <a:off x="971600" y="4208660"/>
            <a:ext cx="7992888" cy="732508"/>
          </a:xfrm>
          <a:prstGeom prst="rect">
            <a:avLst/>
          </a:prstGeom>
          <a:noFill/>
        </p:spPr>
        <p:txBody>
          <a:bodyPr wrap="square" rtlCol="0">
            <a:spAutoFit/>
          </a:bodyPr>
          <a:lstStyle/>
          <a:p>
            <a:pPr>
              <a:lnSpc>
                <a:spcPct val="130000"/>
              </a:lnSpc>
            </a:pPr>
            <a:r>
              <a:rPr lang="zh-CN" altLang="en-US" sz="3200" dirty="0" smtClean="0">
                <a:latin typeface="方正粗倩简体" pitchFamily="65" charset="-122"/>
                <a:ea typeface="方正粗倩简体" pitchFamily="65" charset="-122"/>
              </a:rPr>
              <a:t>麦当劳的快餐食品</a:t>
            </a:r>
            <a:r>
              <a:rPr lang="zh-CN" altLang="en-US" sz="3200" dirty="0" smtClean="0">
                <a:solidFill>
                  <a:srgbClr val="FF0000"/>
                </a:solidFill>
                <a:latin typeface="方正粗倩简体" pitchFamily="65" charset="-122"/>
                <a:ea typeface="方正粗倩简体" pitchFamily="65" charset="-122"/>
              </a:rPr>
              <a:t>会</a:t>
            </a:r>
            <a:r>
              <a:rPr lang="zh-CN" altLang="en-US" sz="3200" dirty="0" smtClean="0">
                <a:latin typeface="方正粗倩简体" pitchFamily="65" charset="-122"/>
                <a:ea typeface="方正粗倩简体" pitchFamily="65" charset="-122"/>
              </a:rPr>
              <a:t>危害健康。</a:t>
            </a:r>
            <a:endParaRPr lang="zh-CN" altLang="en-US" sz="3200" dirty="0">
              <a:latin typeface="方正粗倩简体" pitchFamily="65" charset="-122"/>
              <a:ea typeface="方正粗倩简体" pitchFamily="65" charset="-122"/>
            </a:endParaRPr>
          </a:p>
        </p:txBody>
      </p:sp>
    </p:spTree>
    <p:extLst>
      <p:ext uri="{BB962C8B-B14F-4D97-AF65-F5344CB8AC3E}">
        <p14:creationId xmlns:p14="http://schemas.microsoft.com/office/powerpoint/2010/main" val="3280726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69044" y="332656"/>
            <a:ext cx="3744416" cy="812530"/>
          </a:xfrm>
          <a:prstGeom prst="rect">
            <a:avLst/>
          </a:prstGeom>
          <a:noFill/>
        </p:spPr>
        <p:txBody>
          <a:bodyPr wrap="square" rtlCol="0">
            <a:spAutoFit/>
          </a:bodyPr>
          <a:lstStyle/>
          <a:p>
            <a:pPr>
              <a:lnSpc>
                <a:spcPct val="130000"/>
              </a:lnSpc>
            </a:pPr>
            <a:r>
              <a:rPr lang="zh-CN" altLang="en-US" sz="3600" b="1" dirty="0" smtClean="0">
                <a:solidFill>
                  <a:schemeClr val="accent1">
                    <a:lumMod val="50000"/>
                  </a:schemeClr>
                </a:solidFill>
                <a:effectLst>
                  <a:glow rad="228600">
                    <a:schemeClr val="accent4">
                      <a:satMod val="175000"/>
                      <a:alpha val="40000"/>
                    </a:schemeClr>
                  </a:glow>
                </a:effectLst>
                <a:latin typeface="微软雅黑" pitchFamily="34" charset="-122"/>
                <a:ea typeface="微软雅黑" pitchFamily="34" charset="-122"/>
              </a:rPr>
              <a:t>设计实验的原则</a:t>
            </a:r>
            <a:endParaRPr lang="zh-CN" altLang="en-US" sz="3600" b="1" dirty="0">
              <a:solidFill>
                <a:schemeClr val="accent1">
                  <a:lumMod val="50000"/>
                </a:schemeClr>
              </a:solidFill>
              <a:effectLst>
                <a:glow rad="228600">
                  <a:schemeClr val="accent4">
                    <a:satMod val="175000"/>
                    <a:alpha val="40000"/>
                  </a:schemeClr>
                </a:glow>
              </a:effectLst>
              <a:latin typeface="微软雅黑" pitchFamily="34" charset="-122"/>
              <a:ea typeface="微软雅黑" pitchFamily="34" charset="-122"/>
            </a:endParaRPr>
          </a:p>
        </p:txBody>
      </p:sp>
      <p:sp>
        <p:nvSpPr>
          <p:cNvPr id="5" name="TextBox 4"/>
          <p:cNvSpPr txBox="1"/>
          <p:nvPr/>
        </p:nvSpPr>
        <p:spPr>
          <a:xfrm>
            <a:off x="544808" y="1241581"/>
            <a:ext cx="7992888" cy="1766637"/>
          </a:xfrm>
          <a:prstGeom prst="rect">
            <a:avLst/>
          </a:prstGeom>
          <a:noFill/>
        </p:spPr>
        <p:txBody>
          <a:bodyPr wrap="square" rtlCol="0">
            <a:spAutoFit/>
          </a:bodyPr>
          <a:lstStyle/>
          <a:p>
            <a:pPr marL="514350" indent="-514350">
              <a:lnSpc>
                <a:spcPct val="130000"/>
              </a:lnSpc>
              <a:buAutoNum type="arabicPeriod"/>
            </a:pPr>
            <a:r>
              <a:rPr lang="zh-CN" altLang="en-US" sz="2800" dirty="0" smtClean="0">
                <a:latin typeface="方正粗倩简体" pitchFamily="65" charset="-122"/>
                <a:ea typeface="方正粗倩简体" pitchFamily="65" charset="-122"/>
              </a:rPr>
              <a:t>单一变量原则</a:t>
            </a:r>
            <a:endParaRPr lang="en-US" altLang="zh-CN" sz="2800" dirty="0" smtClean="0">
              <a:latin typeface="方正粗倩简体" pitchFamily="65" charset="-122"/>
              <a:ea typeface="方正粗倩简体" pitchFamily="65" charset="-122"/>
            </a:endParaRPr>
          </a:p>
          <a:p>
            <a:pPr>
              <a:spcBef>
                <a:spcPct val="50000"/>
              </a:spcBef>
            </a:pPr>
            <a:r>
              <a:rPr lang="zh-CN" altLang="en-US" sz="2400" dirty="0" smtClean="0">
                <a:latin typeface="方正粗倩简体" pitchFamily="65" charset="-122"/>
                <a:ea typeface="方正粗倩简体" pitchFamily="65" charset="-122"/>
              </a:rPr>
              <a:t>    只改变一个因素，其他因素保持不变。</a:t>
            </a:r>
            <a:endParaRPr lang="zh-CN" altLang="en-US" sz="2400" dirty="0">
              <a:latin typeface="方正粗倩简体" pitchFamily="65" charset="-122"/>
              <a:ea typeface="方正粗倩简体" pitchFamily="65" charset="-122"/>
            </a:endParaRPr>
          </a:p>
          <a:p>
            <a:pPr>
              <a:lnSpc>
                <a:spcPct val="130000"/>
              </a:lnSpc>
            </a:pPr>
            <a:endParaRPr lang="zh-CN" altLang="en-US" sz="2800" dirty="0">
              <a:latin typeface="方正粗倩简体" pitchFamily="65" charset="-122"/>
              <a:ea typeface="方正粗倩简体" pitchFamily="65" charset="-122"/>
            </a:endParaRPr>
          </a:p>
        </p:txBody>
      </p:sp>
      <p:sp>
        <p:nvSpPr>
          <p:cNvPr id="9" name="TextBox 8"/>
          <p:cNvSpPr txBox="1"/>
          <p:nvPr/>
        </p:nvSpPr>
        <p:spPr>
          <a:xfrm>
            <a:off x="544808" y="2960248"/>
            <a:ext cx="7992888" cy="1206484"/>
          </a:xfrm>
          <a:prstGeom prst="rect">
            <a:avLst/>
          </a:prstGeom>
          <a:noFill/>
        </p:spPr>
        <p:txBody>
          <a:bodyPr wrap="square" rtlCol="0">
            <a:spAutoFit/>
          </a:bodyPr>
          <a:lstStyle/>
          <a:p>
            <a:pPr>
              <a:lnSpc>
                <a:spcPct val="130000"/>
              </a:lnSpc>
            </a:pPr>
            <a:r>
              <a:rPr lang="en-US" altLang="zh-CN" sz="2800" dirty="0">
                <a:latin typeface="方正粗倩简体" pitchFamily="65" charset="-122"/>
                <a:ea typeface="方正粗倩简体" pitchFamily="65" charset="-122"/>
              </a:rPr>
              <a:t>2</a:t>
            </a:r>
            <a:r>
              <a:rPr lang="en-US" altLang="zh-CN" sz="2800" dirty="0" smtClean="0">
                <a:latin typeface="方正粗倩简体" pitchFamily="65" charset="-122"/>
                <a:ea typeface="方正粗倩简体" pitchFamily="65" charset="-122"/>
              </a:rPr>
              <a:t>. </a:t>
            </a:r>
            <a:r>
              <a:rPr lang="zh-CN" altLang="en-US" sz="2800" dirty="0" smtClean="0">
                <a:latin typeface="方正粗倩简体" pitchFamily="65" charset="-122"/>
                <a:ea typeface="方正粗倩简体" pitchFamily="65" charset="-122"/>
              </a:rPr>
              <a:t>对照原则</a:t>
            </a:r>
            <a:endParaRPr lang="en-US" altLang="zh-CN" sz="2800" dirty="0" smtClean="0">
              <a:latin typeface="方正粗倩简体" pitchFamily="65" charset="-122"/>
              <a:ea typeface="方正粗倩简体" pitchFamily="65" charset="-122"/>
            </a:endParaRPr>
          </a:p>
          <a:p>
            <a:pPr>
              <a:spcBef>
                <a:spcPct val="50000"/>
              </a:spcBef>
            </a:pPr>
            <a:r>
              <a:rPr lang="zh-CN" altLang="en-US" sz="2400" dirty="0" smtClean="0">
                <a:latin typeface="方正粗倩简体" pitchFamily="65" charset="-122"/>
                <a:ea typeface="方正粗倩简体" pitchFamily="65" charset="-122"/>
              </a:rPr>
              <a:t>    除实验组外，</a:t>
            </a:r>
            <a:r>
              <a:rPr lang="zh-CN" altLang="en-US" sz="2400" dirty="0">
                <a:latin typeface="方正粗倩简体" pitchFamily="65" charset="-122"/>
                <a:ea typeface="方正粗倩简体" pitchFamily="65" charset="-122"/>
              </a:rPr>
              <a:t>还要</a:t>
            </a:r>
            <a:r>
              <a:rPr lang="zh-CN" altLang="en-US" sz="2400" dirty="0" smtClean="0">
                <a:latin typeface="方正粗倩简体" pitchFamily="65" charset="-122"/>
                <a:ea typeface="方正粗倩简体" pitchFamily="65" charset="-122"/>
              </a:rPr>
              <a:t>设置对照组。</a:t>
            </a:r>
            <a:endParaRPr lang="zh-CN" altLang="en-US" sz="2800" dirty="0">
              <a:latin typeface="方正粗倩简体" pitchFamily="65" charset="-122"/>
              <a:ea typeface="方正粗倩简体" pitchFamily="65" charset="-122"/>
            </a:endParaRPr>
          </a:p>
        </p:txBody>
      </p:sp>
    </p:spTree>
    <p:extLst>
      <p:ext uri="{BB962C8B-B14F-4D97-AF65-F5344CB8AC3E}">
        <p14:creationId xmlns:p14="http://schemas.microsoft.com/office/powerpoint/2010/main" val="2104140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15616" y="630858"/>
            <a:ext cx="2952328" cy="742319"/>
          </a:xfrm>
          <a:prstGeom prst="rect">
            <a:avLst/>
          </a:prstGeom>
          <a:noFill/>
        </p:spPr>
        <p:txBody>
          <a:bodyPr wrap="square" rtlCol="0">
            <a:spAutoFit/>
          </a:bodyPr>
          <a:lstStyle/>
          <a:p>
            <a:pPr>
              <a:lnSpc>
                <a:spcPct val="130000"/>
              </a:lnSpc>
            </a:pPr>
            <a:r>
              <a:rPr lang="en-US" altLang="zh-CN" sz="3600" b="1" dirty="0" smtClean="0">
                <a:solidFill>
                  <a:schemeClr val="accent1">
                    <a:lumMod val="50000"/>
                  </a:schemeClr>
                </a:solidFill>
                <a:effectLst>
                  <a:glow rad="228600">
                    <a:schemeClr val="accent4">
                      <a:satMod val="175000"/>
                      <a:alpha val="40000"/>
                    </a:schemeClr>
                  </a:glow>
                </a:effectLst>
                <a:latin typeface="微软雅黑" pitchFamily="34" charset="-122"/>
                <a:ea typeface="微软雅黑" pitchFamily="34" charset="-122"/>
              </a:rPr>
              <a:t>3.</a:t>
            </a:r>
            <a:r>
              <a:rPr lang="zh-CN" altLang="en-US" sz="3600" b="1" dirty="0" smtClean="0">
                <a:solidFill>
                  <a:schemeClr val="accent1">
                    <a:lumMod val="50000"/>
                  </a:schemeClr>
                </a:solidFill>
                <a:effectLst>
                  <a:glow rad="228600">
                    <a:schemeClr val="accent4">
                      <a:satMod val="175000"/>
                      <a:alpha val="40000"/>
                    </a:schemeClr>
                  </a:glow>
                </a:effectLst>
                <a:latin typeface="微软雅黑" pitchFamily="34" charset="-122"/>
                <a:ea typeface="微软雅黑" pitchFamily="34" charset="-122"/>
              </a:rPr>
              <a:t>设计实验</a:t>
            </a:r>
            <a:endParaRPr lang="zh-CN" altLang="en-US" sz="3600" b="1" dirty="0">
              <a:solidFill>
                <a:schemeClr val="accent1">
                  <a:lumMod val="50000"/>
                </a:schemeClr>
              </a:solidFill>
              <a:effectLst>
                <a:glow rad="228600">
                  <a:schemeClr val="accent4">
                    <a:satMod val="175000"/>
                    <a:alpha val="40000"/>
                  </a:schemeClr>
                </a:glow>
              </a:effectLst>
              <a:latin typeface="微软雅黑" pitchFamily="34" charset="-122"/>
              <a:ea typeface="微软雅黑" pitchFamily="34" charset="-122"/>
            </a:endParaRPr>
          </a:p>
        </p:txBody>
      </p:sp>
      <p:sp>
        <p:nvSpPr>
          <p:cNvPr id="5" name="TextBox 4"/>
          <p:cNvSpPr txBox="1"/>
          <p:nvPr/>
        </p:nvSpPr>
        <p:spPr>
          <a:xfrm>
            <a:off x="71500" y="1373177"/>
            <a:ext cx="7992888" cy="652486"/>
          </a:xfrm>
          <a:prstGeom prst="rect">
            <a:avLst/>
          </a:prstGeom>
          <a:noFill/>
        </p:spPr>
        <p:txBody>
          <a:bodyPr wrap="square" rtlCol="0">
            <a:spAutoFit/>
          </a:bodyPr>
          <a:lstStyle/>
          <a:p>
            <a:pPr>
              <a:lnSpc>
                <a:spcPct val="130000"/>
              </a:lnSpc>
            </a:pPr>
            <a:r>
              <a:rPr lang="zh-CN" altLang="en-US" sz="2800" dirty="0" smtClean="0">
                <a:latin typeface="方正粗倩简体" pitchFamily="65" charset="-122"/>
                <a:ea typeface="方正粗倩简体" pitchFamily="65" charset="-122"/>
              </a:rPr>
              <a:t>（</a:t>
            </a:r>
            <a:r>
              <a:rPr lang="en-US" altLang="zh-CN" sz="2800" dirty="0" smtClean="0">
                <a:latin typeface="方正粗倩简体" pitchFamily="65" charset="-122"/>
                <a:ea typeface="方正粗倩简体" pitchFamily="65" charset="-122"/>
              </a:rPr>
              <a:t>1</a:t>
            </a:r>
            <a:r>
              <a:rPr lang="zh-CN" altLang="en-US" sz="2800" dirty="0" smtClean="0">
                <a:latin typeface="方正粗倩简体" pitchFamily="65" charset="-122"/>
                <a:ea typeface="方正粗倩简体" pitchFamily="65" charset="-122"/>
              </a:rPr>
              <a:t>）确定实验对象：生理年龄不同的</a:t>
            </a:r>
            <a:r>
              <a:rPr lang="en-US" altLang="zh-CN" sz="2800" dirty="0" smtClean="0">
                <a:latin typeface="方正粗倩简体" pitchFamily="65" charset="-122"/>
                <a:ea typeface="方正粗倩简体" pitchFamily="65" charset="-122"/>
              </a:rPr>
              <a:t>10</a:t>
            </a:r>
            <a:r>
              <a:rPr lang="zh-CN" altLang="en-US" sz="2800" dirty="0" smtClean="0">
                <a:latin typeface="方正粗倩简体" pitchFamily="65" charset="-122"/>
                <a:ea typeface="方正粗倩简体" pitchFamily="65" charset="-122"/>
              </a:rPr>
              <a:t>只小鼠。</a:t>
            </a:r>
            <a:endParaRPr lang="zh-CN" altLang="en-US" sz="2800" dirty="0">
              <a:latin typeface="方正粗倩简体" pitchFamily="65" charset="-122"/>
              <a:ea typeface="方正粗倩简体" pitchFamily="65" charset="-122"/>
            </a:endParaRPr>
          </a:p>
        </p:txBody>
      </p:sp>
      <p:sp>
        <p:nvSpPr>
          <p:cNvPr id="6" name="TextBox 5"/>
          <p:cNvSpPr txBox="1"/>
          <p:nvPr/>
        </p:nvSpPr>
        <p:spPr>
          <a:xfrm>
            <a:off x="100517" y="2025663"/>
            <a:ext cx="9188878" cy="652486"/>
          </a:xfrm>
          <a:prstGeom prst="rect">
            <a:avLst/>
          </a:prstGeom>
          <a:noFill/>
        </p:spPr>
        <p:txBody>
          <a:bodyPr wrap="square" rtlCol="0">
            <a:spAutoFit/>
          </a:bodyPr>
          <a:lstStyle/>
          <a:p>
            <a:pPr>
              <a:lnSpc>
                <a:spcPct val="130000"/>
              </a:lnSpc>
            </a:pPr>
            <a:r>
              <a:rPr lang="zh-CN" altLang="en-US" sz="2800" dirty="0" smtClean="0">
                <a:latin typeface="方正粗倩简体" pitchFamily="65" charset="-122"/>
                <a:ea typeface="方正粗倩简体" pitchFamily="65" charset="-122"/>
              </a:rPr>
              <a:t>（</a:t>
            </a:r>
            <a:r>
              <a:rPr lang="en-US" altLang="zh-CN" sz="2800" dirty="0" smtClean="0">
                <a:latin typeface="方正粗倩简体" pitchFamily="65" charset="-122"/>
                <a:ea typeface="方正粗倩简体" pitchFamily="65" charset="-122"/>
              </a:rPr>
              <a:t>2</a:t>
            </a:r>
            <a:r>
              <a:rPr lang="zh-CN" altLang="en-US" sz="2800" dirty="0" smtClean="0">
                <a:latin typeface="方正粗倩简体" pitchFamily="65" charset="-122"/>
                <a:ea typeface="方正粗倩简体" pitchFamily="65" charset="-122"/>
              </a:rPr>
              <a:t>）确定实验材料：麦当劳的食品，小鼠饲料</a:t>
            </a:r>
            <a:endParaRPr lang="zh-CN" altLang="en-US" sz="2800" dirty="0">
              <a:latin typeface="方正粗倩简体" pitchFamily="65" charset="-122"/>
              <a:ea typeface="方正粗倩简体" pitchFamily="65" charset="-122"/>
            </a:endParaRPr>
          </a:p>
        </p:txBody>
      </p:sp>
      <p:sp>
        <p:nvSpPr>
          <p:cNvPr id="7" name="TextBox 6"/>
          <p:cNvSpPr txBox="1"/>
          <p:nvPr/>
        </p:nvSpPr>
        <p:spPr>
          <a:xfrm>
            <a:off x="106542" y="2738511"/>
            <a:ext cx="9188878" cy="2893100"/>
          </a:xfrm>
          <a:prstGeom prst="rect">
            <a:avLst/>
          </a:prstGeom>
          <a:noFill/>
        </p:spPr>
        <p:txBody>
          <a:bodyPr wrap="square" rtlCol="0">
            <a:spAutoFit/>
          </a:bodyPr>
          <a:lstStyle/>
          <a:p>
            <a:pPr>
              <a:lnSpc>
                <a:spcPct val="130000"/>
              </a:lnSpc>
            </a:pPr>
            <a:r>
              <a:rPr lang="zh-CN" altLang="en-US" sz="2800" dirty="0" smtClean="0">
                <a:latin typeface="方正粗倩简体" pitchFamily="65" charset="-122"/>
                <a:ea typeface="方正粗倩简体" pitchFamily="65" charset="-122"/>
              </a:rPr>
              <a:t>（</a:t>
            </a:r>
            <a:r>
              <a:rPr lang="en-US" altLang="zh-CN" sz="2800" dirty="0" smtClean="0">
                <a:latin typeface="方正粗倩简体" pitchFamily="65" charset="-122"/>
                <a:ea typeface="方正粗倩简体" pitchFamily="65" charset="-122"/>
              </a:rPr>
              <a:t>3</a:t>
            </a:r>
            <a:r>
              <a:rPr lang="zh-CN" altLang="en-US" sz="2800" dirty="0" smtClean="0">
                <a:latin typeface="方正粗倩简体" pitchFamily="65" charset="-122"/>
                <a:ea typeface="方正粗倩简体" pitchFamily="65" charset="-122"/>
              </a:rPr>
              <a:t>）确定实验步骤：</a:t>
            </a:r>
            <a:endParaRPr lang="en-US" altLang="zh-CN" sz="2800" dirty="0" smtClean="0">
              <a:latin typeface="方正粗倩简体" pitchFamily="65" charset="-122"/>
              <a:ea typeface="方正粗倩简体" pitchFamily="65" charset="-122"/>
            </a:endParaRPr>
          </a:p>
          <a:p>
            <a:pPr>
              <a:lnSpc>
                <a:spcPct val="130000"/>
              </a:lnSpc>
            </a:pPr>
            <a:r>
              <a:rPr lang="en-US" altLang="zh-CN" sz="2800" dirty="0" smtClean="0">
                <a:latin typeface="方正粗倩简体" pitchFamily="65" charset="-122"/>
                <a:ea typeface="方正粗倩简体" pitchFamily="65" charset="-122"/>
              </a:rPr>
              <a:t>1.</a:t>
            </a:r>
            <a:r>
              <a:rPr lang="zh-CN" altLang="en-US" sz="2800" dirty="0" smtClean="0">
                <a:latin typeface="方正粗倩简体" pitchFamily="65" charset="-122"/>
                <a:ea typeface="方正粗倩简体" pitchFamily="65" charset="-122"/>
              </a:rPr>
              <a:t>将两只老鼠随机分成两组</a:t>
            </a:r>
            <a:endParaRPr lang="en-US" altLang="zh-CN" sz="2800" dirty="0" smtClean="0">
              <a:latin typeface="方正粗倩简体" pitchFamily="65" charset="-122"/>
              <a:ea typeface="方正粗倩简体" pitchFamily="65" charset="-122"/>
            </a:endParaRPr>
          </a:p>
          <a:p>
            <a:pPr>
              <a:lnSpc>
                <a:spcPct val="130000"/>
              </a:lnSpc>
            </a:pPr>
            <a:r>
              <a:rPr lang="en-US" altLang="zh-CN" sz="2800" dirty="0" smtClean="0">
                <a:latin typeface="方正粗倩简体" pitchFamily="65" charset="-122"/>
                <a:ea typeface="方正粗倩简体" pitchFamily="65" charset="-122"/>
              </a:rPr>
              <a:t>2.</a:t>
            </a:r>
            <a:r>
              <a:rPr lang="zh-CN" altLang="en-US" sz="2800" dirty="0" smtClean="0">
                <a:latin typeface="方正粗倩简体" pitchFamily="65" charset="-122"/>
                <a:ea typeface="方正粗倩简体" pitchFamily="65" charset="-122"/>
              </a:rPr>
              <a:t>第一组小鼠每天用</a:t>
            </a:r>
            <a:r>
              <a:rPr lang="en-US" altLang="zh-CN" sz="2800" dirty="0" smtClean="0">
                <a:latin typeface="方正粗倩简体" pitchFamily="65" charset="-122"/>
                <a:ea typeface="方正粗倩简体" pitchFamily="65" charset="-122"/>
              </a:rPr>
              <a:t>100g</a:t>
            </a:r>
            <a:r>
              <a:rPr lang="zh-CN" altLang="en-US" sz="2800" dirty="0" smtClean="0">
                <a:latin typeface="方正粗倩简体" pitchFamily="65" charset="-122"/>
                <a:ea typeface="方正粗倩简体" pitchFamily="65" charset="-122"/>
              </a:rPr>
              <a:t>麦当劳食品</a:t>
            </a:r>
            <a:endParaRPr lang="en-US" altLang="zh-CN" sz="2800" dirty="0" smtClean="0">
              <a:latin typeface="方正粗倩简体" pitchFamily="65" charset="-122"/>
              <a:ea typeface="方正粗倩简体" pitchFamily="65" charset="-122"/>
            </a:endParaRPr>
          </a:p>
          <a:p>
            <a:pPr>
              <a:lnSpc>
                <a:spcPct val="130000"/>
              </a:lnSpc>
            </a:pPr>
            <a:r>
              <a:rPr lang="en-US" altLang="zh-CN" sz="2800" dirty="0" smtClean="0">
                <a:latin typeface="方正粗倩简体" pitchFamily="65" charset="-122"/>
                <a:ea typeface="方正粗倩简体" pitchFamily="65" charset="-122"/>
              </a:rPr>
              <a:t>3.</a:t>
            </a:r>
            <a:r>
              <a:rPr lang="zh-CN" altLang="en-US" sz="2800" dirty="0" smtClean="0">
                <a:latin typeface="方正粗倩简体" pitchFamily="65" charset="-122"/>
                <a:ea typeface="方正粗倩简体" pitchFamily="65" charset="-122"/>
              </a:rPr>
              <a:t>第二组小鼠每天用 </a:t>
            </a:r>
            <a:r>
              <a:rPr lang="en-US" altLang="zh-CN" sz="2800" dirty="0" smtClean="0">
                <a:latin typeface="方正粗倩简体" pitchFamily="65" charset="-122"/>
                <a:ea typeface="方正粗倩简体" pitchFamily="65" charset="-122"/>
              </a:rPr>
              <a:t>50g </a:t>
            </a:r>
            <a:r>
              <a:rPr lang="zh-CN" altLang="en-US" sz="2800" dirty="0" smtClean="0">
                <a:latin typeface="方正粗倩简体" pitchFamily="65" charset="-122"/>
                <a:ea typeface="方正粗倩简体" pitchFamily="65" charset="-122"/>
              </a:rPr>
              <a:t>饲料</a:t>
            </a:r>
            <a:endParaRPr lang="en-US" altLang="zh-CN" sz="2800" dirty="0" smtClean="0">
              <a:latin typeface="方正粗倩简体" pitchFamily="65" charset="-122"/>
              <a:ea typeface="方正粗倩简体" pitchFamily="65" charset="-122"/>
            </a:endParaRPr>
          </a:p>
          <a:p>
            <a:pPr>
              <a:lnSpc>
                <a:spcPct val="130000"/>
              </a:lnSpc>
            </a:pPr>
            <a:r>
              <a:rPr lang="en-US" altLang="zh-CN" sz="2800" dirty="0" smtClean="0">
                <a:latin typeface="方正粗倩简体" pitchFamily="65" charset="-122"/>
                <a:ea typeface="方正粗倩简体" pitchFamily="65" charset="-122"/>
              </a:rPr>
              <a:t>4.30</a:t>
            </a:r>
            <a:r>
              <a:rPr lang="zh-CN" altLang="en-US" sz="2800" dirty="0" smtClean="0">
                <a:latin typeface="方正粗倩简体" pitchFamily="65" charset="-122"/>
                <a:ea typeface="方正粗倩简体" pitchFamily="65" charset="-122"/>
              </a:rPr>
              <a:t>天后观察记录小鼠的健康状况。</a:t>
            </a:r>
            <a:endParaRPr lang="zh-CN" altLang="en-US" sz="2800" dirty="0">
              <a:latin typeface="方正粗倩简体" pitchFamily="65" charset="-122"/>
              <a:ea typeface="方正粗倩简体" pitchFamily="65" charset="-122"/>
            </a:endParaRPr>
          </a:p>
        </p:txBody>
      </p:sp>
      <p:sp>
        <p:nvSpPr>
          <p:cNvPr id="2" name="椭圆 1"/>
          <p:cNvSpPr/>
          <p:nvPr/>
        </p:nvSpPr>
        <p:spPr>
          <a:xfrm>
            <a:off x="4283968" y="1373177"/>
            <a:ext cx="1440160" cy="652486"/>
          </a:xfrm>
          <a:prstGeom prst="ellipse">
            <a:avLst/>
          </a:prstGeom>
          <a:noFill/>
          <a:ln w="508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rot="5400000">
            <a:off x="3131840" y="4005064"/>
            <a:ext cx="1440160" cy="1008112"/>
          </a:xfrm>
          <a:prstGeom prst="ellipse">
            <a:avLst/>
          </a:prstGeom>
          <a:noFill/>
          <a:ln w="508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61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2354" y="330713"/>
            <a:ext cx="3600450" cy="4949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 Box 49"/>
          <p:cNvSpPr txBox="1">
            <a:spLocks noChangeArrowheads="1"/>
          </p:cNvSpPr>
          <p:nvPr/>
        </p:nvSpPr>
        <p:spPr bwMode="auto">
          <a:xfrm>
            <a:off x="492563" y="672698"/>
            <a:ext cx="501554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3200" b="1" dirty="0">
                <a:latin typeface="+mn-ea"/>
                <a:ea typeface="+mn-ea"/>
              </a:rPr>
              <a:t>两周后开始对它上瘾......</a:t>
            </a:r>
          </a:p>
        </p:txBody>
      </p:sp>
      <p:pic>
        <p:nvPicPr>
          <p:cNvPr id="6" name="table"/>
          <p:cNvPicPr>
            <a:picLocks noChangeAspect="1"/>
          </p:cNvPicPr>
          <p:nvPr/>
        </p:nvPicPr>
        <p:blipFill>
          <a:blip r:embed="rId3"/>
          <a:stretch>
            <a:fillRect/>
          </a:stretch>
        </p:blipFill>
        <p:spPr>
          <a:xfrm>
            <a:off x="492563" y="1412776"/>
            <a:ext cx="4089400" cy="2134236"/>
          </a:xfrm>
          <a:prstGeom prst="rect">
            <a:avLst/>
          </a:prstGeom>
        </p:spPr>
      </p:pic>
      <p:sp>
        <p:nvSpPr>
          <p:cNvPr id="7" name="Text Box 50"/>
          <p:cNvSpPr txBox="1">
            <a:spLocks noChangeArrowheads="1"/>
          </p:cNvSpPr>
          <p:nvPr/>
        </p:nvSpPr>
        <p:spPr bwMode="auto">
          <a:xfrm>
            <a:off x="377469" y="3789040"/>
            <a:ext cx="4319588"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2800" b="1" dirty="0">
                <a:latin typeface="+mn-ea"/>
                <a:ea typeface="+mn-ea"/>
              </a:rPr>
              <a:t>30天后：</a:t>
            </a:r>
          </a:p>
          <a:p>
            <a:r>
              <a:rPr lang="zh-CN" altLang="en-US" sz="2400" dirty="0">
                <a:latin typeface="方正粗倩简体" pitchFamily="65" charset="-122"/>
                <a:ea typeface="方正粗倩简体" pitchFamily="65" charset="-122"/>
              </a:rPr>
              <a:t>1.体重增加20斤</a:t>
            </a:r>
          </a:p>
          <a:p>
            <a:r>
              <a:rPr lang="zh-CN" altLang="en-US" sz="2400" dirty="0">
                <a:latin typeface="方正粗倩简体" pitchFamily="65" charset="-122"/>
                <a:ea typeface="方正粗倩简体" pitchFamily="65" charset="-122"/>
              </a:rPr>
              <a:t>2.肝功能严重受损</a:t>
            </a:r>
          </a:p>
          <a:p>
            <a:r>
              <a:rPr lang="zh-CN" altLang="en-US" sz="2400" dirty="0">
                <a:latin typeface="方正粗倩简体" pitchFamily="65" charset="-122"/>
                <a:ea typeface="方正粗倩简体" pitchFamily="65" charset="-122"/>
              </a:rPr>
              <a:t>3.冠状动脉心脏病发作率增1倍</a:t>
            </a:r>
          </a:p>
          <a:p>
            <a:r>
              <a:rPr lang="zh-CN" altLang="en-US" sz="2400" dirty="0">
                <a:latin typeface="方正粗倩简体" pitchFamily="65" charset="-122"/>
                <a:ea typeface="方正粗倩简体" pitchFamily="65" charset="-122"/>
              </a:rPr>
              <a:t>4.心力衰竭几率增加</a:t>
            </a:r>
            <a:r>
              <a:rPr lang="zh-CN" altLang="en-US" sz="2400" dirty="0" smtClean="0">
                <a:latin typeface="方正粗倩简体" pitchFamily="65" charset="-122"/>
                <a:ea typeface="方正粗倩简体" pitchFamily="65" charset="-122"/>
              </a:rPr>
              <a:t>1倍</a:t>
            </a:r>
            <a:endParaRPr lang="zh-CN" altLang="en-US" sz="2400" dirty="0">
              <a:latin typeface="方正粗倩简体" pitchFamily="65" charset="-122"/>
              <a:ea typeface="方正粗倩简体" pitchFamily="65" charset="-122"/>
            </a:endParaRPr>
          </a:p>
        </p:txBody>
      </p:sp>
      <p:sp>
        <p:nvSpPr>
          <p:cNvPr id="8" name="Text Box 3"/>
          <p:cNvSpPr txBox="1">
            <a:spLocks noChangeArrowheads="1"/>
          </p:cNvSpPr>
          <p:nvPr/>
        </p:nvSpPr>
        <p:spPr bwMode="auto">
          <a:xfrm>
            <a:off x="5181380" y="5360640"/>
            <a:ext cx="41344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2800" b="1" dirty="0">
                <a:latin typeface="+mn-ea"/>
                <a:ea typeface="+mn-ea"/>
              </a:rPr>
              <a:t>《超大的我》（纪录片）</a:t>
            </a:r>
          </a:p>
        </p:txBody>
      </p:sp>
    </p:spTree>
    <p:extLst>
      <p:ext uri="{BB962C8B-B14F-4D97-AF65-F5344CB8AC3E}">
        <p14:creationId xmlns:p14="http://schemas.microsoft.com/office/powerpoint/2010/main" val="5525976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5965925" y="3631771"/>
            <a:ext cx="3178075" cy="3253235"/>
            <a:chOff x="1430" y="774"/>
            <a:chExt cx="3000" cy="2442"/>
          </a:xfrm>
        </p:grpSpPr>
        <p:pic>
          <p:nvPicPr>
            <p:cNvPr id="3" name="Picture 4" descr="114662019494617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0" y="774"/>
              <a:ext cx="3000" cy="2442"/>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
            <p:cNvSpPr txBox="1">
              <a:spLocks noChangeArrowheads="1"/>
            </p:cNvSpPr>
            <p:nvPr/>
          </p:nvSpPr>
          <p:spPr bwMode="auto">
            <a:xfrm>
              <a:off x="1447" y="838"/>
              <a:ext cx="1046" cy="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dirty="0">
                  <a:solidFill>
                    <a:srgbClr val="FFFF00"/>
                  </a:solidFill>
                  <a:latin typeface="方正粗倩简体" pitchFamily="65" charset="-122"/>
                  <a:ea typeface="方正粗倩简体" pitchFamily="65" charset="-122"/>
                </a:rPr>
                <a:t>柳条鱼</a:t>
              </a:r>
            </a:p>
          </p:txBody>
        </p:sp>
      </p:grpSp>
      <p:sp>
        <p:nvSpPr>
          <p:cNvPr id="5" name="Rectangle 2"/>
          <p:cNvSpPr txBox="1">
            <a:spLocks noRot="1" noChangeArrowheads="1"/>
          </p:cNvSpPr>
          <p:nvPr/>
        </p:nvSpPr>
        <p:spPr>
          <a:xfrm>
            <a:off x="539552" y="404664"/>
            <a:ext cx="8229600" cy="1143000"/>
          </a:xfrm>
          <a:prstGeom prst="rect">
            <a:avLst/>
          </a:prstGeom>
        </p:spPr>
        <p:txBody>
          <a:bodyPr/>
          <a:lstStyle>
            <a:lvl1pPr algn="r" defTabSz="914400" rtl="0" eaLnBrk="1" latinLnBrk="0" hangingPunct="1">
              <a:spcBef>
                <a:spcPct val="0"/>
              </a:spcBef>
              <a:buNone/>
              <a:defRPr sz="2800" kern="1200">
                <a:solidFill>
                  <a:schemeClr val="accent1"/>
                </a:solidFill>
                <a:latin typeface="+mj-lt"/>
                <a:ea typeface="+mj-ea"/>
                <a:cs typeface="+mj-cs"/>
              </a:defRPr>
            </a:lvl1pPr>
          </a:lstStyle>
          <a:p>
            <a:r>
              <a:rPr lang="zh-CN" altLang="en-US" b="1" dirty="0" smtClean="0">
                <a:solidFill>
                  <a:srgbClr val="C00000"/>
                </a:solidFill>
                <a:latin typeface="+mn-ea"/>
                <a:ea typeface="+mn-ea"/>
              </a:rPr>
              <a:t>生活实践中的观察</a:t>
            </a:r>
            <a:r>
              <a:rPr lang="en-US" altLang="zh-CN" b="1" dirty="0" smtClean="0">
                <a:solidFill>
                  <a:srgbClr val="C00000"/>
                </a:solidFill>
                <a:latin typeface="+mn-ea"/>
                <a:ea typeface="+mn-ea"/>
              </a:rPr>
              <a:t>-</a:t>
            </a:r>
            <a:r>
              <a:rPr lang="zh-CN" altLang="en-US" b="1" dirty="0" smtClean="0">
                <a:solidFill>
                  <a:srgbClr val="C00000"/>
                </a:solidFill>
                <a:latin typeface="+mn-ea"/>
                <a:ea typeface="+mn-ea"/>
              </a:rPr>
              <a:t>提问的基础</a:t>
            </a:r>
            <a:endParaRPr lang="zh-CN" altLang="en-US" b="1" dirty="0">
              <a:solidFill>
                <a:srgbClr val="C00000"/>
              </a:solidFill>
              <a:latin typeface="+mn-ea"/>
              <a:ea typeface="+mn-ea"/>
            </a:endParaRPr>
          </a:p>
        </p:txBody>
      </p:sp>
      <p:sp>
        <p:nvSpPr>
          <p:cNvPr id="6" name="矩形 5"/>
          <p:cNvSpPr/>
          <p:nvPr/>
        </p:nvSpPr>
        <p:spPr>
          <a:xfrm>
            <a:off x="5610133" y="1343390"/>
            <a:ext cx="4572000" cy="1477328"/>
          </a:xfrm>
          <a:prstGeom prst="rect">
            <a:avLst/>
          </a:prstGeom>
        </p:spPr>
        <p:txBody>
          <a:bodyPr>
            <a:spAutoFit/>
          </a:bodyPr>
          <a:lstStyle/>
          <a:p>
            <a:r>
              <a:rPr lang="zh-CN" altLang="en-US" dirty="0" smtClean="0">
                <a:latin typeface="方正粗倩简体" pitchFamily="65" charset="-122"/>
                <a:ea typeface="方正粗倩简体" pitchFamily="65" charset="-122"/>
              </a:rPr>
              <a:t>第一年开始产仔</a:t>
            </a:r>
            <a:r>
              <a:rPr lang="zh-CN" altLang="en-US" dirty="0">
                <a:latin typeface="方正粗倩简体" pitchFamily="65" charset="-122"/>
                <a:ea typeface="方正粗倩简体" pitchFamily="65" charset="-122"/>
              </a:rPr>
              <a:t>的日期为</a:t>
            </a:r>
            <a:r>
              <a:rPr lang="en-US" altLang="zh-CN" dirty="0">
                <a:latin typeface="方正粗倩简体" pitchFamily="65" charset="-122"/>
                <a:ea typeface="方正粗倩简体" pitchFamily="65" charset="-122"/>
              </a:rPr>
              <a:t>4</a:t>
            </a:r>
            <a:r>
              <a:rPr lang="zh-CN" altLang="en-US" dirty="0">
                <a:latin typeface="方正粗倩简体" pitchFamily="65" charset="-122"/>
                <a:ea typeface="方正粗倩简体" pitchFamily="65" charset="-122"/>
              </a:rPr>
              <a:t>月</a:t>
            </a:r>
            <a:r>
              <a:rPr lang="en-US" altLang="zh-CN" dirty="0">
                <a:latin typeface="方正粗倩简体" pitchFamily="65" charset="-122"/>
                <a:ea typeface="方正粗倩简体" pitchFamily="65" charset="-122"/>
              </a:rPr>
              <a:t>17</a:t>
            </a:r>
            <a:r>
              <a:rPr lang="zh-CN" altLang="en-US" dirty="0" smtClean="0">
                <a:latin typeface="方正粗倩简体" pitchFamily="65" charset="-122"/>
                <a:ea typeface="方正粗倩简体" pitchFamily="65" charset="-122"/>
              </a:rPr>
              <a:t>日</a:t>
            </a:r>
            <a:endParaRPr lang="en-US" altLang="zh-CN" dirty="0" smtClean="0">
              <a:latin typeface="方正粗倩简体" pitchFamily="65" charset="-122"/>
              <a:ea typeface="方正粗倩简体" pitchFamily="65" charset="-122"/>
            </a:endParaRPr>
          </a:p>
          <a:p>
            <a:endParaRPr lang="zh-CN" altLang="en-US" dirty="0">
              <a:latin typeface="方正粗倩简体" pitchFamily="65" charset="-122"/>
              <a:ea typeface="方正粗倩简体" pitchFamily="65" charset="-122"/>
            </a:endParaRPr>
          </a:p>
          <a:p>
            <a:r>
              <a:rPr lang="zh-CN" altLang="en-US" dirty="0" smtClean="0">
                <a:latin typeface="方正粗倩简体" pitchFamily="65" charset="-122"/>
                <a:ea typeface="方正粗倩简体" pitchFamily="65" charset="-122"/>
              </a:rPr>
              <a:t>第二年开始产仔</a:t>
            </a:r>
            <a:r>
              <a:rPr lang="zh-CN" altLang="en-US" dirty="0">
                <a:latin typeface="方正粗倩简体" pitchFamily="65" charset="-122"/>
                <a:ea typeface="方正粗倩简体" pitchFamily="65" charset="-122"/>
              </a:rPr>
              <a:t>的日期为</a:t>
            </a:r>
            <a:r>
              <a:rPr lang="en-US" altLang="zh-CN" dirty="0">
                <a:latin typeface="方正粗倩简体" pitchFamily="65" charset="-122"/>
                <a:ea typeface="方正粗倩简体" pitchFamily="65" charset="-122"/>
              </a:rPr>
              <a:t>4</a:t>
            </a:r>
            <a:r>
              <a:rPr lang="zh-CN" altLang="en-US" dirty="0">
                <a:latin typeface="方正粗倩简体" pitchFamily="65" charset="-122"/>
                <a:ea typeface="方正粗倩简体" pitchFamily="65" charset="-122"/>
              </a:rPr>
              <a:t>月</a:t>
            </a:r>
            <a:r>
              <a:rPr lang="en-US" altLang="zh-CN" dirty="0">
                <a:latin typeface="方正粗倩简体" pitchFamily="65" charset="-122"/>
                <a:ea typeface="方正粗倩简体" pitchFamily="65" charset="-122"/>
              </a:rPr>
              <a:t>20</a:t>
            </a:r>
            <a:r>
              <a:rPr lang="zh-CN" altLang="en-US" dirty="0" smtClean="0">
                <a:latin typeface="方正粗倩简体" pitchFamily="65" charset="-122"/>
                <a:ea typeface="方正粗倩简体" pitchFamily="65" charset="-122"/>
              </a:rPr>
              <a:t>日</a:t>
            </a:r>
            <a:endParaRPr lang="en-US" altLang="zh-CN" dirty="0" smtClean="0">
              <a:latin typeface="方正粗倩简体" pitchFamily="65" charset="-122"/>
              <a:ea typeface="方正粗倩简体" pitchFamily="65" charset="-122"/>
            </a:endParaRPr>
          </a:p>
          <a:p>
            <a:endParaRPr lang="zh-CN" altLang="en-US" dirty="0">
              <a:latin typeface="方正粗倩简体" pitchFamily="65" charset="-122"/>
              <a:ea typeface="方正粗倩简体" pitchFamily="65" charset="-122"/>
            </a:endParaRPr>
          </a:p>
          <a:p>
            <a:r>
              <a:rPr lang="zh-CN" altLang="en-US" dirty="0" smtClean="0">
                <a:latin typeface="方正粗倩简体" pitchFamily="65" charset="-122"/>
                <a:ea typeface="方正粗倩简体" pitchFamily="65" charset="-122"/>
              </a:rPr>
              <a:t>第三年开始产仔</a:t>
            </a:r>
            <a:r>
              <a:rPr lang="zh-CN" altLang="en-US" dirty="0">
                <a:latin typeface="方正粗倩简体" pitchFamily="65" charset="-122"/>
                <a:ea typeface="方正粗倩简体" pitchFamily="65" charset="-122"/>
              </a:rPr>
              <a:t>的日期为</a:t>
            </a:r>
            <a:r>
              <a:rPr lang="en-US" altLang="zh-CN" dirty="0">
                <a:latin typeface="方正粗倩简体" pitchFamily="65" charset="-122"/>
                <a:ea typeface="方正粗倩简体" pitchFamily="65" charset="-122"/>
              </a:rPr>
              <a:t>4</a:t>
            </a:r>
            <a:r>
              <a:rPr lang="zh-CN" altLang="en-US" dirty="0">
                <a:latin typeface="方正粗倩简体" pitchFamily="65" charset="-122"/>
                <a:ea typeface="方正粗倩简体" pitchFamily="65" charset="-122"/>
              </a:rPr>
              <a:t>月</a:t>
            </a:r>
            <a:r>
              <a:rPr lang="en-US" altLang="zh-CN" dirty="0">
                <a:latin typeface="方正粗倩简体" pitchFamily="65" charset="-122"/>
                <a:ea typeface="方正粗倩简体" pitchFamily="65" charset="-122"/>
              </a:rPr>
              <a:t>15</a:t>
            </a:r>
            <a:r>
              <a:rPr lang="zh-CN" altLang="en-US" dirty="0">
                <a:latin typeface="方正粗倩简体" pitchFamily="65" charset="-122"/>
                <a:ea typeface="方正粗倩简体" pitchFamily="65" charset="-122"/>
              </a:rPr>
              <a:t>日</a:t>
            </a:r>
          </a:p>
        </p:txBody>
      </p:sp>
      <p:sp>
        <p:nvSpPr>
          <p:cNvPr id="7" name="TextBox 6"/>
          <p:cNvSpPr txBox="1"/>
          <p:nvPr/>
        </p:nvSpPr>
        <p:spPr>
          <a:xfrm>
            <a:off x="1547664" y="1008330"/>
            <a:ext cx="2736304" cy="670120"/>
          </a:xfrm>
          <a:prstGeom prst="rect">
            <a:avLst/>
          </a:prstGeom>
          <a:noFill/>
        </p:spPr>
        <p:txBody>
          <a:bodyPr wrap="square" rtlCol="0">
            <a:spAutoFit/>
          </a:bodyPr>
          <a:lstStyle/>
          <a:p>
            <a:pPr>
              <a:lnSpc>
                <a:spcPct val="130000"/>
              </a:lnSpc>
            </a:pPr>
            <a:r>
              <a:rPr lang="zh-CN" altLang="en-US" sz="2800" b="1" dirty="0" smtClean="0">
                <a:solidFill>
                  <a:srgbClr val="002060"/>
                </a:solidFill>
                <a:latin typeface="微软雅黑" pitchFamily="34" charset="-122"/>
                <a:ea typeface="微软雅黑" pitchFamily="34" charset="-122"/>
              </a:rPr>
              <a:t>提出疑问</a:t>
            </a:r>
            <a:endParaRPr lang="zh-CN" altLang="en-US" sz="2800" b="1" dirty="0">
              <a:solidFill>
                <a:srgbClr val="002060"/>
              </a:solidFill>
              <a:latin typeface="微软雅黑" pitchFamily="34" charset="-122"/>
              <a:ea typeface="微软雅黑" pitchFamily="34" charset="-122"/>
            </a:endParaRPr>
          </a:p>
        </p:txBody>
      </p:sp>
      <p:sp>
        <p:nvSpPr>
          <p:cNvPr id="8" name="矩形 7"/>
          <p:cNvSpPr/>
          <p:nvPr/>
        </p:nvSpPr>
        <p:spPr>
          <a:xfrm>
            <a:off x="268578" y="1851221"/>
            <a:ext cx="5378395" cy="461665"/>
          </a:xfrm>
          <a:prstGeom prst="rect">
            <a:avLst/>
          </a:prstGeom>
        </p:spPr>
        <p:txBody>
          <a:bodyPr wrap="none">
            <a:spAutoFit/>
          </a:bodyPr>
          <a:lstStyle/>
          <a:p>
            <a:r>
              <a:rPr kumimoji="1" lang="zh-CN" altLang="en-US" dirty="0">
                <a:solidFill>
                  <a:srgbClr val="993300"/>
                </a:solidFill>
                <a:latin typeface="楷体_GB2312" pitchFamily="49" charset="-122"/>
              </a:rPr>
              <a:t> </a:t>
            </a:r>
            <a:r>
              <a:rPr kumimoji="1" lang="zh-CN" altLang="en-US" sz="2400" dirty="0">
                <a:solidFill>
                  <a:srgbClr val="993300"/>
                </a:solidFill>
                <a:latin typeface="方正粗倩简体" pitchFamily="65" charset="-122"/>
                <a:ea typeface="方正粗倩简体" pitchFamily="65" charset="-122"/>
              </a:rPr>
              <a:t>为什么柳条鱼在</a:t>
            </a:r>
            <a:r>
              <a:rPr kumimoji="1" lang="en-US" altLang="zh-CN" sz="2400" dirty="0">
                <a:solidFill>
                  <a:srgbClr val="993300"/>
                </a:solidFill>
                <a:latin typeface="方正粗倩简体" pitchFamily="65" charset="-122"/>
                <a:ea typeface="方正粗倩简体" pitchFamily="65" charset="-122"/>
              </a:rPr>
              <a:t>4</a:t>
            </a:r>
            <a:r>
              <a:rPr kumimoji="1" lang="zh-CN" altLang="en-US" sz="2400" dirty="0">
                <a:solidFill>
                  <a:srgbClr val="993300"/>
                </a:solidFill>
                <a:latin typeface="方正粗倩简体" pitchFamily="65" charset="-122"/>
                <a:ea typeface="方正粗倩简体" pitchFamily="65" charset="-122"/>
              </a:rPr>
              <a:t>月</a:t>
            </a:r>
            <a:r>
              <a:rPr kumimoji="1" lang="zh-CN" altLang="en-US" sz="2400" dirty="0" smtClean="0">
                <a:solidFill>
                  <a:srgbClr val="993300"/>
                </a:solidFill>
                <a:latin typeface="方正粗倩简体" pitchFamily="65" charset="-122"/>
                <a:ea typeface="方正粗倩简体" pitchFamily="65" charset="-122"/>
              </a:rPr>
              <a:t>中旬开始产仔</a:t>
            </a:r>
            <a:r>
              <a:rPr kumimoji="1" lang="zh-CN" altLang="en-US" sz="2400" dirty="0">
                <a:solidFill>
                  <a:srgbClr val="993300"/>
                </a:solidFill>
                <a:latin typeface="方正粗倩简体" pitchFamily="65" charset="-122"/>
                <a:ea typeface="方正粗倩简体" pitchFamily="65" charset="-122"/>
              </a:rPr>
              <a:t>呢？</a:t>
            </a:r>
            <a:endParaRPr lang="zh-CN" altLang="en-US" sz="2400" dirty="0">
              <a:latin typeface="方正粗倩简体" pitchFamily="65" charset="-122"/>
              <a:ea typeface="方正粗倩简体" pitchFamily="65" charset="-122"/>
            </a:endParaRPr>
          </a:p>
        </p:txBody>
      </p:sp>
      <p:sp>
        <p:nvSpPr>
          <p:cNvPr id="9" name="矩形 8"/>
          <p:cNvSpPr/>
          <p:nvPr/>
        </p:nvSpPr>
        <p:spPr>
          <a:xfrm>
            <a:off x="1547664" y="2559108"/>
            <a:ext cx="1620957" cy="523220"/>
          </a:xfrm>
          <a:prstGeom prst="rect">
            <a:avLst/>
          </a:prstGeom>
        </p:spPr>
        <p:txBody>
          <a:bodyPr wrap="none">
            <a:spAutoFit/>
          </a:bodyPr>
          <a:lstStyle/>
          <a:p>
            <a:r>
              <a:rPr kumimoji="1" lang="zh-CN" altLang="en-US" sz="2800" b="1" dirty="0">
                <a:solidFill>
                  <a:srgbClr val="002060"/>
                </a:solidFill>
                <a:latin typeface="楷体_GB2312" pitchFamily="49" charset="-122"/>
              </a:rPr>
              <a:t>提出假设</a:t>
            </a:r>
          </a:p>
        </p:txBody>
      </p:sp>
      <p:sp>
        <p:nvSpPr>
          <p:cNvPr id="10" name="矩形 9"/>
          <p:cNvSpPr/>
          <p:nvPr/>
        </p:nvSpPr>
        <p:spPr>
          <a:xfrm>
            <a:off x="306299" y="3239953"/>
            <a:ext cx="4493538" cy="830997"/>
          </a:xfrm>
          <a:prstGeom prst="rect">
            <a:avLst/>
          </a:prstGeom>
        </p:spPr>
        <p:txBody>
          <a:bodyPr wrap="none">
            <a:spAutoFit/>
          </a:bodyPr>
          <a:lstStyle/>
          <a:p>
            <a:r>
              <a:rPr kumimoji="1" lang="zh-CN" altLang="en-US" sz="2400" dirty="0" smtClean="0">
                <a:solidFill>
                  <a:srgbClr val="FF0000"/>
                </a:solidFill>
                <a:latin typeface="方正粗倩简体" pitchFamily="65" charset="-122"/>
                <a:ea typeface="方正粗倩简体" pitchFamily="65" charset="-122"/>
              </a:rPr>
              <a:t>假设一：</a:t>
            </a:r>
            <a:endParaRPr kumimoji="1" lang="en-US" altLang="zh-CN" sz="2400" dirty="0" smtClean="0">
              <a:solidFill>
                <a:srgbClr val="FF0000"/>
              </a:solidFill>
              <a:latin typeface="方正粗倩简体" pitchFamily="65" charset="-122"/>
              <a:ea typeface="方正粗倩简体" pitchFamily="65" charset="-122"/>
            </a:endParaRPr>
          </a:p>
          <a:p>
            <a:r>
              <a:rPr kumimoji="1" lang="zh-CN" altLang="en-US" sz="2400" dirty="0">
                <a:solidFill>
                  <a:srgbClr val="993300"/>
                </a:solidFill>
                <a:latin typeface="方正粗倩简体" pitchFamily="65" charset="-122"/>
                <a:ea typeface="方正粗倩简体" pitchFamily="65" charset="-122"/>
              </a:rPr>
              <a:t>水温的升高</a:t>
            </a:r>
            <a:r>
              <a:rPr kumimoji="1" lang="zh-CN" altLang="en-US" sz="2400" dirty="0" smtClean="0">
                <a:solidFill>
                  <a:srgbClr val="993300"/>
                </a:solidFill>
                <a:latin typeface="方正粗倩简体" pitchFamily="65" charset="-122"/>
                <a:ea typeface="方正粗倩简体" pitchFamily="65" charset="-122"/>
              </a:rPr>
              <a:t>，</a:t>
            </a:r>
            <a:r>
              <a:rPr kumimoji="1" lang="zh-CN" altLang="en-US" sz="2400" dirty="0">
                <a:solidFill>
                  <a:srgbClr val="993300"/>
                </a:solidFill>
                <a:latin typeface="方正粗倩简体" pitchFamily="65" charset="-122"/>
                <a:ea typeface="方正粗倩简体" pitchFamily="65" charset="-122"/>
              </a:rPr>
              <a:t>引起柳条鱼产仔；</a:t>
            </a:r>
          </a:p>
        </p:txBody>
      </p:sp>
      <p:sp>
        <p:nvSpPr>
          <p:cNvPr id="11" name="矩形 10"/>
          <p:cNvSpPr/>
          <p:nvPr/>
        </p:nvSpPr>
        <p:spPr>
          <a:xfrm>
            <a:off x="314743" y="4479694"/>
            <a:ext cx="5651182" cy="1200329"/>
          </a:xfrm>
          <a:prstGeom prst="rect">
            <a:avLst/>
          </a:prstGeom>
        </p:spPr>
        <p:txBody>
          <a:bodyPr wrap="square">
            <a:spAutoFit/>
          </a:bodyPr>
          <a:lstStyle/>
          <a:p>
            <a:r>
              <a:rPr kumimoji="1" lang="zh-CN" altLang="en-US" sz="2400" dirty="0" smtClean="0">
                <a:solidFill>
                  <a:srgbClr val="FF0000"/>
                </a:solidFill>
                <a:latin typeface="方正粗倩简体" pitchFamily="65" charset="-122"/>
                <a:ea typeface="方正粗倩简体" pitchFamily="65" charset="-122"/>
              </a:rPr>
              <a:t>假设二：</a:t>
            </a:r>
            <a:endParaRPr kumimoji="1" lang="en-US" altLang="zh-CN" sz="2400" dirty="0" smtClean="0">
              <a:solidFill>
                <a:srgbClr val="FF0000"/>
              </a:solidFill>
              <a:latin typeface="方正粗倩简体" pitchFamily="65" charset="-122"/>
              <a:ea typeface="方正粗倩简体" pitchFamily="65" charset="-122"/>
            </a:endParaRPr>
          </a:p>
          <a:p>
            <a:r>
              <a:rPr kumimoji="1" lang="zh-CN" altLang="en-US" sz="2400" dirty="0" smtClean="0">
                <a:solidFill>
                  <a:srgbClr val="993300"/>
                </a:solidFill>
                <a:latin typeface="方正粗倩简体" pitchFamily="65" charset="-122"/>
                <a:ea typeface="方正粗倩简体" pitchFamily="65" charset="-122"/>
              </a:rPr>
              <a:t>每日</a:t>
            </a:r>
            <a:r>
              <a:rPr kumimoji="1" lang="zh-CN" altLang="en-US" sz="2400" dirty="0">
                <a:solidFill>
                  <a:srgbClr val="993300"/>
                </a:solidFill>
                <a:latin typeface="方正粗倩简体" pitchFamily="65" charset="-122"/>
                <a:ea typeface="方正粗倩简体" pitchFamily="65" charset="-122"/>
              </a:rPr>
              <a:t>日照时间随季节变化延长，引起柳条鱼</a:t>
            </a:r>
            <a:r>
              <a:rPr kumimoji="1" lang="zh-CN" altLang="en-US" sz="2400" dirty="0" smtClean="0">
                <a:solidFill>
                  <a:srgbClr val="993300"/>
                </a:solidFill>
                <a:latin typeface="方正粗倩简体" pitchFamily="65" charset="-122"/>
                <a:ea typeface="方正粗倩简体" pitchFamily="65" charset="-122"/>
              </a:rPr>
              <a:t>产仔；</a:t>
            </a:r>
            <a:endParaRPr kumimoji="1" lang="zh-CN" altLang="en-US" sz="2400" dirty="0">
              <a:solidFill>
                <a:srgbClr val="993300"/>
              </a:solidFill>
              <a:latin typeface="方正粗倩简体" pitchFamily="65" charset="-122"/>
              <a:ea typeface="方正粗倩简体" pitchFamily="65" charset="-122"/>
            </a:endParaRPr>
          </a:p>
        </p:txBody>
      </p:sp>
    </p:spTree>
    <p:extLst>
      <p:ext uri="{BB962C8B-B14F-4D97-AF65-F5344CB8AC3E}">
        <p14:creationId xmlns:p14="http://schemas.microsoft.com/office/powerpoint/2010/main" val="2702676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heel(1)">
                                      <p:cBhvr>
                                        <p:cTn id="23" dur="2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theme/theme1.xml><?xml version="1.0" encoding="utf-8"?>
<a:theme xmlns:a="http://schemas.openxmlformats.org/drawingml/2006/main" name="Office 主题​​">
  <a:themeElements>
    <a:clrScheme name="office资源宝库-www.mySoEasy.com">
      <a:dk1>
        <a:srgbClr val="262626"/>
      </a:dk1>
      <a:lt1>
        <a:srgbClr val="FFFFFF"/>
      </a:lt1>
      <a:dk2>
        <a:srgbClr val="8B8B8B"/>
      </a:dk2>
      <a:lt2>
        <a:srgbClr val="FFFFFF"/>
      </a:lt2>
      <a:accent1>
        <a:srgbClr val="942C45"/>
      </a:accent1>
      <a:accent2>
        <a:srgbClr val="4F81BD"/>
      </a:accent2>
      <a:accent3>
        <a:srgbClr val="FFC000"/>
      </a:accent3>
      <a:accent4>
        <a:srgbClr val="EB008B"/>
      </a:accent4>
      <a:accent5>
        <a:srgbClr val="00ADEF"/>
      </a:accent5>
      <a:accent6>
        <a:srgbClr val="A7A711"/>
      </a:accent6>
      <a:hlink>
        <a:srgbClr val="00ADEF"/>
      </a:hlink>
      <a:folHlink>
        <a:srgbClr val="A7A711"/>
      </a:folHlink>
    </a:clrScheme>
    <a:fontScheme name="OFFICE资源宝库-www.mysoeasy.com">
      <a:majorFont>
        <a:latin typeface="Adobe Caslon Pro Bold"/>
        <a:ea typeface="黑体"/>
        <a:cs typeface=""/>
      </a:majorFont>
      <a:minorFont>
        <a:latin typeface="Adobe Caslon Pro"/>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130000"/>
          </a:lnSpc>
          <a:defRPr sz="1200" dirty="0">
            <a:solidFill>
              <a:schemeClr val="tx1">
                <a:lumMod val="65000"/>
                <a:lumOff val="35000"/>
              </a:schemeClr>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2800" b="1"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1834</TotalTime>
  <Words>2468</Words>
  <Application>Microsoft Office PowerPoint</Application>
  <PresentationFormat>全屏显示(4:3)</PresentationFormat>
  <Paragraphs>328</Paragraphs>
  <Slides>36</Slides>
  <Notes>3</Notes>
  <HiddenSlides>0</HiddenSlides>
  <MMClips>0</MMClips>
  <ScaleCrop>false</ScaleCrop>
  <HeadingPairs>
    <vt:vector size="4" baseType="variant">
      <vt:variant>
        <vt:lpstr>主题</vt:lpstr>
      </vt:variant>
      <vt:variant>
        <vt:i4>2</vt:i4>
      </vt:variant>
      <vt:variant>
        <vt:lpstr>幻灯片标题</vt:lpstr>
      </vt:variant>
      <vt:variant>
        <vt:i4>36</vt:i4>
      </vt:variant>
    </vt:vector>
  </HeadingPairs>
  <TitlesOfParts>
    <vt:vector size="38" baseType="lpstr">
      <vt:lpstr>Office 主题​​</vt:lpstr>
      <vt:lpstr>自定义设计方案</vt:lpstr>
      <vt:lpstr>第 2  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表1-1    水温对柳条鱼产仔影响的实验记录 </vt:lpstr>
      <vt:lpstr>PowerPoint 演示文稿</vt:lpstr>
      <vt:lpstr>PowerPoint 演示文稿</vt:lpstr>
      <vt:lpstr>PowerPoint 演示文稿</vt:lpstr>
      <vt:lpstr>PowerPoint 演示文稿</vt:lpstr>
      <vt:lpstr>PowerPoint 演示文稿</vt:lpstr>
      <vt:lpstr>PowerPoint 演示文稿</vt:lpstr>
      <vt:lpstr>光学显微镜的结构</vt:lpstr>
      <vt:lpstr>光学显微镜的结构</vt:lpstr>
      <vt:lpstr>光学显微镜的结构</vt:lpstr>
      <vt:lpstr>光学显微镜的结构</vt:lpstr>
      <vt:lpstr>光学显微镜的放大倍数</vt:lpstr>
      <vt:lpstr>PowerPoint 演示文稿</vt:lpstr>
      <vt:lpstr>PowerPoint 演示文稿</vt:lpstr>
      <vt:lpstr>光学显微镜的成像原理</vt:lpstr>
      <vt:lpstr>实验1.1  细胞的观察和测量</vt:lpstr>
      <vt:lpstr>实验1.1  细胞的观察和测量</vt:lpstr>
      <vt:lpstr>PowerPoint 演示文稿</vt:lpstr>
      <vt:lpstr>实验1.1  细胞的观察和测量</vt:lpstr>
      <vt:lpstr>实验1.1  细胞的观察和测量</vt:lpstr>
      <vt:lpstr>实验1.1  细胞的观察和测量</vt:lpstr>
      <vt:lpstr>分析与讨论</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PowerPoint模板</dc:title>
  <dc:creator>User</dc:creator>
  <cp:lastModifiedBy>Microsoft</cp:lastModifiedBy>
  <cp:revision>102</cp:revision>
  <dcterms:created xsi:type="dcterms:W3CDTF">2012-08-23T06:13:00Z</dcterms:created>
  <dcterms:modified xsi:type="dcterms:W3CDTF">2013-09-04T13:45:47Z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模板ID">
    <vt:lpwstr>A30220121126A08</vt:lpwstr>
  </property>
  <property fmtid="{D5CDD505-2E9C-101B-9397-08002B2CF9AE}" pid="3" name="标题">
    <vt:lpwstr>斑马线模板</vt:lpwstr>
  </property>
  <property fmtid="{D5CDD505-2E9C-101B-9397-08002B2CF9AE}" pid="4" name="使用说明">
    <vt:lpwstr>PPT背景模板是PPT文档的格式、布局、图形效果整套美化方案，应用后不会改变PPT演示文稿本身的内容，仅仅使内容格式发生变化。点击【套用到文档】按钮即可套用该模板。</vt:lpwstr>
  </property>
  <property fmtid="{D5CDD505-2E9C-101B-9397-08002B2CF9AE}" pid="5" name="适用软件">
    <vt:lpwstr>PowerPoint 2007及以上版本</vt:lpwstr>
  </property>
  <property fmtid="{D5CDD505-2E9C-101B-9397-08002B2CF9AE}" pid="6" name="使用软件">
    <vt:lpwstr>ppt</vt:lpwstr>
  </property>
  <property fmtid="{D5CDD505-2E9C-101B-9397-08002B2CF9AE}" pid="7" name="相关案例">
    <vt:lpwstr>854</vt:lpwstr>
  </property>
  <property fmtid="{D5CDD505-2E9C-101B-9397-08002B2CF9AE}" pid="8" name="关键字">
    <vt:lpwstr>PPT背景模板 PPT 格式 背景 斑马线 数字 科技 时尚 简洁 V1</vt:lpwstr>
  </property>
  <property fmtid="{D5CDD505-2E9C-101B-9397-08002B2CF9AE}" pid="9" name="模板缩略图">
    <vt:lpwstr>A30220121126A08.png</vt:lpwstr>
  </property>
  <property fmtid="{D5CDD505-2E9C-101B-9397-08002B2CF9AE}" pid="10" name="显示VIP等级">
    <vt:lpwstr>1</vt:lpwstr>
  </property>
  <property fmtid="{D5CDD505-2E9C-101B-9397-08002B2CF9AE}" pid="11" name="附件ID">
    <vt:lpwstr>A30220121126A0801</vt:lpwstr>
  </property>
  <property fmtid="{D5CDD505-2E9C-101B-9397-08002B2CF9AE}" pid="12" name="缩略图标题">
    <vt:lpwstr>斑马线模板</vt:lpwstr>
  </property>
  <property fmtid="{D5CDD505-2E9C-101B-9397-08002B2CF9AE}" pid="13" name="附件路径">
    <vt:lpwstr>A30220121126A0801.dotx</vt:lpwstr>
  </property>
  <property fmtid="{D5CDD505-2E9C-101B-9397-08002B2CF9AE}" pid="14" name="附件缩略图">
    <vt:lpwstr>A30220121126A0801.png</vt:lpwstr>
  </property>
  <property fmtid="{D5CDD505-2E9C-101B-9397-08002B2CF9AE}" pid="15" name="VIP等级">
    <vt:lpwstr>1</vt:lpwstr>
  </property>
  <property fmtid="{D5CDD505-2E9C-101B-9397-08002B2CF9AE}" pid="16" name="是否可购买">
    <vt:lpwstr>0</vt:lpwstr>
  </property>
  <property fmtid="{D5CDD505-2E9C-101B-9397-08002B2CF9AE}" pid="17" name="价格">
    <vt:lpwstr>0</vt:lpwstr>
  </property>
  <property fmtid="{D5CDD505-2E9C-101B-9397-08002B2CF9AE}" pid="18" name="操作代码">
    <vt:lpwstr>2</vt:lpwstr>
  </property>
</Properties>
</file>