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2"/>
  </p:notesMasterIdLst>
  <p:sldIdLst>
    <p:sldId id="256" r:id="rId3"/>
    <p:sldId id="257" r:id="rId4"/>
    <p:sldId id="284" r:id="rId5"/>
    <p:sldId id="272" r:id="rId6"/>
    <p:sldId id="273" r:id="rId7"/>
    <p:sldId id="286" r:id="rId8"/>
    <p:sldId id="276" r:id="rId9"/>
    <p:sldId id="285" r:id="rId10"/>
    <p:sldId id="275" r:id="rId11"/>
    <p:sldId id="287" r:id="rId12"/>
    <p:sldId id="277" r:id="rId13"/>
    <p:sldId id="278" r:id="rId14"/>
    <p:sldId id="279" r:id="rId15"/>
    <p:sldId id="280" r:id="rId16"/>
    <p:sldId id="281" r:id="rId17"/>
    <p:sldId id="288" r:id="rId18"/>
    <p:sldId id="282" r:id="rId19"/>
    <p:sldId id="283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EB700B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93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15587-B5FC-4369-A843-C98266137A4C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8E566-BCC7-46D3-B368-F5E5D3DC84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8E566-BCC7-46D3-B368-F5E5D3DC848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 bright="8000"/>
          </a:blip>
          <a:srcRect/>
          <a:stretch>
            <a:fillRect r="-3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 bright="8000"/>
          </a:blip>
          <a:srcRect/>
          <a:stretch>
            <a:fillRect r="-3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E0109-343A-4D9C-8C1F-4B3EA04A81E2}" type="datetimeFigureOut">
              <a:rPr lang="zh-CN" altLang="en-US" smtClean="0"/>
              <a:pPr/>
              <a:t>2012-9-17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49AB3-E906-49E6-86AD-1784155163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6"/>
          <p:cNvSpPr>
            <a:spLocks noGrp="1"/>
          </p:cNvSpPr>
          <p:nvPr>
            <p:ph type="subTitle" idx="1"/>
          </p:nvPr>
        </p:nvSpPr>
        <p:spPr>
          <a:xfrm>
            <a:off x="1285852" y="3605226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4400" dirty="0" smtClean="0">
                <a:solidFill>
                  <a:schemeClr val="tx1"/>
                </a:solidFill>
              </a:rPr>
              <a:t>糖类和脂质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 smtClean="0"/>
              <a:t>生物体中的有机化合物</a:t>
            </a:r>
            <a:endParaRPr lang="zh-CN" altLang="en-US" sz="5400" dirty="0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单糖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graphicFrame>
        <p:nvGraphicFramePr>
          <p:cNvPr id="9" name="Group 113"/>
          <p:cNvGraphicFramePr>
            <a:graphicFrameLocks noGrp="1"/>
          </p:cNvGraphicFramePr>
          <p:nvPr/>
        </p:nvGraphicFramePr>
        <p:xfrm>
          <a:off x="428596" y="1543304"/>
          <a:ext cx="8464579" cy="4886092"/>
        </p:xfrm>
        <a:graphic>
          <a:graphicData uri="http://schemas.openxmlformats.org/drawingml/2006/table">
            <a:tbl>
              <a:tblPr/>
              <a:tblGrid>
                <a:gridCol w="732466"/>
                <a:gridCol w="706030"/>
                <a:gridCol w="1705979"/>
                <a:gridCol w="2751027"/>
                <a:gridCol w="2569077"/>
              </a:tblGrid>
              <a:tr h="67741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种类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分布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功能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26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单糖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五碳糖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0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21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六碳糖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5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43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 Box 94"/>
          <p:cNvSpPr txBox="1">
            <a:spLocks noChangeArrowheads="1"/>
          </p:cNvSpPr>
          <p:nvPr/>
        </p:nvSpPr>
        <p:spPr bwMode="auto">
          <a:xfrm>
            <a:off x="2004148" y="2201283"/>
            <a:ext cx="11787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核糖</a:t>
            </a:r>
          </a:p>
        </p:txBody>
      </p:sp>
      <p:sp>
        <p:nvSpPr>
          <p:cNvPr id="11" name="Text Box 95"/>
          <p:cNvSpPr txBox="1">
            <a:spLocks noChangeArrowheads="1"/>
          </p:cNvSpPr>
          <p:nvPr/>
        </p:nvSpPr>
        <p:spPr bwMode="auto">
          <a:xfrm>
            <a:off x="1991769" y="2857496"/>
            <a:ext cx="127054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脱氧核糖</a:t>
            </a:r>
          </a:p>
        </p:txBody>
      </p:sp>
      <p:sp>
        <p:nvSpPr>
          <p:cNvPr id="12" name="Text Box 97"/>
          <p:cNvSpPr txBox="1">
            <a:spLocks noChangeArrowheads="1"/>
          </p:cNvSpPr>
          <p:nvPr/>
        </p:nvSpPr>
        <p:spPr bwMode="auto">
          <a:xfrm>
            <a:off x="1965319" y="4214818"/>
            <a:ext cx="16779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葡萄糖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965319" y="4971277"/>
            <a:ext cx="1677987" cy="1399952"/>
            <a:chOff x="1965319" y="4971277"/>
            <a:chExt cx="1677987" cy="1399952"/>
          </a:xfrm>
        </p:grpSpPr>
        <p:sp>
          <p:nvSpPr>
            <p:cNvPr id="13" name="Text Box 98"/>
            <p:cNvSpPr txBox="1">
              <a:spLocks noChangeArrowheads="1"/>
            </p:cNvSpPr>
            <p:nvPr/>
          </p:nvSpPr>
          <p:spPr bwMode="auto">
            <a:xfrm>
              <a:off x="1983510" y="4971277"/>
              <a:ext cx="117879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/>
                <a:t>果糖</a:t>
              </a:r>
            </a:p>
          </p:txBody>
        </p:sp>
        <p:sp>
          <p:nvSpPr>
            <p:cNvPr id="14" name="Text Box 99"/>
            <p:cNvSpPr txBox="1">
              <a:spLocks noChangeArrowheads="1"/>
            </p:cNvSpPr>
            <p:nvPr/>
          </p:nvSpPr>
          <p:spPr bwMode="auto">
            <a:xfrm>
              <a:off x="1965319" y="5786454"/>
              <a:ext cx="167798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/>
                <a:t>半乳糖</a:t>
              </a:r>
            </a:p>
          </p:txBody>
        </p:sp>
      </p:grpSp>
      <p:sp>
        <p:nvSpPr>
          <p:cNvPr id="15" name="Text Box 100"/>
          <p:cNvSpPr txBox="1">
            <a:spLocks noChangeArrowheads="1"/>
          </p:cNvSpPr>
          <p:nvPr/>
        </p:nvSpPr>
        <p:spPr bwMode="auto">
          <a:xfrm>
            <a:off x="3643306" y="2201283"/>
            <a:ext cx="26763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动、植物</a:t>
            </a:r>
            <a:r>
              <a:rPr lang="zh-CN" altLang="en-US" sz="3200" dirty="0"/>
              <a:t>细胞</a:t>
            </a:r>
          </a:p>
        </p:txBody>
      </p:sp>
      <p:sp>
        <p:nvSpPr>
          <p:cNvPr id="16" name="Text Box 101"/>
          <p:cNvSpPr txBox="1">
            <a:spLocks noChangeArrowheads="1"/>
          </p:cNvSpPr>
          <p:nvPr/>
        </p:nvSpPr>
        <p:spPr bwMode="auto">
          <a:xfrm>
            <a:off x="3610132" y="3129977"/>
            <a:ext cx="26763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动、植物</a:t>
            </a:r>
            <a:r>
              <a:rPr lang="zh-CN" altLang="en-US" sz="3200" dirty="0"/>
              <a:t>细胞</a:t>
            </a:r>
          </a:p>
        </p:txBody>
      </p:sp>
      <p:sp>
        <p:nvSpPr>
          <p:cNvPr id="17" name="Text Box 102"/>
          <p:cNvSpPr txBox="1">
            <a:spLocks noChangeArrowheads="1"/>
          </p:cNvSpPr>
          <p:nvPr/>
        </p:nvSpPr>
        <p:spPr bwMode="auto">
          <a:xfrm>
            <a:off x="3643306" y="4214818"/>
            <a:ext cx="26763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动、植物</a:t>
            </a:r>
            <a:r>
              <a:rPr lang="zh-CN" altLang="en-US" sz="3200" dirty="0"/>
              <a:t>细胞</a:t>
            </a:r>
          </a:p>
        </p:txBody>
      </p:sp>
      <p:sp>
        <p:nvSpPr>
          <p:cNvPr id="18" name="Text Box 103"/>
          <p:cNvSpPr txBox="1">
            <a:spLocks noChangeArrowheads="1"/>
          </p:cNvSpPr>
          <p:nvPr/>
        </p:nvSpPr>
        <p:spPr bwMode="auto">
          <a:xfrm>
            <a:off x="3714744" y="4998265"/>
            <a:ext cx="26763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植物细胞中</a:t>
            </a:r>
          </a:p>
        </p:txBody>
      </p:sp>
      <p:sp>
        <p:nvSpPr>
          <p:cNvPr id="19" name="Text Box 104"/>
          <p:cNvSpPr txBox="1">
            <a:spLocks noChangeArrowheads="1"/>
          </p:cNvSpPr>
          <p:nvPr/>
        </p:nvSpPr>
        <p:spPr bwMode="auto">
          <a:xfrm>
            <a:off x="3714744" y="5786454"/>
            <a:ext cx="26763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动物细胞中</a:t>
            </a:r>
          </a:p>
        </p:txBody>
      </p:sp>
      <p:sp>
        <p:nvSpPr>
          <p:cNvPr id="20" name="Text Box 106"/>
          <p:cNvSpPr txBox="1">
            <a:spLocks noChangeArrowheads="1"/>
          </p:cNvSpPr>
          <p:nvPr/>
        </p:nvSpPr>
        <p:spPr bwMode="auto">
          <a:xfrm>
            <a:off x="6487393" y="3129977"/>
            <a:ext cx="21009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组成</a:t>
            </a:r>
            <a:r>
              <a:rPr lang="en-US" altLang="zh-CN" sz="3200" dirty="0"/>
              <a:t>DNA</a:t>
            </a:r>
          </a:p>
        </p:txBody>
      </p:sp>
      <p:sp>
        <p:nvSpPr>
          <p:cNvPr id="21" name="Text Box 107"/>
          <p:cNvSpPr txBox="1">
            <a:spLocks noChangeArrowheads="1"/>
          </p:cNvSpPr>
          <p:nvPr/>
        </p:nvSpPr>
        <p:spPr bwMode="auto">
          <a:xfrm>
            <a:off x="6486615" y="2201283"/>
            <a:ext cx="20636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组成</a:t>
            </a:r>
            <a:r>
              <a:rPr lang="en-US" altLang="zh-CN" sz="3200" dirty="0"/>
              <a:t>RNA</a:t>
            </a:r>
          </a:p>
        </p:txBody>
      </p:sp>
      <p:sp>
        <p:nvSpPr>
          <p:cNvPr id="22" name="Text Box 108"/>
          <p:cNvSpPr txBox="1">
            <a:spLocks noChangeArrowheads="1"/>
          </p:cNvSpPr>
          <p:nvPr/>
        </p:nvSpPr>
        <p:spPr bwMode="auto">
          <a:xfrm>
            <a:off x="6486649" y="3929066"/>
            <a:ext cx="20652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主要能源</a:t>
            </a:r>
            <a:r>
              <a:rPr lang="zh-CN" altLang="en-US" sz="3200" dirty="0"/>
              <a:t>物质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484835" y="4950100"/>
            <a:ext cx="1978127" cy="1448375"/>
            <a:chOff x="6484835" y="4950100"/>
            <a:chExt cx="1978127" cy="1448375"/>
          </a:xfrm>
        </p:grpSpPr>
        <p:sp>
          <p:nvSpPr>
            <p:cNvPr id="23" name="Text Box 109"/>
            <p:cNvSpPr txBox="1">
              <a:spLocks noChangeArrowheads="1"/>
            </p:cNvSpPr>
            <p:nvPr/>
          </p:nvSpPr>
          <p:spPr bwMode="auto">
            <a:xfrm>
              <a:off x="6484835" y="4950100"/>
              <a:ext cx="197812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/>
                <a:t>提供能量</a:t>
              </a:r>
            </a:p>
          </p:txBody>
        </p:sp>
        <p:sp>
          <p:nvSpPr>
            <p:cNvPr id="24" name="Text Box 110"/>
            <p:cNvSpPr txBox="1">
              <a:spLocks noChangeArrowheads="1"/>
            </p:cNvSpPr>
            <p:nvPr/>
          </p:nvSpPr>
          <p:spPr bwMode="auto">
            <a:xfrm>
              <a:off x="6484835" y="5813700"/>
              <a:ext cx="1978127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/>
                <a:t>提供能量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357554" y="3929066"/>
            <a:ext cx="3071834" cy="2500330"/>
            <a:chOff x="3643306" y="4857760"/>
            <a:chExt cx="2071702" cy="857256"/>
          </a:xfrm>
        </p:grpSpPr>
        <p:sp>
          <p:nvSpPr>
            <p:cNvPr id="26" name="矩形 25"/>
            <p:cNvSpPr/>
            <p:nvPr/>
          </p:nvSpPr>
          <p:spPr>
            <a:xfrm>
              <a:off x="3643306" y="4857760"/>
              <a:ext cx="2071702" cy="85725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076918" y="5196112"/>
              <a:ext cx="1470293" cy="200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</a:rPr>
                <a:t>同分异构</a:t>
              </a:r>
              <a:endParaRPr lang="zh-CN" altLang="en-US" sz="32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双糖</a:t>
            </a:r>
            <a:endParaRPr lang="en-US" altLang="zh-CN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en-US" sz="3600" dirty="0" smtClean="0"/>
              <a:t>   双糖的定义：是指由</a:t>
            </a:r>
            <a:r>
              <a:rPr lang="zh-CN" altLang="en-US" sz="3600" dirty="0" smtClean="0">
                <a:solidFill>
                  <a:srgbClr val="FF0000"/>
                </a:solidFill>
              </a:rPr>
              <a:t>两个</a:t>
            </a:r>
            <a:r>
              <a:rPr lang="zh-CN" altLang="en-US" sz="3600" dirty="0" smtClean="0"/>
              <a:t>单糖经</a:t>
            </a:r>
            <a:r>
              <a:rPr lang="zh-CN" altLang="en-US" sz="3600" dirty="0" smtClean="0">
                <a:solidFill>
                  <a:srgbClr val="FF0000"/>
                </a:solidFill>
              </a:rPr>
              <a:t>脱水缩合</a:t>
            </a:r>
            <a:r>
              <a:rPr lang="zh-CN" altLang="en-US" sz="3600" dirty="0" smtClean="0"/>
              <a:t>连在一起的糖类。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       </a:t>
            </a: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</p:txBody>
      </p:sp>
      <p:grpSp>
        <p:nvGrpSpPr>
          <p:cNvPr id="11" name="Group 20"/>
          <p:cNvGrpSpPr>
            <a:grpSpLocks/>
          </p:cNvGrpSpPr>
          <p:nvPr/>
        </p:nvGrpSpPr>
        <p:grpSpPr bwMode="auto">
          <a:xfrm>
            <a:off x="717577" y="3706823"/>
            <a:ext cx="1905000" cy="1158875"/>
            <a:chOff x="336" y="624"/>
            <a:chExt cx="1200" cy="730"/>
          </a:xfrm>
        </p:grpSpPr>
        <p:grpSp>
          <p:nvGrpSpPr>
            <p:cNvPr id="12" name="Group 21"/>
            <p:cNvGrpSpPr>
              <a:grpSpLocks/>
            </p:cNvGrpSpPr>
            <p:nvPr/>
          </p:nvGrpSpPr>
          <p:grpSpPr bwMode="auto">
            <a:xfrm>
              <a:off x="336" y="624"/>
              <a:ext cx="1200" cy="519"/>
              <a:chOff x="624" y="720"/>
              <a:chExt cx="1200" cy="519"/>
            </a:xfrm>
          </p:grpSpPr>
          <p:sp>
            <p:nvSpPr>
              <p:cNvPr id="14" name="Line 22"/>
              <p:cNvSpPr>
                <a:spLocks noChangeShapeType="1"/>
              </p:cNvSpPr>
              <p:nvPr/>
            </p:nvSpPr>
            <p:spPr bwMode="auto">
              <a:xfrm>
                <a:off x="1392" y="864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23"/>
              <p:cNvSpPr>
                <a:spLocks noChangeShapeType="1"/>
              </p:cNvSpPr>
              <p:nvPr/>
            </p:nvSpPr>
            <p:spPr bwMode="auto">
              <a:xfrm flipH="1">
                <a:off x="864" y="864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Oval 24"/>
              <p:cNvSpPr>
                <a:spLocks noChangeArrowheads="1"/>
              </p:cNvSpPr>
              <p:nvPr/>
            </p:nvSpPr>
            <p:spPr bwMode="auto">
              <a:xfrm>
                <a:off x="960" y="720"/>
                <a:ext cx="480" cy="480"/>
              </a:xfrm>
              <a:prstGeom prst="ellipse">
                <a:avLst/>
              </a:prstGeom>
              <a:solidFill>
                <a:srgbClr val="FF99C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Oval 25"/>
              <p:cNvSpPr>
                <a:spLocks noChangeArrowheads="1"/>
              </p:cNvSpPr>
              <p:nvPr/>
            </p:nvSpPr>
            <p:spPr bwMode="auto">
              <a:xfrm>
                <a:off x="1104" y="864"/>
                <a:ext cx="48" cy="9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Oval 26"/>
              <p:cNvSpPr>
                <a:spLocks noChangeArrowheads="1"/>
              </p:cNvSpPr>
              <p:nvPr/>
            </p:nvSpPr>
            <p:spPr bwMode="auto">
              <a:xfrm>
                <a:off x="1248" y="864"/>
                <a:ext cx="48" cy="9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Arc 27"/>
              <p:cNvSpPr>
                <a:spLocks/>
              </p:cNvSpPr>
              <p:nvPr/>
            </p:nvSpPr>
            <p:spPr bwMode="auto">
              <a:xfrm>
                <a:off x="1105" y="864"/>
                <a:ext cx="190" cy="240"/>
              </a:xfrm>
              <a:custGeom>
                <a:avLst/>
                <a:gdLst>
                  <a:gd name="G0" fmla="+- 14990 0 0"/>
                  <a:gd name="G1" fmla="+- 0 0 0"/>
                  <a:gd name="G2" fmla="+- 21600 0 0"/>
                  <a:gd name="T0" fmla="*/ 31090 w 31090"/>
                  <a:gd name="T1" fmla="*/ 14400 h 21600"/>
                  <a:gd name="T2" fmla="*/ 0 w 31090"/>
                  <a:gd name="T3" fmla="*/ 15551 h 21600"/>
                  <a:gd name="T4" fmla="*/ 14990 w 3109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090" h="21600" fill="none" extrusionOk="0">
                    <a:moveTo>
                      <a:pt x="31089" y="14399"/>
                    </a:moveTo>
                    <a:cubicBezTo>
                      <a:pt x="26992" y="18981"/>
                      <a:pt x="21136" y="21599"/>
                      <a:pt x="14990" y="21600"/>
                    </a:cubicBezTo>
                    <a:cubicBezTo>
                      <a:pt x="9398" y="21600"/>
                      <a:pt x="4025" y="19431"/>
                      <a:pt x="-1" y="15551"/>
                    </a:cubicBezTo>
                  </a:path>
                  <a:path w="31090" h="21600" stroke="0" extrusionOk="0">
                    <a:moveTo>
                      <a:pt x="31089" y="14399"/>
                    </a:moveTo>
                    <a:cubicBezTo>
                      <a:pt x="26992" y="18981"/>
                      <a:pt x="21136" y="21599"/>
                      <a:pt x="14990" y="21600"/>
                    </a:cubicBezTo>
                    <a:cubicBezTo>
                      <a:pt x="9398" y="21600"/>
                      <a:pt x="4025" y="19431"/>
                      <a:pt x="-1" y="15551"/>
                    </a:cubicBezTo>
                    <a:lnTo>
                      <a:pt x="14990" y="0"/>
                    </a:lnTo>
                    <a:close/>
                  </a:path>
                </a:pathLst>
              </a:custGeom>
              <a:noFill/>
              <a:ln w="28575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Text Box 28"/>
              <p:cNvSpPr txBox="1">
                <a:spLocks noChangeArrowheads="1"/>
              </p:cNvSpPr>
              <p:nvPr/>
            </p:nvSpPr>
            <p:spPr bwMode="auto">
              <a:xfrm>
                <a:off x="624" y="100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latin typeface="Tahoma" pitchFamily="34" charset="0"/>
                  </a:rPr>
                  <a:t>HO</a:t>
                </a:r>
              </a:p>
            </p:txBody>
          </p:sp>
          <p:sp>
            <p:nvSpPr>
              <p:cNvPr id="27" name="Text Box 29"/>
              <p:cNvSpPr txBox="1">
                <a:spLocks noChangeArrowheads="1"/>
              </p:cNvSpPr>
              <p:nvPr/>
            </p:nvSpPr>
            <p:spPr bwMode="auto">
              <a:xfrm>
                <a:off x="1440" y="1008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latin typeface="华文中宋" pitchFamily="2" charset="-122"/>
                    <a:ea typeface="华文中宋" pitchFamily="2" charset="-122"/>
                  </a:rPr>
                  <a:t>OH</a:t>
                </a:r>
              </a:p>
            </p:txBody>
          </p:sp>
        </p:grpSp>
        <p:sp>
          <p:nvSpPr>
            <p:cNvPr id="13" name="Text Box 30"/>
            <p:cNvSpPr txBox="1">
              <a:spLocks noChangeArrowheads="1"/>
            </p:cNvSpPr>
            <p:nvPr/>
          </p:nvSpPr>
          <p:spPr bwMode="auto">
            <a:xfrm>
              <a:off x="528" y="1104"/>
              <a:ext cx="8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Tahoma" pitchFamily="34" charset="0"/>
                </a:rPr>
                <a:t>葡萄糖</a:t>
              </a:r>
            </a:p>
          </p:txBody>
        </p:sp>
      </p:grpSp>
      <p:grpSp>
        <p:nvGrpSpPr>
          <p:cNvPr id="28" name="Group 31"/>
          <p:cNvGrpSpPr>
            <a:grpSpLocks/>
          </p:cNvGrpSpPr>
          <p:nvPr/>
        </p:nvGrpSpPr>
        <p:grpSpPr bwMode="auto">
          <a:xfrm>
            <a:off x="2470177" y="3706823"/>
            <a:ext cx="1905000" cy="1158875"/>
            <a:chOff x="1440" y="624"/>
            <a:chExt cx="1200" cy="730"/>
          </a:xfrm>
        </p:grpSpPr>
        <p:grpSp>
          <p:nvGrpSpPr>
            <p:cNvPr id="29" name="Group 32"/>
            <p:cNvGrpSpPr>
              <a:grpSpLocks/>
            </p:cNvGrpSpPr>
            <p:nvPr/>
          </p:nvGrpSpPr>
          <p:grpSpPr bwMode="auto">
            <a:xfrm>
              <a:off x="1440" y="624"/>
              <a:ext cx="1200" cy="519"/>
              <a:chOff x="624" y="720"/>
              <a:chExt cx="1200" cy="519"/>
            </a:xfrm>
          </p:grpSpPr>
          <p:sp>
            <p:nvSpPr>
              <p:cNvPr id="31" name="Line 33"/>
              <p:cNvSpPr>
                <a:spLocks noChangeShapeType="1"/>
              </p:cNvSpPr>
              <p:nvPr/>
            </p:nvSpPr>
            <p:spPr bwMode="auto">
              <a:xfrm>
                <a:off x="1392" y="864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Line 34"/>
              <p:cNvSpPr>
                <a:spLocks noChangeShapeType="1"/>
              </p:cNvSpPr>
              <p:nvPr/>
            </p:nvSpPr>
            <p:spPr bwMode="auto">
              <a:xfrm flipH="1">
                <a:off x="864" y="864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Oval 35"/>
              <p:cNvSpPr>
                <a:spLocks noChangeArrowheads="1"/>
              </p:cNvSpPr>
              <p:nvPr/>
            </p:nvSpPr>
            <p:spPr bwMode="auto">
              <a:xfrm>
                <a:off x="960" y="720"/>
                <a:ext cx="480" cy="480"/>
              </a:xfrm>
              <a:prstGeom prst="ellipse">
                <a:avLst/>
              </a:prstGeom>
              <a:solidFill>
                <a:srgbClr val="FF99C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Oval 36"/>
              <p:cNvSpPr>
                <a:spLocks noChangeArrowheads="1"/>
              </p:cNvSpPr>
              <p:nvPr/>
            </p:nvSpPr>
            <p:spPr bwMode="auto">
              <a:xfrm>
                <a:off x="1104" y="864"/>
                <a:ext cx="48" cy="9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Oval 37"/>
              <p:cNvSpPr>
                <a:spLocks noChangeArrowheads="1"/>
              </p:cNvSpPr>
              <p:nvPr/>
            </p:nvSpPr>
            <p:spPr bwMode="auto">
              <a:xfrm>
                <a:off x="1248" y="864"/>
                <a:ext cx="48" cy="9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Arc 38"/>
              <p:cNvSpPr>
                <a:spLocks/>
              </p:cNvSpPr>
              <p:nvPr/>
            </p:nvSpPr>
            <p:spPr bwMode="auto">
              <a:xfrm>
                <a:off x="1105" y="864"/>
                <a:ext cx="190" cy="240"/>
              </a:xfrm>
              <a:custGeom>
                <a:avLst/>
                <a:gdLst>
                  <a:gd name="G0" fmla="+- 14990 0 0"/>
                  <a:gd name="G1" fmla="+- 0 0 0"/>
                  <a:gd name="G2" fmla="+- 21600 0 0"/>
                  <a:gd name="T0" fmla="*/ 31090 w 31090"/>
                  <a:gd name="T1" fmla="*/ 14400 h 21600"/>
                  <a:gd name="T2" fmla="*/ 0 w 31090"/>
                  <a:gd name="T3" fmla="*/ 15551 h 21600"/>
                  <a:gd name="T4" fmla="*/ 14990 w 3109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090" h="21600" fill="none" extrusionOk="0">
                    <a:moveTo>
                      <a:pt x="31089" y="14399"/>
                    </a:moveTo>
                    <a:cubicBezTo>
                      <a:pt x="26992" y="18981"/>
                      <a:pt x="21136" y="21599"/>
                      <a:pt x="14990" y="21600"/>
                    </a:cubicBezTo>
                    <a:cubicBezTo>
                      <a:pt x="9398" y="21600"/>
                      <a:pt x="4025" y="19431"/>
                      <a:pt x="-1" y="15551"/>
                    </a:cubicBezTo>
                  </a:path>
                  <a:path w="31090" h="21600" stroke="0" extrusionOk="0">
                    <a:moveTo>
                      <a:pt x="31089" y="14399"/>
                    </a:moveTo>
                    <a:cubicBezTo>
                      <a:pt x="26992" y="18981"/>
                      <a:pt x="21136" y="21599"/>
                      <a:pt x="14990" y="21600"/>
                    </a:cubicBezTo>
                    <a:cubicBezTo>
                      <a:pt x="9398" y="21600"/>
                      <a:pt x="4025" y="19431"/>
                      <a:pt x="-1" y="15551"/>
                    </a:cubicBezTo>
                    <a:lnTo>
                      <a:pt x="14990" y="0"/>
                    </a:lnTo>
                    <a:close/>
                  </a:path>
                </a:pathLst>
              </a:custGeom>
              <a:noFill/>
              <a:ln w="28575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Text Box 39"/>
              <p:cNvSpPr txBox="1">
                <a:spLocks noChangeArrowheads="1"/>
              </p:cNvSpPr>
              <p:nvPr/>
            </p:nvSpPr>
            <p:spPr bwMode="auto">
              <a:xfrm>
                <a:off x="624" y="1008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latin typeface="Tahoma" pitchFamily="34" charset="0"/>
                  </a:rPr>
                  <a:t>HO</a:t>
                </a:r>
              </a:p>
            </p:txBody>
          </p:sp>
          <p:sp>
            <p:nvSpPr>
              <p:cNvPr id="38" name="Text Box 40"/>
              <p:cNvSpPr txBox="1">
                <a:spLocks noChangeArrowheads="1"/>
              </p:cNvSpPr>
              <p:nvPr/>
            </p:nvSpPr>
            <p:spPr bwMode="auto">
              <a:xfrm>
                <a:off x="1440" y="1008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latin typeface="Tahoma" pitchFamily="34" charset="0"/>
                  </a:rPr>
                  <a:t>OH</a:t>
                </a:r>
              </a:p>
            </p:txBody>
          </p:sp>
        </p:grpSp>
        <p:sp>
          <p:nvSpPr>
            <p:cNvPr id="30" name="Text Box 41"/>
            <p:cNvSpPr txBox="1">
              <a:spLocks noChangeArrowheads="1"/>
            </p:cNvSpPr>
            <p:nvPr/>
          </p:nvSpPr>
          <p:spPr bwMode="auto">
            <a:xfrm>
              <a:off x="1632" y="1104"/>
              <a:ext cx="8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Tahoma" pitchFamily="34" charset="0"/>
                </a:rPr>
                <a:t>葡萄糖</a:t>
              </a:r>
            </a:p>
          </p:txBody>
        </p:sp>
      </p:grpSp>
      <p:grpSp>
        <p:nvGrpSpPr>
          <p:cNvPr id="39" name="Group 42"/>
          <p:cNvGrpSpPr>
            <a:grpSpLocks/>
          </p:cNvGrpSpPr>
          <p:nvPr/>
        </p:nvGrpSpPr>
        <p:grpSpPr bwMode="auto">
          <a:xfrm>
            <a:off x="4222777" y="3706823"/>
            <a:ext cx="1828800" cy="457200"/>
            <a:chOff x="2544" y="624"/>
            <a:chExt cx="1152" cy="288"/>
          </a:xfrm>
        </p:grpSpPr>
        <p:sp>
          <p:nvSpPr>
            <p:cNvPr id="40" name="AutoShape 43"/>
            <p:cNvSpPr>
              <a:spLocks noChangeArrowheads="1"/>
            </p:cNvSpPr>
            <p:nvPr/>
          </p:nvSpPr>
          <p:spPr bwMode="auto">
            <a:xfrm>
              <a:off x="2592" y="816"/>
              <a:ext cx="864" cy="96"/>
            </a:xfrm>
            <a:prstGeom prst="rightArrow">
              <a:avLst>
                <a:gd name="adj1" fmla="val 50000"/>
                <a:gd name="adj2" fmla="val 2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Text Box 44"/>
            <p:cNvSpPr txBox="1">
              <a:spLocks noChangeArrowheads="1"/>
            </p:cNvSpPr>
            <p:nvPr/>
          </p:nvSpPr>
          <p:spPr bwMode="auto">
            <a:xfrm>
              <a:off x="2544" y="624"/>
              <a:ext cx="11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Tahoma" pitchFamily="34" charset="0"/>
                </a:rPr>
                <a:t>脱水缩合</a:t>
              </a:r>
            </a:p>
          </p:txBody>
        </p:sp>
      </p:grpSp>
      <p:grpSp>
        <p:nvGrpSpPr>
          <p:cNvPr id="42" name="Group 45"/>
          <p:cNvGrpSpPr>
            <a:grpSpLocks/>
          </p:cNvGrpSpPr>
          <p:nvPr/>
        </p:nvGrpSpPr>
        <p:grpSpPr bwMode="auto">
          <a:xfrm>
            <a:off x="2241577" y="3565536"/>
            <a:ext cx="838200" cy="990600"/>
            <a:chOff x="1296" y="624"/>
            <a:chExt cx="528" cy="624"/>
          </a:xfrm>
        </p:grpSpPr>
        <p:sp>
          <p:nvSpPr>
            <p:cNvPr id="43" name="Line 46"/>
            <p:cNvSpPr>
              <a:spLocks noChangeShapeType="1"/>
            </p:cNvSpPr>
            <p:nvPr/>
          </p:nvSpPr>
          <p:spPr bwMode="auto">
            <a:xfrm flipV="1">
              <a:off x="1440" y="816"/>
              <a:ext cx="96" cy="192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Text Box 47"/>
            <p:cNvSpPr txBox="1">
              <a:spLocks noChangeArrowheads="1"/>
            </p:cNvSpPr>
            <p:nvPr/>
          </p:nvSpPr>
          <p:spPr bwMode="auto">
            <a:xfrm>
              <a:off x="1344" y="624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ahoma" pitchFamily="34" charset="0"/>
                </a:rPr>
                <a:t>H</a:t>
              </a:r>
              <a:r>
                <a:rPr lang="en-US" altLang="zh-CN" sz="1400" b="1" dirty="0">
                  <a:latin typeface="Tahoma" pitchFamily="34" charset="0"/>
                </a:rPr>
                <a:t>2</a:t>
              </a:r>
              <a:r>
                <a:rPr lang="en-US" altLang="zh-CN" b="1" dirty="0">
                  <a:latin typeface="Tahoma" pitchFamily="34" charset="0"/>
                </a:rPr>
                <a:t>O</a:t>
              </a:r>
            </a:p>
          </p:txBody>
        </p:sp>
        <p:sp>
          <p:nvSpPr>
            <p:cNvPr id="45" name="AutoShape 48"/>
            <p:cNvSpPr>
              <a:spLocks noChangeArrowheads="1"/>
            </p:cNvSpPr>
            <p:nvPr/>
          </p:nvSpPr>
          <p:spPr bwMode="auto">
            <a:xfrm>
              <a:off x="1296" y="1008"/>
              <a:ext cx="480" cy="240"/>
            </a:xfrm>
            <a:prstGeom prst="flowChartPreparation">
              <a:avLst/>
            </a:prstGeom>
            <a:noFill/>
            <a:ln w="19050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/>
            </a:p>
          </p:txBody>
        </p:sp>
      </p:grpSp>
      <p:grpSp>
        <p:nvGrpSpPr>
          <p:cNvPr id="93" name="Group 96"/>
          <p:cNvGrpSpPr>
            <a:grpSpLocks/>
          </p:cNvGrpSpPr>
          <p:nvPr/>
        </p:nvGrpSpPr>
        <p:grpSpPr bwMode="auto">
          <a:xfrm>
            <a:off x="5286402" y="3709998"/>
            <a:ext cx="3143250" cy="1219200"/>
            <a:chOff x="612" y="1536"/>
            <a:chExt cx="1980" cy="768"/>
          </a:xfrm>
        </p:grpSpPr>
        <p:grpSp>
          <p:nvGrpSpPr>
            <p:cNvPr id="94" name="Group 97"/>
            <p:cNvGrpSpPr>
              <a:grpSpLocks/>
            </p:cNvGrpSpPr>
            <p:nvPr/>
          </p:nvGrpSpPr>
          <p:grpSpPr bwMode="auto">
            <a:xfrm>
              <a:off x="612" y="1536"/>
              <a:ext cx="1980" cy="519"/>
              <a:chOff x="3396" y="720"/>
              <a:chExt cx="1980" cy="519"/>
            </a:xfrm>
          </p:grpSpPr>
          <p:sp>
            <p:nvSpPr>
              <p:cNvPr id="96" name="Line 98"/>
              <p:cNvSpPr>
                <a:spLocks noChangeShapeType="1"/>
              </p:cNvSpPr>
              <p:nvPr/>
            </p:nvSpPr>
            <p:spPr bwMode="auto">
              <a:xfrm>
                <a:off x="4176" y="864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99"/>
              <p:cNvSpPr>
                <a:spLocks noChangeShapeType="1"/>
              </p:cNvSpPr>
              <p:nvPr/>
            </p:nvSpPr>
            <p:spPr bwMode="auto">
              <a:xfrm flipH="1">
                <a:off x="3648" y="864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Oval 100"/>
              <p:cNvSpPr>
                <a:spLocks noChangeArrowheads="1"/>
              </p:cNvSpPr>
              <p:nvPr/>
            </p:nvSpPr>
            <p:spPr bwMode="auto">
              <a:xfrm>
                <a:off x="3744" y="720"/>
                <a:ext cx="480" cy="480"/>
              </a:xfrm>
              <a:prstGeom prst="ellipse">
                <a:avLst/>
              </a:prstGeom>
              <a:solidFill>
                <a:srgbClr val="FF99C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9" name="Oval 101"/>
              <p:cNvSpPr>
                <a:spLocks noChangeArrowheads="1"/>
              </p:cNvSpPr>
              <p:nvPr/>
            </p:nvSpPr>
            <p:spPr bwMode="auto">
              <a:xfrm>
                <a:off x="3888" y="864"/>
                <a:ext cx="48" cy="9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" name="Oval 102"/>
              <p:cNvSpPr>
                <a:spLocks noChangeArrowheads="1"/>
              </p:cNvSpPr>
              <p:nvPr/>
            </p:nvSpPr>
            <p:spPr bwMode="auto">
              <a:xfrm>
                <a:off x="4032" y="864"/>
                <a:ext cx="48" cy="9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1" name="Arc 103"/>
              <p:cNvSpPr>
                <a:spLocks/>
              </p:cNvSpPr>
              <p:nvPr/>
            </p:nvSpPr>
            <p:spPr bwMode="auto">
              <a:xfrm>
                <a:off x="3889" y="864"/>
                <a:ext cx="190" cy="240"/>
              </a:xfrm>
              <a:custGeom>
                <a:avLst/>
                <a:gdLst>
                  <a:gd name="G0" fmla="+- 14990 0 0"/>
                  <a:gd name="G1" fmla="+- 0 0 0"/>
                  <a:gd name="G2" fmla="+- 21600 0 0"/>
                  <a:gd name="T0" fmla="*/ 31090 w 31090"/>
                  <a:gd name="T1" fmla="*/ 14400 h 21600"/>
                  <a:gd name="T2" fmla="*/ 0 w 31090"/>
                  <a:gd name="T3" fmla="*/ 15551 h 21600"/>
                  <a:gd name="T4" fmla="*/ 14990 w 3109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090" h="21600" fill="none" extrusionOk="0">
                    <a:moveTo>
                      <a:pt x="31089" y="14399"/>
                    </a:moveTo>
                    <a:cubicBezTo>
                      <a:pt x="26992" y="18981"/>
                      <a:pt x="21136" y="21599"/>
                      <a:pt x="14990" y="21600"/>
                    </a:cubicBezTo>
                    <a:cubicBezTo>
                      <a:pt x="9398" y="21600"/>
                      <a:pt x="4025" y="19431"/>
                      <a:pt x="-1" y="15551"/>
                    </a:cubicBezTo>
                  </a:path>
                  <a:path w="31090" h="21600" stroke="0" extrusionOk="0">
                    <a:moveTo>
                      <a:pt x="31089" y="14399"/>
                    </a:moveTo>
                    <a:cubicBezTo>
                      <a:pt x="26992" y="18981"/>
                      <a:pt x="21136" y="21599"/>
                      <a:pt x="14990" y="21600"/>
                    </a:cubicBezTo>
                    <a:cubicBezTo>
                      <a:pt x="9398" y="21600"/>
                      <a:pt x="4025" y="19431"/>
                      <a:pt x="-1" y="15551"/>
                    </a:cubicBezTo>
                    <a:lnTo>
                      <a:pt x="14990" y="0"/>
                    </a:lnTo>
                    <a:close/>
                  </a:path>
                </a:pathLst>
              </a:custGeom>
              <a:noFill/>
              <a:ln w="28575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" name="Text Box 104"/>
              <p:cNvSpPr txBox="1">
                <a:spLocks noChangeArrowheads="1"/>
              </p:cNvSpPr>
              <p:nvPr/>
            </p:nvSpPr>
            <p:spPr bwMode="auto">
              <a:xfrm>
                <a:off x="3396" y="993"/>
                <a:ext cx="43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latin typeface="Tahoma" pitchFamily="34" charset="0"/>
                  </a:rPr>
                  <a:t>HO</a:t>
                </a:r>
              </a:p>
            </p:txBody>
          </p:sp>
          <p:sp>
            <p:nvSpPr>
              <p:cNvPr id="103" name="Text Box 105"/>
              <p:cNvSpPr txBox="1">
                <a:spLocks noChangeArrowheads="1"/>
              </p:cNvSpPr>
              <p:nvPr/>
            </p:nvSpPr>
            <p:spPr bwMode="auto">
              <a:xfrm>
                <a:off x="4176" y="1008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dirty="0">
                    <a:latin typeface="Tahoma" pitchFamily="34" charset="0"/>
                  </a:rPr>
                  <a:t>O</a:t>
                </a:r>
              </a:p>
            </p:txBody>
          </p:sp>
          <p:sp>
            <p:nvSpPr>
              <p:cNvPr id="104" name="Line 106"/>
              <p:cNvSpPr>
                <a:spLocks noChangeShapeType="1"/>
              </p:cNvSpPr>
              <p:nvPr/>
            </p:nvSpPr>
            <p:spPr bwMode="auto">
              <a:xfrm>
                <a:off x="4944" y="864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107"/>
              <p:cNvSpPr>
                <a:spLocks noChangeShapeType="1"/>
              </p:cNvSpPr>
              <p:nvPr/>
            </p:nvSpPr>
            <p:spPr bwMode="auto">
              <a:xfrm flipH="1">
                <a:off x="4416" y="864"/>
                <a:ext cx="144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Oval 108"/>
              <p:cNvSpPr>
                <a:spLocks noChangeArrowheads="1"/>
              </p:cNvSpPr>
              <p:nvPr/>
            </p:nvSpPr>
            <p:spPr bwMode="auto">
              <a:xfrm>
                <a:off x="4512" y="720"/>
                <a:ext cx="480" cy="480"/>
              </a:xfrm>
              <a:prstGeom prst="ellipse">
                <a:avLst/>
              </a:prstGeom>
              <a:solidFill>
                <a:srgbClr val="FF99C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7" name="Oval 109"/>
              <p:cNvSpPr>
                <a:spLocks noChangeArrowheads="1"/>
              </p:cNvSpPr>
              <p:nvPr/>
            </p:nvSpPr>
            <p:spPr bwMode="auto">
              <a:xfrm>
                <a:off x="4656" y="864"/>
                <a:ext cx="48" cy="9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8" name="Oval 110"/>
              <p:cNvSpPr>
                <a:spLocks noChangeArrowheads="1"/>
              </p:cNvSpPr>
              <p:nvPr/>
            </p:nvSpPr>
            <p:spPr bwMode="auto">
              <a:xfrm>
                <a:off x="4800" y="864"/>
                <a:ext cx="48" cy="9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9" name="Arc 111"/>
              <p:cNvSpPr>
                <a:spLocks/>
              </p:cNvSpPr>
              <p:nvPr/>
            </p:nvSpPr>
            <p:spPr bwMode="auto">
              <a:xfrm>
                <a:off x="4656" y="864"/>
                <a:ext cx="190" cy="240"/>
              </a:xfrm>
              <a:custGeom>
                <a:avLst/>
                <a:gdLst>
                  <a:gd name="G0" fmla="+- 14990 0 0"/>
                  <a:gd name="G1" fmla="+- 0 0 0"/>
                  <a:gd name="G2" fmla="+- 21600 0 0"/>
                  <a:gd name="T0" fmla="*/ 31090 w 31090"/>
                  <a:gd name="T1" fmla="*/ 14400 h 21600"/>
                  <a:gd name="T2" fmla="*/ 0 w 31090"/>
                  <a:gd name="T3" fmla="*/ 15551 h 21600"/>
                  <a:gd name="T4" fmla="*/ 14990 w 31090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090" h="21600" fill="none" extrusionOk="0">
                    <a:moveTo>
                      <a:pt x="31089" y="14399"/>
                    </a:moveTo>
                    <a:cubicBezTo>
                      <a:pt x="26992" y="18981"/>
                      <a:pt x="21136" y="21599"/>
                      <a:pt x="14990" y="21600"/>
                    </a:cubicBezTo>
                    <a:cubicBezTo>
                      <a:pt x="9398" y="21600"/>
                      <a:pt x="4025" y="19431"/>
                      <a:pt x="-1" y="15551"/>
                    </a:cubicBezTo>
                  </a:path>
                  <a:path w="31090" h="21600" stroke="0" extrusionOk="0">
                    <a:moveTo>
                      <a:pt x="31089" y="14399"/>
                    </a:moveTo>
                    <a:cubicBezTo>
                      <a:pt x="26992" y="18981"/>
                      <a:pt x="21136" y="21599"/>
                      <a:pt x="14990" y="21600"/>
                    </a:cubicBezTo>
                    <a:cubicBezTo>
                      <a:pt x="9398" y="21600"/>
                      <a:pt x="4025" y="19431"/>
                      <a:pt x="-1" y="15551"/>
                    </a:cubicBezTo>
                    <a:lnTo>
                      <a:pt x="14990" y="0"/>
                    </a:lnTo>
                    <a:close/>
                  </a:path>
                </a:pathLst>
              </a:custGeom>
              <a:noFill/>
              <a:ln w="28575">
                <a:solidFill>
                  <a:srgbClr val="CC00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0" name="Text Box 112"/>
              <p:cNvSpPr txBox="1">
                <a:spLocks noChangeArrowheads="1"/>
              </p:cNvSpPr>
              <p:nvPr/>
            </p:nvSpPr>
            <p:spPr bwMode="auto">
              <a:xfrm>
                <a:off x="4992" y="1008"/>
                <a:ext cx="38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latin typeface="Tahoma" pitchFamily="34" charset="0"/>
                  </a:rPr>
                  <a:t>OH</a:t>
                </a:r>
              </a:p>
            </p:txBody>
          </p:sp>
        </p:grpSp>
        <p:sp>
          <p:nvSpPr>
            <p:cNvPr id="95" name="Text Box 113"/>
            <p:cNvSpPr txBox="1">
              <a:spLocks noChangeArrowheads="1"/>
            </p:cNvSpPr>
            <p:nvPr/>
          </p:nvSpPr>
          <p:spPr bwMode="auto">
            <a:xfrm>
              <a:off x="960" y="2016"/>
              <a:ext cx="12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ahoma" pitchFamily="34" charset="0"/>
                </a:rPr>
                <a:t>麦芽糖</a:t>
              </a: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6143636" y="5286388"/>
            <a:ext cx="23574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分子式？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双糖</a:t>
            </a:r>
            <a:endParaRPr lang="en-US" altLang="zh-CN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grpSp>
        <p:nvGrpSpPr>
          <p:cNvPr id="53" name="Group 6"/>
          <p:cNvGrpSpPr>
            <a:grpSpLocks noGrp="1"/>
          </p:cNvGrpSpPr>
          <p:nvPr>
            <p:ph idx="1"/>
          </p:nvPr>
        </p:nvGrpSpPr>
        <p:grpSpPr bwMode="auto">
          <a:xfrm>
            <a:off x="712355" y="1643050"/>
            <a:ext cx="7760131" cy="3319550"/>
            <a:chOff x="870" y="816"/>
            <a:chExt cx="3728" cy="1618"/>
          </a:xfrm>
        </p:grpSpPr>
        <p:grpSp>
          <p:nvGrpSpPr>
            <p:cNvPr id="54" name="Group 7"/>
            <p:cNvGrpSpPr>
              <a:grpSpLocks/>
            </p:cNvGrpSpPr>
            <p:nvPr/>
          </p:nvGrpSpPr>
          <p:grpSpPr bwMode="auto">
            <a:xfrm>
              <a:off x="902" y="816"/>
              <a:ext cx="768" cy="1152"/>
              <a:chOff x="902" y="816"/>
              <a:chExt cx="768" cy="1152"/>
            </a:xfrm>
          </p:grpSpPr>
          <p:sp>
            <p:nvSpPr>
              <p:cNvPr id="69" name="Rectangle 8"/>
              <p:cNvSpPr>
                <a:spLocks noChangeArrowheads="1"/>
              </p:cNvSpPr>
              <p:nvPr/>
            </p:nvSpPr>
            <p:spPr bwMode="auto">
              <a:xfrm>
                <a:off x="902" y="816"/>
                <a:ext cx="768" cy="1152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" name="Line 9"/>
              <p:cNvSpPr>
                <a:spLocks noChangeShapeType="1"/>
              </p:cNvSpPr>
              <p:nvPr/>
            </p:nvSpPr>
            <p:spPr bwMode="auto">
              <a:xfrm>
                <a:off x="1276" y="816"/>
                <a:ext cx="0" cy="11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930" y="1104"/>
              <a:ext cx="318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Times New Roman" pitchFamily="18" charset="0"/>
                </a:rPr>
                <a:t>葡萄糖</a:t>
              </a:r>
            </a:p>
          </p:txBody>
        </p:sp>
        <p:sp>
          <p:nvSpPr>
            <p:cNvPr id="56" name="Text Box 11"/>
            <p:cNvSpPr txBox="1">
              <a:spLocks noChangeArrowheads="1"/>
            </p:cNvSpPr>
            <p:nvPr/>
          </p:nvSpPr>
          <p:spPr bwMode="auto">
            <a:xfrm>
              <a:off x="1325" y="1104"/>
              <a:ext cx="317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Times New Roman" pitchFamily="18" charset="0"/>
                </a:rPr>
                <a:t>葡萄糖</a:t>
              </a:r>
            </a:p>
          </p:txBody>
        </p:sp>
        <p:grpSp>
          <p:nvGrpSpPr>
            <p:cNvPr id="57" name="Group 12"/>
            <p:cNvGrpSpPr>
              <a:grpSpLocks/>
            </p:cNvGrpSpPr>
            <p:nvPr/>
          </p:nvGrpSpPr>
          <p:grpSpPr bwMode="auto">
            <a:xfrm>
              <a:off x="3830" y="816"/>
              <a:ext cx="768" cy="1152"/>
              <a:chOff x="3830" y="816"/>
              <a:chExt cx="768" cy="1152"/>
            </a:xfrm>
          </p:grpSpPr>
          <p:sp>
            <p:nvSpPr>
              <p:cNvPr id="65" name="Rectangle 13"/>
              <p:cNvSpPr>
                <a:spLocks noChangeArrowheads="1"/>
              </p:cNvSpPr>
              <p:nvPr/>
            </p:nvSpPr>
            <p:spPr bwMode="auto">
              <a:xfrm>
                <a:off x="4214" y="816"/>
                <a:ext cx="384" cy="1152"/>
              </a:xfrm>
              <a:prstGeom prst="rect">
                <a:avLst/>
              </a:prstGeom>
              <a:solidFill>
                <a:srgbClr val="33CC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b="1"/>
              </a:p>
            </p:txBody>
          </p:sp>
          <p:sp>
            <p:nvSpPr>
              <p:cNvPr id="66" name="Rectangle 14"/>
              <p:cNvSpPr>
                <a:spLocks noChangeArrowheads="1"/>
              </p:cNvSpPr>
              <p:nvPr/>
            </p:nvSpPr>
            <p:spPr bwMode="auto">
              <a:xfrm>
                <a:off x="3830" y="816"/>
                <a:ext cx="384" cy="1152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7" name="Text Box 15"/>
              <p:cNvSpPr txBox="1">
                <a:spLocks noChangeArrowheads="1"/>
              </p:cNvSpPr>
              <p:nvPr/>
            </p:nvSpPr>
            <p:spPr bwMode="auto">
              <a:xfrm>
                <a:off x="3869" y="1056"/>
                <a:ext cx="317" cy="6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solidFill>
                      <a:srgbClr val="000000"/>
                    </a:solidFill>
                    <a:latin typeface="Times New Roman" pitchFamily="18" charset="0"/>
                  </a:rPr>
                  <a:t>葡萄糖</a:t>
                </a:r>
              </a:p>
            </p:txBody>
          </p:sp>
          <p:sp>
            <p:nvSpPr>
              <p:cNvPr id="68" name="Text Box 16"/>
              <p:cNvSpPr txBox="1">
                <a:spLocks noChangeArrowheads="1"/>
              </p:cNvSpPr>
              <p:nvPr/>
            </p:nvSpPr>
            <p:spPr bwMode="auto">
              <a:xfrm>
                <a:off x="4252" y="1056"/>
                <a:ext cx="318" cy="6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solidFill>
                      <a:srgbClr val="000000"/>
                    </a:solidFill>
                    <a:latin typeface="Times New Roman" pitchFamily="18" charset="0"/>
                  </a:rPr>
                  <a:t>半乳糖</a:t>
                </a:r>
              </a:p>
            </p:txBody>
          </p:sp>
        </p:grpSp>
        <p:sp>
          <p:nvSpPr>
            <p:cNvPr id="58" name="Rectangle 17"/>
            <p:cNvSpPr>
              <a:spLocks noChangeArrowheads="1"/>
            </p:cNvSpPr>
            <p:nvPr/>
          </p:nvSpPr>
          <p:spPr bwMode="auto">
            <a:xfrm>
              <a:off x="2784" y="816"/>
              <a:ext cx="384" cy="1152"/>
            </a:xfrm>
            <a:prstGeom prst="rect">
              <a:avLst/>
            </a:prstGeom>
            <a:solidFill>
              <a:srgbClr val="33CC3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Rectangle 18"/>
            <p:cNvSpPr>
              <a:spLocks noChangeArrowheads="1"/>
            </p:cNvSpPr>
            <p:nvPr/>
          </p:nvSpPr>
          <p:spPr bwMode="auto">
            <a:xfrm>
              <a:off x="2400" y="816"/>
              <a:ext cx="384" cy="115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Text Box 19"/>
            <p:cNvSpPr txBox="1">
              <a:spLocks noChangeArrowheads="1"/>
            </p:cNvSpPr>
            <p:nvPr/>
          </p:nvSpPr>
          <p:spPr bwMode="auto">
            <a:xfrm>
              <a:off x="2429" y="1056"/>
              <a:ext cx="317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Times New Roman" pitchFamily="18" charset="0"/>
                </a:rPr>
                <a:t>葡萄糖</a:t>
              </a:r>
            </a:p>
          </p:txBody>
        </p:sp>
        <p:sp>
          <p:nvSpPr>
            <p:cNvPr id="61" name="Text Box 20"/>
            <p:cNvSpPr txBox="1">
              <a:spLocks noChangeArrowheads="1"/>
            </p:cNvSpPr>
            <p:nvPr/>
          </p:nvSpPr>
          <p:spPr bwMode="auto">
            <a:xfrm>
              <a:off x="2812" y="1104"/>
              <a:ext cx="318" cy="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Times New Roman" pitchFamily="18" charset="0"/>
                </a:rPr>
                <a:t>果   糖</a:t>
              </a:r>
            </a:p>
          </p:txBody>
        </p:sp>
        <p:sp>
          <p:nvSpPr>
            <p:cNvPr id="62" name="Text Box 21"/>
            <p:cNvSpPr txBox="1">
              <a:spLocks noChangeArrowheads="1"/>
            </p:cNvSpPr>
            <p:nvPr/>
          </p:nvSpPr>
          <p:spPr bwMode="auto">
            <a:xfrm>
              <a:off x="870" y="2104"/>
              <a:ext cx="103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 dirty="0">
                  <a:solidFill>
                    <a:srgbClr val="000000"/>
                  </a:solidFill>
                  <a:latin typeface="Times New Roman" pitchFamily="18" charset="0"/>
                </a:rPr>
                <a:t>麦芽糖</a:t>
              </a:r>
            </a:p>
          </p:txBody>
        </p:sp>
        <p:sp>
          <p:nvSpPr>
            <p:cNvPr id="63" name="Text Box 22"/>
            <p:cNvSpPr txBox="1">
              <a:spLocks noChangeArrowheads="1"/>
            </p:cNvSpPr>
            <p:nvPr/>
          </p:nvSpPr>
          <p:spPr bwMode="auto">
            <a:xfrm>
              <a:off x="2489" y="2070"/>
              <a:ext cx="67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 dirty="0">
                  <a:solidFill>
                    <a:srgbClr val="000000"/>
                  </a:solidFill>
                  <a:latin typeface="Times New Roman" pitchFamily="18" charset="0"/>
                </a:rPr>
                <a:t>蔗糖</a:t>
              </a:r>
            </a:p>
          </p:txBody>
        </p:sp>
        <p:sp>
          <p:nvSpPr>
            <p:cNvPr id="64" name="Text Box 23"/>
            <p:cNvSpPr txBox="1">
              <a:spLocks noChangeArrowheads="1"/>
            </p:cNvSpPr>
            <p:nvPr/>
          </p:nvSpPr>
          <p:spPr bwMode="auto">
            <a:xfrm>
              <a:off x="3899" y="2070"/>
              <a:ext cx="66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3200" b="1" dirty="0">
                  <a:solidFill>
                    <a:srgbClr val="000000"/>
                  </a:solidFill>
                  <a:latin typeface="Times New Roman" pitchFamily="18" charset="0"/>
                </a:rPr>
                <a:t>乳糖</a:t>
              </a:r>
            </a:p>
          </p:txBody>
        </p:sp>
      </p:grpSp>
      <p:sp>
        <p:nvSpPr>
          <p:cNvPr id="73" name="矩形 72"/>
          <p:cNvSpPr/>
          <p:nvPr/>
        </p:nvSpPr>
        <p:spPr>
          <a:xfrm>
            <a:off x="1142976" y="4929198"/>
            <a:ext cx="3857652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7072330" y="4929198"/>
            <a:ext cx="1357322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TextBox 75"/>
          <p:cNvSpPr txBox="1"/>
          <p:nvPr/>
        </p:nvSpPr>
        <p:spPr>
          <a:xfrm>
            <a:off x="2214546" y="5072074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植物细胞</a:t>
            </a:r>
            <a:endParaRPr lang="zh-CN" altLang="en-US" sz="3200" dirty="0"/>
          </a:p>
        </p:txBody>
      </p:sp>
      <p:sp>
        <p:nvSpPr>
          <p:cNvPr id="77" name="TextBox 76"/>
          <p:cNvSpPr txBox="1"/>
          <p:nvPr/>
        </p:nvSpPr>
        <p:spPr>
          <a:xfrm>
            <a:off x="6929454" y="5072074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动物细胞</a:t>
            </a:r>
            <a:endParaRPr lang="zh-CN" altLang="en-US" sz="3200" dirty="0"/>
          </a:p>
        </p:txBody>
      </p:sp>
      <p:sp>
        <p:nvSpPr>
          <p:cNvPr id="78" name="TextBox 77"/>
          <p:cNvSpPr txBox="1"/>
          <p:nvPr/>
        </p:nvSpPr>
        <p:spPr>
          <a:xfrm>
            <a:off x="3214678" y="5715016"/>
            <a:ext cx="47149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功能：</a:t>
            </a:r>
            <a:r>
              <a:rPr lang="zh-CN" altLang="en-US" sz="3200" dirty="0" smtClean="0">
                <a:solidFill>
                  <a:srgbClr val="FF0000"/>
                </a:solidFill>
                <a:latin typeface="Arial" charset="0"/>
                <a:ea typeface="黑体" pitchFamily="2" charset="-122"/>
              </a:rPr>
              <a:t>提供能量</a:t>
            </a:r>
          </a:p>
          <a:p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6" grpId="0"/>
      <p:bldP spid="77" grpId="0"/>
      <p:bldP spid="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多糖</a:t>
            </a:r>
            <a:endParaRPr lang="en-US" altLang="zh-CN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2" name="内容占位符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281145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sz="3600" dirty="0" smtClean="0"/>
              <a:t>   多糖的定义：是指由许多</a:t>
            </a:r>
            <a:r>
              <a:rPr lang="zh-CN" altLang="en-US" sz="3600" dirty="0" smtClean="0">
                <a:solidFill>
                  <a:srgbClr val="FF0000"/>
                </a:solidFill>
              </a:rPr>
              <a:t>葡萄糖</a:t>
            </a:r>
            <a:r>
              <a:rPr lang="zh-CN" altLang="en-US" sz="3600" dirty="0" smtClean="0"/>
              <a:t>分子经</a:t>
            </a:r>
            <a:r>
              <a:rPr lang="zh-CN" altLang="en-US" sz="3600" dirty="0" smtClean="0">
                <a:solidFill>
                  <a:srgbClr val="FF0000"/>
                </a:solidFill>
              </a:rPr>
              <a:t>脱水缩合</a:t>
            </a:r>
            <a:r>
              <a:rPr lang="zh-CN" altLang="en-US" sz="3600" dirty="0" smtClean="0"/>
              <a:t>连在一起形成的结构复杂的糖类。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       </a:t>
            </a: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1071538" y="3143248"/>
          <a:ext cx="4879121" cy="3462653"/>
        </p:xfrm>
        <a:graphic>
          <a:graphicData uri="http://schemas.openxmlformats.org/presentationml/2006/ole">
            <p:oleObj spid="_x0000_s1026" name="BMP 图像" r:id="rId3" imgW="3885714" imgH="3010320" progId="PBrush">
              <p:embed/>
            </p:oleObj>
          </a:graphicData>
        </a:graphic>
      </p:graphicFrame>
      <p:pic>
        <p:nvPicPr>
          <p:cNvPr id="8" name="Picture 5" descr="2006911_ef577b58e6119d9e02e04be906f0bfd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1755" y="3697143"/>
            <a:ext cx="2314955" cy="1358284"/>
          </a:xfrm>
          <a:prstGeom prst="rect">
            <a:avLst/>
          </a:prstGeom>
          <a:noFill/>
        </p:spPr>
      </p:pic>
      <p:sp>
        <p:nvSpPr>
          <p:cNvPr id="9" name="Line 6"/>
          <p:cNvSpPr>
            <a:spLocks noChangeShapeType="1"/>
          </p:cNvSpPr>
          <p:nvPr/>
        </p:nvSpPr>
        <p:spPr bwMode="auto">
          <a:xfrm flipV="1">
            <a:off x="5404198" y="4334176"/>
            <a:ext cx="544960" cy="34227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5880100" y="4627859"/>
            <a:ext cx="69058" cy="440525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>
            <a:off x="5608370" y="3697143"/>
            <a:ext cx="340788" cy="245096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2776979" y="3902289"/>
            <a:ext cx="921779" cy="40381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/>
              <a:t>淀粉</a:t>
            </a: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728938" y="5089978"/>
            <a:ext cx="921779" cy="40381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/>
              <a:t>糖原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706419" y="6239877"/>
            <a:ext cx="1298597" cy="40381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/>
              <a:t>纤维素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500694" y="5143512"/>
            <a:ext cx="252650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基本单位：葡萄糖分子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淀粉</a:t>
            </a:r>
            <a:endParaRPr lang="en-US" altLang="zh-CN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2" name="内容占位符 2"/>
          <p:cNvSpPr>
            <a:spLocks noGrp="1"/>
          </p:cNvSpPr>
          <p:nvPr>
            <p:ph idx="1"/>
          </p:nvPr>
        </p:nvSpPr>
        <p:spPr>
          <a:xfrm>
            <a:off x="457200" y="2260623"/>
            <a:ext cx="8229600" cy="28114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   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       </a:t>
            </a: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2500298" y="5500702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淀粉是谷物和薯类中的主要成分</a:t>
            </a:r>
            <a:endParaRPr lang="zh-CN" altLang="en-US" sz="24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142976" y="1571612"/>
            <a:ext cx="6686280" cy="3585950"/>
            <a:chOff x="1142976" y="1571612"/>
            <a:chExt cx="6686280" cy="3585950"/>
          </a:xfrm>
        </p:grpSpPr>
        <p:pic>
          <p:nvPicPr>
            <p:cNvPr id="6" name="图片 5" descr="120875950232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2976" y="1571612"/>
              <a:ext cx="2334000" cy="1800000"/>
            </a:xfrm>
            <a:prstGeom prst="rect">
              <a:avLst/>
            </a:prstGeom>
          </p:spPr>
        </p:pic>
        <p:pic>
          <p:nvPicPr>
            <p:cNvPr id="7" name="图片 6" descr="01300000162747121173442304950_s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8992" y="1571612"/>
              <a:ext cx="2008584" cy="1800000"/>
            </a:xfrm>
            <a:prstGeom prst="rect">
              <a:avLst/>
            </a:prstGeom>
          </p:spPr>
        </p:pic>
        <p:pic>
          <p:nvPicPr>
            <p:cNvPr id="8" name="图片 7" descr="201106031222065892692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29256" y="1571612"/>
              <a:ext cx="2400000" cy="1800000"/>
            </a:xfrm>
            <a:prstGeom prst="rect">
              <a:avLst/>
            </a:prstGeom>
          </p:spPr>
        </p:pic>
        <p:pic>
          <p:nvPicPr>
            <p:cNvPr id="9" name="图片 8" descr="2010121510354955.jp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42976" y="3357562"/>
              <a:ext cx="2285714" cy="1800000"/>
            </a:xfrm>
            <a:prstGeom prst="rect">
              <a:avLst/>
            </a:prstGeom>
          </p:spPr>
        </p:pic>
        <p:pic>
          <p:nvPicPr>
            <p:cNvPr id="10" name="图片 9" descr="01200000033905115595691082797_s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28992" y="3357562"/>
              <a:ext cx="2000264" cy="1800000"/>
            </a:xfrm>
            <a:prstGeom prst="rect">
              <a:avLst/>
            </a:prstGeom>
          </p:spPr>
        </p:pic>
        <p:pic>
          <p:nvPicPr>
            <p:cNvPr id="11" name="图片 10" descr="01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29256" y="3357562"/>
              <a:ext cx="2400000" cy="1800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纤维素</a:t>
            </a:r>
            <a:endParaRPr lang="en-US" altLang="zh-CN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2" name="内容占位符 2"/>
          <p:cNvSpPr>
            <a:spLocks noGrp="1"/>
          </p:cNvSpPr>
          <p:nvPr>
            <p:ph idx="1"/>
          </p:nvPr>
        </p:nvSpPr>
        <p:spPr>
          <a:xfrm>
            <a:off x="457200" y="2260623"/>
            <a:ext cx="8229600" cy="28114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   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       </a:t>
            </a: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000628" y="5572140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植物中含量最多的糖类</a:t>
            </a:r>
            <a:endParaRPr lang="zh-CN" altLang="en-US" sz="2400" dirty="0"/>
          </a:p>
        </p:txBody>
      </p:sp>
      <p:grpSp>
        <p:nvGrpSpPr>
          <p:cNvPr id="8" name="组合 7"/>
          <p:cNvGrpSpPr/>
          <p:nvPr/>
        </p:nvGrpSpPr>
        <p:grpSpPr>
          <a:xfrm>
            <a:off x="874876" y="1571612"/>
            <a:ext cx="7483338" cy="2880000"/>
            <a:chOff x="428596" y="1928802"/>
            <a:chExt cx="7483338" cy="2880000"/>
          </a:xfrm>
        </p:grpSpPr>
        <p:pic>
          <p:nvPicPr>
            <p:cNvPr id="6" name="图片 5" descr="3648835_190207077165_2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596" y="1928802"/>
              <a:ext cx="3600879" cy="2880000"/>
            </a:xfrm>
            <a:prstGeom prst="rect">
              <a:avLst/>
            </a:prstGeom>
          </p:spPr>
        </p:pic>
        <p:pic>
          <p:nvPicPr>
            <p:cNvPr id="7" name="图片 6" descr="1220957332_10580665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1934" y="1928802"/>
              <a:ext cx="3840000" cy="2880000"/>
            </a:xfrm>
            <a:prstGeom prst="rect">
              <a:avLst/>
            </a:prstGeom>
          </p:spPr>
        </p:pic>
      </p:grpSp>
      <p:pic>
        <p:nvPicPr>
          <p:cNvPr id="9" name="图片 8" descr="2f3295d42503e059a18bb7d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4476750"/>
            <a:ext cx="285750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糖原</a:t>
            </a:r>
            <a:endParaRPr lang="en-US" altLang="zh-CN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2" name="内容占位符 2"/>
          <p:cNvSpPr>
            <a:spLocks noGrp="1"/>
          </p:cNvSpPr>
          <p:nvPr>
            <p:ph idx="1"/>
          </p:nvPr>
        </p:nvSpPr>
        <p:spPr>
          <a:xfrm>
            <a:off x="457200" y="2260623"/>
            <a:ext cx="8229600" cy="281145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   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       </a:t>
            </a: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214678" y="5286388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动物中的多糖</a:t>
            </a:r>
            <a:endParaRPr lang="zh-CN" altLang="en-US" sz="3200" dirty="0"/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821027" y="2534249"/>
            <a:ext cx="1313755" cy="85055"/>
          </a:xfrm>
          <a:prstGeom prst="rightArrow">
            <a:avLst>
              <a:gd name="adj1" fmla="val 50000"/>
              <a:gd name="adj2" fmla="val 350000"/>
            </a:avLst>
          </a:prstGeom>
          <a:solidFill>
            <a:srgbClr val="3333FF"/>
          </a:solidFill>
          <a:ln w="12700" cap="sq">
            <a:solidFill>
              <a:srgbClr val="3333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676400" y="2341104"/>
            <a:ext cx="2064472" cy="641454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1" lang="zh-CN" altLang="en-US" sz="3600" b="1" dirty="0">
                <a:latin typeface="Times New Roman" pitchFamily="18" charset="0"/>
                <a:ea typeface="华文中宋" pitchFamily="2" charset="-122"/>
              </a:rPr>
              <a:t>葡萄糖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3727187" y="2766377"/>
            <a:ext cx="1407594" cy="85055"/>
          </a:xfrm>
          <a:prstGeom prst="leftArrow">
            <a:avLst>
              <a:gd name="adj1" fmla="val 50000"/>
              <a:gd name="adj2" fmla="val 375000"/>
            </a:avLst>
          </a:prstGeom>
          <a:solidFill>
            <a:srgbClr val="3333FF"/>
          </a:solidFill>
          <a:ln w="12700" cap="sq">
            <a:solidFill>
              <a:srgbClr val="3333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008706" y="2132011"/>
            <a:ext cx="938396" cy="36679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1" lang="zh-CN" altLang="en-US">
                <a:latin typeface="Times New Roman" pitchFamily="18" charset="0"/>
                <a:ea typeface="黑体" pitchFamily="2" charset="-122"/>
              </a:rPr>
              <a:t>合成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981336" y="2847888"/>
            <a:ext cx="938396" cy="36679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1" lang="zh-CN" altLang="en-US" dirty="0">
                <a:latin typeface="Times New Roman" pitchFamily="18" charset="0"/>
                <a:ea typeface="黑体" pitchFamily="2" charset="-122"/>
              </a:rPr>
              <a:t>分解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236441" y="2358918"/>
            <a:ext cx="2064472" cy="641454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1" lang="zh-CN" altLang="en-US" sz="3600" b="1" dirty="0">
                <a:latin typeface="Times New Roman" pitchFamily="18" charset="0"/>
                <a:ea typeface="华文中宋" pitchFamily="2" charset="-122"/>
              </a:rPr>
              <a:t>肝糖原</a:t>
            </a:r>
          </a:p>
        </p:txBody>
      </p: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1714330" y="3979871"/>
            <a:ext cx="5664367" cy="715743"/>
            <a:chOff x="1298" y="2229"/>
            <a:chExt cx="3014" cy="260"/>
          </a:xfrm>
        </p:grpSpPr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1298" y="2256"/>
              <a:ext cx="1144" cy="233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kumimoji="1" lang="zh-CN" altLang="en-US" sz="3600" b="1" dirty="0">
                  <a:latin typeface="Times New Roman" pitchFamily="18" charset="0"/>
                  <a:ea typeface="华文中宋" pitchFamily="2" charset="-122"/>
                </a:rPr>
                <a:t>葡萄糖</a:t>
              </a: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2625" y="2229"/>
              <a:ext cx="520" cy="133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kumimoji="1" lang="zh-CN" altLang="en-US" dirty="0">
                  <a:latin typeface="Times New Roman" pitchFamily="18" charset="0"/>
                  <a:ea typeface="黑体" pitchFamily="2" charset="-122"/>
                </a:rPr>
                <a:t>合成</a:t>
              </a:r>
            </a:p>
          </p:txBody>
        </p:sp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2476" y="2366"/>
              <a:ext cx="684" cy="48"/>
            </a:xfrm>
            <a:prstGeom prst="rightArrow">
              <a:avLst>
                <a:gd name="adj1" fmla="val 50000"/>
                <a:gd name="adj2" fmla="val 325000"/>
              </a:avLst>
            </a:prstGeom>
            <a:solidFill>
              <a:srgbClr val="3333FF"/>
            </a:solidFill>
            <a:ln w="12700" cap="sq">
              <a:solidFill>
                <a:srgbClr val="3333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3168" y="2256"/>
              <a:ext cx="1144" cy="233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tx2"/>
                </a:buClr>
                <a:buSzPct val="75000"/>
                <a:buFont typeface="Wingdings" pitchFamily="2" charset="2"/>
                <a:buNone/>
              </a:pPr>
              <a:r>
                <a:rPr kumimoji="1" lang="zh-CN" altLang="en-US" sz="3600" b="1" dirty="0">
                  <a:latin typeface="Times New Roman" pitchFamily="18" charset="0"/>
                  <a:ea typeface="华文中宋" pitchFamily="2" charset="-122"/>
                </a:rPr>
                <a:t>肌糖原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多糖</a:t>
            </a:r>
            <a:endParaRPr lang="en-US" altLang="zh-CN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82614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糖类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2" name="内容占位符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   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6" name="Group 77"/>
          <p:cNvGraphicFramePr>
            <a:graphicFrameLocks noGrp="1"/>
          </p:cNvGraphicFramePr>
          <p:nvPr/>
        </p:nvGraphicFramePr>
        <p:xfrm>
          <a:off x="214281" y="1714488"/>
          <a:ext cx="8705881" cy="4763814"/>
        </p:xfrm>
        <a:graphic>
          <a:graphicData uri="http://schemas.openxmlformats.org/drawingml/2006/table">
            <a:tbl>
              <a:tblPr/>
              <a:tblGrid>
                <a:gridCol w="593723"/>
                <a:gridCol w="632479"/>
                <a:gridCol w="1475784"/>
                <a:gridCol w="3305010"/>
                <a:gridCol w="2698885"/>
              </a:tblGrid>
              <a:tr h="647041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中宋" pitchFamily="2" charset="-122"/>
                        </a:rPr>
                        <a:t>种类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中宋" pitchFamily="2" charset="-122"/>
                        </a:rPr>
                        <a:t>分布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中宋" pitchFamily="2" charset="-122"/>
                        </a:rPr>
                        <a:t>功能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3172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华文中宋" pitchFamily="2" charset="-122"/>
                        </a:rPr>
                        <a:t>多糖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19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66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372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华文中宋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 Box 32"/>
          <p:cNvSpPr txBox="1">
            <a:spLocks noChangeArrowheads="1"/>
          </p:cNvSpPr>
          <p:nvPr/>
        </p:nvSpPr>
        <p:spPr bwMode="auto">
          <a:xfrm>
            <a:off x="1230856" y="3000372"/>
            <a:ext cx="10551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ahoma" pitchFamily="34" charset="0"/>
                <a:ea typeface="华文中宋" pitchFamily="2" charset="-122"/>
              </a:rPr>
              <a:t>淀粉</a:t>
            </a:r>
          </a:p>
        </p:txBody>
      </p:sp>
      <p:sp>
        <p:nvSpPr>
          <p:cNvPr id="8" name="Text Box 33"/>
          <p:cNvSpPr txBox="1">
            <a:spLocks noChangeArrowheads="1"/>
          </p:cNvSpPr>
          <p:nvPr/>
        </p:nvSpPr>
        <p:spPr bwMode="auto">
          <a:xfrm>
            <a:off x="1142976" y="4214818"/>
            <a:ext cx="1494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ahoma" pitchFamily="34" charset="0"/>
                <a:ea typeface="华文中宋" pitchFamily="2" charset="-122"/>
              </a:rPr>
              <a:t>纤维素</a:t>
            </a:r>
          </a:p>
        </p:txBody>
      </p:sp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1506108" y="5130241"/>
            <a:ext cx="1494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ahoma" pitchFamily="34" charset="0"/>
                <a:ea typeface="华文中宋" pitchFamily="2" charset="-122"/>
              </a:rPr>
              <a:t>肝糖原</a:t>
            </a:r>
          </a:p>
        </p:txBody>
      </p:sp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1500166" y="5857892"/>
            <a:ext cx="14942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ahoma" pitchFamily="34" charset="0"/>
                <a:ea typeface="华文中宋" pitchFamily="2" charset="-122"/>
              </a:rPr>
              <a:t>肌糖原</a:t>
            </a:r>
          </a:p>
        </p:txBody>
      </p:sp>
      <p:sp>
        <p:nvSpPr>
          <p:cNvPr id="11" name="Text Box 36"/>
          <p:cNvSpPr txBox="1">
            <a:spLocks noChangeArrowheads="1"/>
          </p:cNvSpPr>
          <p:nvPr/>
        </p:nvSpPr>
        <p:spPr bwMode="auto">
          <a:xfrm>
            <a:off x="2857488" y="2571744"/>
            <a:ext cx="37147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种子</a:t>
            </a:r>
            <a:r>
              <a:rPr lang="zh-CN" altLang="en-US" sz="3200" dirty="0"/>
              <a:t>、变态茎或根</a:t>
            </a:r>
            <a:r>
              <a:rPr lang="zh-CN" altLang="en-US" sz="3200" dirty="0" smtClean="0"/>
              <a:t>等植物储藏器官</a:t>
            </a:r>
            <a:endParaRPr lang="zh-CN" altLang="en-US" sz="3200" dirty="0"/>
          </a:p>
        </p:txBody>
      </p:sp>
      <p:sp>
        <p:nvSpPr>
          <p:cNvPr id="12" name="Text Box 37"/>
          <p:cNvSpPr txBox="1">
            <a:spLocks noChangeArrowheads="1"/>
          </p:cNvSpPr>
          <p:nvPr/>
        </p:nvSpPr>
        <p:spPr bwMode="auto">
          <a:xfrm>
            <a:off x="3071802" y="4000504"/>
            <a:ext cx="32545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植物茎杆、枝叶、细胞壁中</a:t>
            </a:r>
          </a:p>
        </p:txBody>
      </p:sp>
      <p:sp>
        <p:nvSpPr>
          <p:cNvPr id="13" name="Text Box 38"/>
          <p:cNvSpPr txBox="1">
            <a:spLocks noChangeArrowheads="1"/>
          </p:cNvSpPr>
          <p:nvPr/>
        </p:nvSpPr>
        <p:spPr bwMode="auto">
          <a:xfrm>
            <a:off x="3071802" y="5058803"/>
            <a:ext cx="28116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动物的肝脏中</a:t>
            </a:r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3117679" y="5844621"/>
            <a:ext cx="28116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动物的肌肉中</a:t>
            </a:r>
          </a:p>
        </p:txBody>
      </p:sp>
      <p:sp>
        <p:nvSpPr>
          <p:cNvPr id="15" name="Text Box 40"/>
          <p:cNvSpPr txBox="1">
            <a:spLocks noChangeArrowheads="1"/>
          </p:cNvSpPr>
          <p:nvPr/>
        </p:nvSpPr>
        <p:spPr bwMode="auto">
          <a:xfrm>
            <a:off x="6429388" y="2857496"/>
            <a:ext cx="19333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储存能量</a:t>
            </a:r>
          </a:p>
        </p:txBody>
      </p:sp>
      <p:sp>
        <p:nvSpPr>
          <p:cNvPr id="16" name="Text Box 41"/>
          <p:cNvSpPr txBox="1">
            <a:spLocks noChangeArrowheads="1"/>
          </p:cNvSpPr>
          <p:nvPr/>
        </p:nvSpPr>
        <p:spPr bwMode="auto">
          <a:xfrm>
            <a:off x="6418227" y="4000504"/>
            <a:ext cx="258292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构成</a:t>
            </a:r>
            <a:r>
              <a:rPr lang="zh-CN" altLang="en-US" sz="3200" dirty="0" smtClean="0"/>
              <a:t>细胞壁的</a:t>
            </a:r>
            <a:r>
              <a:rPr lang="zh-CN" altLang="en-US" sz="3200" dirty="0"/>
              <a:t>主要成分</a:t>
            </a:r>
          </a:p>
        </p:txBody>
      </p:sp>
      <p:sp>
        <p:nvSpPr>
          <p:cNvPr id="17" name="Text Box 43"/>
          <p:cNvSpPr txBox="1">
            <a:spLocks noChangeArrowheads="1"/>
          </p:cNvSpPr>
          <p:nvPr/>
        </p:nvSpPr>
        <p:spPr bwMode="auto">
          <a:xfrm>
            <a:off x="6443852" y="5402951"/>
            <a:ext cx="19333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储存能量</a:t>
            </a:r>
          </a:p>
        </p:txBody>
      </p:sp>
      <p:sp>
        <p:nvSpPr>
          <p:cNvPr id="18" name="Text Box 74"/>
          <p:cNvSpPr txBox="1">
            <a:spLocks noChangeArrowheads="1"/>
          </p:cNvSpPr>
          <p:nvPr/>
        </p:nvSpPr>
        <p:spPr bwMode="auto">
          <a:xfrm>
            <a:off x="857224" y="5286388"/>
            <a:ext cx="6907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ea typeface="华文中宋" pitchFamily="2" charset="-122"/>
              </a:rPr>
              <a:t>糖原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糖类的功能</a:t>
            </a:r>
            <a:endParaRPr lang="en-US" altLang="zh-CN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82614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糖类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2" name="内容占位符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1357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   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1619250" y="1643050"/>
            <a:ext cx="55451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4800" b="1" dirty="0"/>
              <a:t>1</a:t>
            </a:r>
            <a:r>
              <a:rPr lang="zh-CN" altLang="en-US" sz="4800" b="1" dirty="0"/>
              <a:t>．主要的能源物质</a:t>
            </a:r>
            <a:endParaRPr lang="zh-CN" altLang="en-US" sz="4800" dirty="0"/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1619250" y="2900350"/>
            <a:ext cx="58324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/>
              <a:t>2</a:t>
            </a:r>
            <a:r>
              <a:rPr lang="zh-CN" altLang="en-US" sz="4800" b="1" dirty="0"/>
              <a:t>．细胞的构成物质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00100" y="4286256"/>
            <a:ext cx="735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一些多糖可以与与脂质和蛋白质结合形成糖脂或糖蛋白，一起构成细胞的结构物质。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latin typeface="+mn-lt"/>
                <a:ea typeface="+mn-ea"/>
                <a:cs typeface="+mn-cs"/>
              </a:rPr>
              <a:t>思考题</a:t>
            </a:r>
            <a:endParaRPr lang="en-US" altLang="zh-CN" dirty="0" smtClean="0">
              <a:latin typeface="+mn-lt"/>
              <a:ea typeface="+mn-ea"/>
              <a:cs typeface="+mn-cs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1470" y="2139957"/>
            <a:ext cx="9144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altLang="zh-CN" sz="3600" b="1" dirty="0">
              <a:solidFill>
                <a:srgbClr val="0000FF"/>
              </a:solidFill>
              <a:latin typeface="Tahoma" pitchFamily="34" charset="0"/>
              <a:ea typeface="华文中宋" pitchFamily="2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600" b="1" dirty="0">
                <a:latin typeface="Tahoma" pitchFamily="34" charset="0"/>
                <a:ea typeface="华文中宋" pitchFamily="2" charset="-122"/>
              </a:rPr>
              <a:t>有人认为，吃糖过多或吃得过饱，即使不吃肥肉也很容易引起肥胖，你认为对吗？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142852"/>
            <a:ext cx="592935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生活中各种常见的糖</a:t>
            </a:r>
          </a:p>
          <a:p>
            <a:endParaRPr lang="zh-CN" altLang="en-US" dirty="0"/>
          </a:p>
        </p:txBody>
      </p:sp>
      <p:pic>
        <p:nvPicPr>
          <p:cNvPr id="6" name="内容占位符 5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rcRect l="7624" t="-1" r="19949"/>
          <a:stretch>
            <a:fillRect/>
          </a:stretch>
        </p:blipFill>
        <p:spPr>
          <a:xfrm>
            <a:off x="5929322" y="1410190"/>
            <a:ext cx="2736000" cy="23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Administrator\Desktop\20115141655150260.jpg"/>
          <p:cNvPicPr>
            <a:picLocks noChangeAspect="1" noChangeArrowheads="1"/>
          </p:cNvPicPr>
          <p:nvPr/>
        </p:nvPicPr>
        <p:blipFill>
          <a:blip r:embed="rId3" cstate="print"/>
          <a:srcRect r="4878"/>
          <a:stretch>
            <a:fillRect/>
          </a:stretch>
        </p:blipFill>
        <p:spPr bwMode="auto">
          <a:xfrm>
            <a:off x="482025" y="1410190"/>
            <a:ext cx="2804091" cy="23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Administrator\Desktop\201209101145555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8017" y="1410190"/>
            <a:ext cx="2651305" cy="237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71472" y="4286256"/>
            <a:ext cx="81439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仿宋_GB2312" pitchFamily="49" charset="-122"/>
                <a:ea typeface="仿宋_GB2312" pitchFamily="49" charset="-122"/>
              </a:rPr>
              <a:t>   生物体常见的糖有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葡萄糖</a:t>
            </a:r>
            <a:r>
              <a:rPr kumimoji="1" lang="zh-CN" altLang="en-US" sz="3600" b="1" dirty="0" smtClean="0">
                <a:latin typeface="仿宋_GB2312" pitchFamily="49" charset="-122"/>
                <a:ea typeface="仿宋_GB2312" pitchFamily="49" charset="-122"/>
              </a:rPr>
              <a:t>、果糖、半乳糖、核糖、脱氧核糖、蔗糖、麦芽糖、乳糖、淀粉、纤维素、糖原等。</a:t>
            </a:r>
            <a:endParaRPr lang="zh-CN" alt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脂质</a:t>
            </a:r>
            <a:endParaRPr kumimoji="1"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Picture 3" descr="富含油脂的物质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286017"/>
            <a:ext cx="5189537" cy="35718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1285860"/>
            <a:ext cx="6715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不同溶于水，而易溶于乙醚、氯仿、苯等有机溶剂。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5929330"/>
            <a:ext cx="742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元素组成：</a:t>
            </a:r>
            <a:r>
              <a:rPr lang="en-US" altLang="zh-CN" sz="3200" dirty="0" smtClean="0"/>
              <a:t>C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H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O</a:t>
            </a:r>
            <a:r>
              <a:rPr lang="zh-CN" altLang="en-US" sz="3200" dirty="0" smtClean="0"/>
              <a:t>，少量含有</a:t>
            </a:r>
            <a:r>
              <a:rPr lang="en-US" altLang="zh-CN" sz="3200" dirty="0" smtClean="0"/>
              <a:t>N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P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脂肪</a:t>
            </a:r>
            <a:endParaRPr kumimoji="1"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2000240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组成元素：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4357686" y="3000372"/>
            <a:ext cx="46434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成分：一分子的甘油</a:t>
            </a:r>
            <a:endParaRPr lang="en-US" altLang="zh-CN" sz="3200" dirty="0" smtClean="0"/>
          </a:p>
          <a:p>
            <a:r>
              <a:rPr lang="en-US" altLang="zh-CN" sz="3200" dirty="0" smtClean="0"/>
              <a:t>            </a:t>
            </a:r>
            <a:r>
              <a:rPr lang="zh-CN" altLang="en-US" sz="3200" dirty="0" smtClean="0"/>
              <a:t>三分子的脂肪酸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4" y="4709236"/>
            <a:ext cx="29289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脂肪酸的分类</a:t>
            </a:r>
            <a:endParaRPr lang="en-US" altLang="zh-CN" sz="3200" dirty="0" smtClean="0"/>
          </a:p>
          <a:p>
            <a:r>
              <a:rPr lang="en-US" altLang="zh-CN" sz="3200" dirty="0" smtClean="0"/>
              <a:t>     </a:t>
            </a:r>
            <a:endParaRPr lang="zh-CN" altLang="en-US" sz="3200" dirty="0"/>
          </a:p>
        </p:txBody>
      </p:sp>
      <p:pic>
        <p:nvPicPr>
          <p:cNvPr id="6" name="图片 5" descr="IMG_0450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571612"/>
            <a:ext cx="3000396" cy="4929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6510350" y="1986969"/>
            <a:ext cx="1919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C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H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O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4357686" y="2994724"/>
            <a:ext cx="4643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 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5143504" y="5209302"/>
            <a:ext cx="30718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饱和脂肪酸</a:t>
            </a:r>
            <a:endParaRPr lang="en-US" altLang="zh-CN" sz="3200" dirty="0" smtClean="0"/>
          </a:p>
          <a:p>
            <a:r>
              <a:rPr lang="zh-CN" altLang="en-US" sz="3200" dirty="0" smtClean="0"/>
              <a:t>不饱和脂肪酸</a:t>
            </a:r>
            <a:endParaRPr lang="zh-CN" altLang="en-US" sz="3200" dirty="0"/>
          </a:p>
        </p:txBody>
      </p:sp>
      <p:sp>
        <p:nvSpPr>
          <p:cNvPr id="13" name="左大括号 12"/>
          <p:cNvSpPr/>
          <p:nvPr/>
        </p:nvSpPr>
        <p:spPr>
          <a:xfrm>
            <a:off x="5143504" y="5429264"/>
            <a:ext cx="71438" cy="6429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182614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脂质  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8" grpId="0"/>
      <p:bldP spid="12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脂肪与葡萄糖的比较</a:t>
            </a:r>
            <a:endParaRPr kumimoji="1"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4714884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糖类是主要的能源物质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428860" y="5500702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脂肪是主要的储能物质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500034" y="2285992"/>
          <a:ext cx="8143935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8787"/>
                <a:gridCol w="1300171"/>
                <a:gridCol w="1357322"/>
                <a:gridCol w="1714512"/>
                <a:gridCol w="214314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项目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C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H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O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能量</a:t>
                      </a:r>
                      <a:endParaRPr lang="zh-CN" alt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葡萄糖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40%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6.7%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53.3%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16.4kJ/g</a:t>
                      </a:r>
                      <a:endParaRPr lang="zh-CN" alt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脂肪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76.7%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12.1%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11.2%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36.7kJ/g</a:t>
                      </a:r>
                      <a:endParaRPr lang="zh-CN" altLang="en-US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脂肪的功能</a:t>
            </a:r>
            <a:endParaRPr kumimoji="1"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174" y="2487035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ea typeface="楷体_GB2312" pitchFamily="49" charset="-122"/>
              </a:rPr>
              <a:t>1</a:t>
            </a:r>
            <a:r>
              <a:rPr lang="zh-CN" altLang="en-US" sz="3200" b="1" dirty="0" smtClean="0">
                <a:ea typeface="楷体_GB2312" pitchFamily="49" charset="-122"/>
              </a:rPr>
              <a:t>、重要的储能物质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43174" y="3558605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ea typeface="楷体_GB2312" pitchFamily="49" charset="-122"/>
              </a:rPr>
              <a:t>2</a:t>
            </a:r>
            <a:r>
              <a:rPr lang="zh-CN" altLang="en-US" sz="3200" b="1" dirty="0" smtClean="0">
                <a:ea typeface="楷体_GB2312" pitchFamily="49" charset="-122"/>
              </a:rPr>
              <a:t>、具有保温作用</a:t>
            </a:r>
            <a:endParaRPr lang="zh-CN" alt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2643174" y="4500570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ea typeface="楷体_GB2312" pitchFamily="49" charset="-122"/>
              </a:rPr>
              <a:t>3</a:t>
            </a:r>
            <a:r>
              <a:rPr lang="zh-CN" altLang="en-US" sz="3200" b="1" dirty="0" smtClean="0">
                <a:ea typeface="楷体_GB2312" pitchFamily="49" charset="-122"/>
              </a:rPr>
              <a:t>、具有缓冲和减压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磷脂</a:t>
            </a:r>
            <a:endParaRPr kumimoji="1"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86314" y="1357298"/>
            <a:ext cx="2000264" cy="1357322"/>
            <a:chOff x="4786314" y="1357298"/>
            <a:chExt cx="2000264" cy="1357322"/>
          </a:xfrm>
        </p:grpSpPr>
        <p:sp>
          <p:nvSpPr>
            <p:cNvPr id="8" name="爆炸形 2 7"/>
            <p:cNvSpPr/>
            <p:nvPr/>
          </p:nvSpPr>
          <p:spPr>
            <a:xfrm>
              <a:off x="4786314" y="1357298"/>
              <a:ext cx="2000264" cy="1357322"/>
            </a:xfrm>
            <a:prstGeom prst="irregularSeal2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86380" y="1857364"/>
              <a:ext cx="1357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想一想</a:t>
              </a:r>
              <a:endParaRPr lang="zh-CN" altLang="en-US" sz="2400" dirty="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714876" y="3071811"/>
            <a:ext cx="421484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、磷脂分子与脂肪分子的区别</a:t>
            </a:r>
            <a:endParaRPr lang="en-US" altLang="zh-CN" sz="24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pic>
        <p:nvPicPr>
          <p:cNvPr id="7" name="图片 6" descr="IMG_0449_副本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26" y="1785926"/>
            <a:ext cx="3750998" cy="44448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4714876" y="4929198"/>
            <a:ext cx="4214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2</a:t>
            </a:r>
            <a:r>
              <a:rPr lang="zh-CN" altLang="en-US" sz="2400" dirty="0" smtClean="0"/>
              <a:t>、根据磷脂分子的结构特点和化学中</a:t>
            </a:r>
            <a:r>
              <a:rPr lang="zh-CN" altLang="en-US" sz="2400" dirty="0" smtClean="0">
                <a:solidFill>
                  <a:srgbClr val="FF0000"/>
                </a:solidFill>
              </a:rPr>
              <a:t>相似相溶</a:t>
            </a:r>
            <a:r>
              <a:rPr lang="zh-CN" altLang="en-US" sz="2400" dirty="0" smtClean="0"/>
              <a:t>原理，想一下水溶液中磷脂分子的分布情况</a:t>
            </a:r>
            <a:endParaRPr lang="zh-CN" alt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182614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脂质  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磷脂</a:t>
            </a:r>
            <a:endParaRPr kumimoji="1"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8596" y="1714488"/>
            <a:ext cx="4077670" cy="4286280"/>
            <a:chOff x="428596" y="1785926"/>
            <a:chExt cx="4077670" cy="4286280"/>
          </a:xfrm>
        </p:grpSpPr>
        <p:sp>
          <p:nvSpPr>
            <p:cNvPr id="7" name="TextBox 6"/>
            <p:cNvSpPr txBox="1"/>
            <p:nvPr/>
          </p:nvSpPr>
          <p:spPr>
            <a:xfrm>
              <a:off x="714348" y="5610541"/>
              <a:ext cx="36433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水溶液中磷脂分子的分布</a:t>
              </a:r>
              <a:endParaRPr lang="zh-CN" altLang="en-US" sz="2400" dirty="0"/>
            </a:p>
          </p:txBody>
        </p:sp>
        <p:pic>
          <p:nvPicPr>
            <p:cNvPr id="5" name="图片 4" descr="pic0315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596" y="1785926"/>
              <a:ext cx="4077670" cy="360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0" name="组合 9"/>
          <p:cNvGrpSpPr/>
          <p:nvPr/>
        </p:nvGrpSpPr>
        <p:grpSpPr>
          <a:xfrm>
            <a:off x="5072066" y="1643050"/>
            <a:ext cx="3571900" cy="4390755"/>
            <a:chOff x="5072066" y="1643050"/>
            <a:chExt cx="3571900" cy="4390755"/>
          </a:xfrm>
        </p:grpSpPr>
        <p:sp>
          <p:nvSpPr>
            <p:cNvPr id="9" name="TextBox 8"/>
            <p:cNvSpPr txBox="1"/>
            <p:nvPr/>
          </p:nvSpPr>
          <p:spPr>
            <a:xfrm>
              <a:off x="5572132" y="5572140"/>
              <a:ext cx="2571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细胞膜中的磷脂</a:t>
              </a:r>
              <a:endParaRPr lang="zh-CN" altLang="en-US" sz="2400" dirty="0"/>
            </a:p>
          </p:txBody>
        </p:sp>
        <p:pic>
          <p:nvPicPr>
            <p:cNvPr id="6" name="图片 5" descr="06122214029824.jpg"/>
            <p:cNvPicPr>
              <a:picLocks noChangeAspect="1"/>
            </p:cNvPicPr>
            <p:nvPr/>
          </p:nvPicPr>
          <p:blipFill>
            <a:blip r:embed="rId3"/>
            <a:srcRect r="46936"/>
            <a:stretch>
              <a:fillRect/>
            </a:stretch>
          </p:blipFill>
          <p:spPr>
            <a:xfrm>
              <a:off x="5072066" y="1643050"/>
              <a:ext cx="3571900" cy="360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11" name="TextBox 10"/>
          <p:cNvSpPr txBox="1"/>
          <p:nvPr/>
        </p:nvSpPr>
        <p:spPr>
          <a:xfrm>
            <a:off x="0" y="0"/>
            <a:ext cx="182614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脂质  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胆固醇</a:t>
            </a:r>
            <a:endParaRPr kumimoji="1"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1824327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细胞膜中的胆固醇</a:t>
            </a:r>
            <a:endParaRPr lang="zh-CN" altLang="en-US" sz="24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4786314" y="1357298"/>
            <a:ext cx="2000264" cy="1357322"/>
            <a:chOff x="4786314" y="1357298"/>
            <a:chExt cx="2000264" cy="1357322"/>
          </a:xfrm>
        </p:grpSpPr>
        <p:sp>
          <p:nvSpPr>
            <p:cNvPr id="5" name="爆炸形 2 4"/>
            <p:cNvSpPr/>
            <p:nvPr/>
          </p:nvSpPr>
          <p:spPr>
            <a:xfrm>
              <a:off x="4786314" y="1357298"/>
              <a:ext cx="2000264" cy="1357322"/>
            </a:xfrm>
            <a:prstGeom prst="irregularSeal2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286380" y="1857364"/>
              <a:ext cx="1357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/>
                <a:t>议一议</a:t>
              </a:r>
              <a:endParaRPr lang="zh-CN" altLang="en-US" sz="2400" dirty="0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000760" y="2428868"/>
            <a:ext cx="2786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胆固醇的利与弊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3571876"/>
            <a:ext cx="857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利：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5312647"/>
            <a:ext cx="857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弊：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70" y="3429000"/>
            <a:ext cx="2857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1</a:t>
            </a:r>
            <a:r>
              <a:rPr lang="zh-CN" altLang="en-US" sz="2400" dirty="0" smtClean="0"/>
              <a:t>、构成细胞膜</a:t>
            </a:r>
            <a:endParaRPr lang="en-US" altLang="zh-CN" sz="2400" dirty="0" smtClean="0"/>
          </a:p>
          <a:p>
            <a:r>
              <a:rPr lang="en-US" altLang="zh-CN" sz="2400" dirty="0" smtClean="0"/>
              <a:t>2</a:t>
            </a:r>
            <a:r>
              <a:rPr lang="zh-CN" altLang="en-US" sz="2400" dirty="0" smtClean="0"/>
              <a:t>、合成某些激素和维生素 </a:t>
            </a:r>
            <a:r>
              <a:rPr lang="en-US" altLang="zh-CN" sz="2400" dirty="0" smtClean="0"/>
              <a:t>D</a:t>
            </a:r>
            <a:r>
              <a:rPr lang="zh-CN" altLang="en-US" sz="2400" dirty="0" smtClean="0"/>
              <a:t>的原料</a:t>
            </a:r>
            <a:endParaRPr lang="en-US" altLang="zh-CN" sz="2400" dirty="0" smtClean="0"/>
          </a:p>
          <a:p>
            <a:r>
              <a:rPr lang="en-US" altLang="zh-CN" sz="2400" dirty="0" smtClean="0"/>
              <a:t>3</a:t>
            </a:r>
            <a:r>
              <a:rPr lang="zh-CN" altLang="en-US" sz="2400" dirty="0" smtClean="0"/>
              <a:t>、调节发育和代谢</a:t>
            </a:r>
            <a:endParaRPr lang="zh-CN" alt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786446" y="5357826"/>
            <a:ext cx="2786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血液胆固醇含量高，易患心血管疾病</a:t>
            </a:r>
            <a:endParaRPr lang="zh-CN" altLang="en-US" sz="2400" dirty="0"/>
          </a:p>
        </p:txBody>
      </p:sp>
      <p:pic>
        <p:nvPicPr>
          <p:cNvPr id="14" name="图片 13" descr="images (2).jpg"/>
          <p:cNvPicPr>
            <a:picLocks noChangeAspect="1"/>
          </p:cNvPicPr>
          <p:nvPr/>
        </p:nvPicPr>
        <p:blipFill>
          <a:blip r:embed="rId2"/>
          <a:srcRect l="15408" t="3969" r="4470" b="4749"/>
          <a:stretch>
            <a:fillRect/>
          </a:stretch>
        </p:blipFill>
        <p:spPr>
          <a:xfrm>
            <a:off x="357158" y="2500306"/>
            <a:ext cx="4069565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0" y="0"/>
            <a:ext cx="1826141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脂质  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课堂练习</a:t>
            </a:r>
            <a:endParaRPr kumimoji="1"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643050"/>
            <a:ext cx="7429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、下列各种糖类物质中，既存在于动物细胞内又存在于植物细胞内的是（     ）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3000372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A</a:t>
            </a:r>
            <a:r>
              <a:rPr lang="zh-CN" altLang="en-US" sz="3200" dirty="0" smtClean="0"/>
              <a:t>、淀粉和核糖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4487299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C</a:t>
            </a:r>
            <a:r>
              <a:rPr lang="zh-CN" altLang="en-US" sz="3200" dirty="0" smtClean="0"/>
              <a:t>、葡萄糖、核糖和麦芽糖</a:t>
            </a:r>
            <a:endParaRPr lang="en-US" altLang="zh-CN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71538" y="3701481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B</a:t>
            </a:r>
            <a:r>
              <a:rPr lang="zh-CN" altLang="en-US" sz="3200" dirty="0" smtClean="0"/>
              <a:t>、糖原、乳糖、蔗糖</a:t>
            </a:r>
            <a:endParaRPr lang="en-US" altLang="zh-CN" sz="3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071538" y="5201679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</a:t>
            </a:r>
            <a:r>
              <a:rPr lang="zh-CN" altLang="en-US" sz="3200" dirty="0" smtClean="0"/>
              <a:t>、核糖、脱氧核糖和葡萄糖</a:t>
            </a:r>
            <a:endParaRPr lang="en-US" altLang="zh-CN" sz="3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72330" y="2143116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D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课堂练习</a:t>
            </a:r>
            <a:endParaRPr kumimoji="1"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643050"/>
            <a:ext cx="7429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、脂肪和糖类都是能源物质，两者在体内氧化氧化分解时，脂肪与同质量的糖类相比（     ）</a:t>
            </a:r>
            <a:endParaRPr lang="zh-CN" alt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3357562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A</a:t>
            </a:r>
            <a:r>
              <a:rPr lang="zh-CN" altLang="en-US" sz="3200" dirty="0" smtClean="0"/>
              <a:t>、放能多，耗氧多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4844489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C</a:t>
            </a:r>
            <a:r>
              <a:rPr lang="zh-CN" altLang="en-US" sz="3200" dirty="0" smtClean="0"/>
              <a:t>、放能少，耗氧多</a:t>
            </a:r>
            <a:endParaRPr lang="en-US" altLang="zh-CN" sz="32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71538" y="4058671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B</a:t>
            </a:r>
            <a:r>
              <a:rPr lang="zh-CN" altLang="en-US" sz="3200" dirty="0" smtClean="0"/>
              <a:t>、放能多，耗氧少</a:t>
            </a:r>
            <a:endParaRPr lang="en-US" altLang="zh-CN" sz="32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071538" y="5558869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</a:t>
            </a:r>
            <a:r>
              <a:rPr lang="zh-CN" altLang="en-US" sz="3200" dirty="0" smtClean="0"/>
              <a:t>、放能少，耗氧少</a:t>
            </a:r>
            <a:endParaRPr lang="en-US" altLang="zh-CN" sz="32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643174" y="264318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A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43108" y="2413000"/>
            <a:ext cx="472437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7200" i="1" dirty="0" smtClean="0">
                <a:ln w="11430">
                  <a:noFill/>
                </a:ln>
                <a:solidFill>
                  <a:schemeClr val="accent6"/>
                </a:solidFill>
                <a:effectLst>
                  <a:outerShdw blurRad="241300" dist="330200" dir="5760000" sx="114000" sy="114000" algn="tl">
                    <a:schemeClr val="tx1">
                      <a:lumMod val="50000"/>
                      <a:lumOff val="50000"/>
                      <a:alpha val="43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your!</a:t>
            </a:r>
            <a:endParaRPr lang="zh-CN" altLang="en-US" sz="7200" i="1" dirty="0">
              <a:ln w="11430">
                <a:noFill/>
              </a:ln>
              <a:solidFill>
                <a:schemeClr val="accent6"/>
              </a:solidFill>
              <a:effectLst>
                <a:outerShdw blurRad="241300" dist="330200" dir="5760000" sx="114000" sy="114000" algn="tl">
                  <a:schemeClr val="tx1">
                    <a:lumMod val="50000"/>
                    <a:lumOff val="50000"/>
                    <a:alpha val="43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71604" y="142852"/>
            <a:ext cx="592935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思考与讨论</a:t>
            </a:r>
          </a:p>
          <a:p>
            <a:endParaRPr lang="zh-CN" altLang="en-US" dirty="0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altLang="zh-CN" sz="3600" dirty="0" smtClean="0"/>
          </a:p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糖类为什么叫“碳水化合物”？</a:t>
            </a:r>
            <a:endParaRPr lang="en-US" altLang="zh-CN" sz="3600" dirty="0" smtClean="0"/>
          </a:p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糖类大致可以分成哪几类？这样分类的依据是什么？</a:t>
            </a:r>
            <a:endParaRPr lang="en-US" altLang="zh-CN" sz="2800" dirty="0" smtClean="0"/>
          </a:p>
          <a:p>
            <a:r>
              <a:rPr lang="en-US" altLang="zh-CN" sz="3600" dirty="0" smtClean="0"/>
              <a:t>3.</a:t>
            </a:r>
            <a:r>
              <a:rPr lang="zh-CN" altLang="en-US" sz="3600" dirty="0" smtClean="0"/>
              <a:t>每一糖类主要分布在哪里？它们各自有什么功能？</a:t>
            </a:r>
            <a:r>
              <a:rPr lang="en-US" altLang="zh-CN" sz="3600" dirty="0" smtClean="0"/>
              <a:t>(</a:t>
            </a:r>
            <a:r>
              <a:rPr lang="zh-CN" altLang="en-US" sz="3600" dirty="0" smtClean="0"/>
              <a:t>完成学案上的表格）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2714612" y="1425347"/>
            <a:ext cx="507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Ps:</a:t>
            </a:r>
            <a:r>
              <a:rPr lang="en-US" altLang="zh-CN" sz="2800" dirty="0" smtClean="0"/>
              <a:t>21</a:t>
            </a:r>
            <a:r>
              <a:rPr lang="zh-CN" altLang="en-US" sz="2800" dirty="0" smtClean="0"/>
              <a:t>页</a:t>
            </a:r>
            <a:r>
              <a:rPr lang="en-US" altLang="zh-CN" sz="2800" dirty="0" smtClean="0"/>
              <a:t>-23</a:t>
            </a:r>
            <a:r>
              <a:rPr lang="zh-CN" altLang="en-US" sz="2800" dirty="0" smtClean="0"/>
              <a:t>页糖类部分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糖类的特性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3600" dirty="0" smtClean="0"/>
          </a:p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组成元素</a:t>
            </a:r>
            <a:r>
              <a:rPr lang="en-US" altLang="zh-CN" sz="3600" dirty="0" smtClean="0"/>
              <a:t> : </a:t>
            </a:r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化学通式 ：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en-US" altLang="zh-CN" sz="3600" dirty="0" smtClean="0"/>
              <a:t>3.</a:t>
            </a:r>
            <a:r>
              <a:rPr lang="zh-CN" altLang="en-US" sz="3600" dirty="0" smtClean="0"/>
              <a:t>糖的分类：</a:t>
            </a:r>
            <a:endParaRPr lang="zh-CN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2282603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C</a:t>
            </a:r>
            <a:r>
              <a:rPr lang="zh-CN" altLang="en-US" sz="3600" dirty="0" smtClean="0"/>
              <a:t>、</a:t>
            </a:r>
            <a:r>
              <a:rPr lang="en-US" altLang="zh-CN" sz="3600" dirty="0" smtClean="0"/>
              <a:t>H</a:t>
            </a:r>
            <a:r>
              <a:rPr lang="zh-CN" altLang="en-US" sz="3600" dirty="0" smtClean="0"/>
              <a:t>、</a:t>
            </a:r>
            <a:r>
              <a:rPr lang="en-US" altLang="zh-CN" sz="3600" dirty="0" smtClean="0"/>
              <a:t>O</a:t>
            </a:r>
            <a:endParaRPr lang="zh-CN" altLang="en-US" sz="36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929058" y="3568487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C</a:t>
            </a:r>
            <a:r>
              <a:rPr lang="en-US" altLang="zh-CN" sz="2800" dirty="0" smtClean="0"/>
              <a:t>m</a:t>
            </a:r>
            <a:r>
              <a:rPr lang="en-US" altLang="zh-CN" sz="3600" dirty="0" smtClean="0"/>
              <a:t>(H</a:t>
            </a:r>
            <a:r>
              <a:rPr lang="en-US" altLang="zh-CN" sz="2400" dirty="0" smtClean="0"/>
              <a:t>2</a:t>
            </a:r>
            <a:r>
              <a:rPr lang="en-US" altLang="zh-CN" sz="3600" dirty="0" smtClean="0"/>
              <a:t>O)</a:t>
            </a:r>
            <a:r>
              <a:rPr lang="en-US" altLang="zh-CN" sz="2800" dirty="0" smtClean="0"/>
              <a:t>n</a:t>
            </a:r>
            <a:endParaRPr lang="zh-CN" altLang="en-US" sz="36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3428992" y="4714884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单糖、双糖、多糖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单糖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z="3600" dirty="0" smtClean="0"/>
          </a:p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单糖的定义：</a:t>
            </a:r>
            <a:r>
              <a:rPr lang="zh-CN" altLang="en-US" sz="3600" dirty="0" smtClean="0">
                <a:solidFill>
                  <a:srgbClr val="FF0000"/>
                </a:solidFill>
              </a:rPr>
              <a:t>不能</a:t>
            </a:r>
            <a:r>
              <a:rPr lang="zh-CN" altLang="en-US" sz="3600" dirty="0" smtClean="0"/>
              <a:t>水解的最简单的糖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       </a:t>
            </a: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3571876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/>
              <a:t>葡萄糖、果糖、半乳糖、核糖和脱氧核糖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单糖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graphicFrame>
        <p:nvGraphicFramePr>
          <p:cNvPr id="9" name="Group 113"/>
          <p:cNvGraphicFramePr>
            <a:graphicFrameLocks noGrp="1"/>
          </p:cNvGraphicFramePr>
          <p:nvPr/>
        </p:nvGraphicFramePr>
        <p:xfrm>
          <a:off x="428596" y="1543304"/>
          <a:ext cx="8464579" cy="4886092"/>
        </p:xfrm>
        <a:graphic>
          <a:graphicData uri="http://schemas.openxmlformats.org/drawingml/2006/table">
            <a:tbl>
              <a:tblPr/>
              <a:tblGrid>
                <a:gridCol w="732466"/>
                <a:gridCol w="706030"/>
                <a:gridCol w="1705979"/>
                <a:gridCol w="2751027"/>
                <a:gridCol w="2569077"/>
              </a:tblGrid>
              <a:tr h="67741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种类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分布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功能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26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单糖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五碳糖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0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21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六碳糖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5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43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991769" y="2201283"/>
            <a:ext cx="1270543" cy="1733431"/>
            <a:chOff x="1991769" y="2201283"/>
            <a:chExt cx="1270543" cy="1733431"/>
          </a:xfrm>
        </p:grpSpPr>
        <p:sp>
          <p:nvSpPr>
            <p:cNvPr id="10" name="Text Box 94"/>
            <p:cNvSpPr txBox="1">
              <a:spLocks noChangeArrowheads="1"/>
            </p:cNvSpPr>
            <p:nvPr/>
          </p:nvSpPr>
          <p:spPr bwMode="auto">
            <a:xfrm>
              <a:off x="2004148" y="2201283"/>
              <a:ext cx="117879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</a:rPr>
                <a:t>核糖</a:t>
              </a:r>
            </a:p>
          </p:txBody>
        </p:sp>
        <p:sp>
          <p:nvSpPr>
            <p:cNvPr id="11" name="Text Box 95"/>
            <p:cNvSpPr txBox="1">
              <a:spLocks noChangeArrowheads="1"/>
            </p:cNvSpPr>
            <p:nvPr/>
          </p:nvSpPr>
          <p:spPr bwMode="auto">
            <a:xfrm>
              <a:off x="1991769" y="2857496"/>
              <a:ext cx="1270543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</a:rPr>
                <a:t>脱氧核糖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核糖和脱氧核糖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5" name="内容占位符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>
            <a:normAutofit/>
          </a:bodyPr>
          <a:lstStyle/>
          <a:p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pPr>
              <a:buNone/>
            </a:pPr>
            <a:r>
              <a:rPr lang="en-US" altLang="en-US" sz="3600" dirty="0" smtClean="0"/>
              <a:t>            C</a:t>
            </a:r>
            <a:r>
              <a:rPr lang="en-US" altLang="en-US" sz="2200" dirty="0" smtClean="0"/>
              <a:t>5</a:t>
            </a:r>
            <a:r>
              <a:rPr lang="en-US" altLang="en-US" sz="3600" dirty="0" smtClean="0"/>
              <a:t>H</a:t>
            </a:r>
            <a:r>
              <a:rPr lang="en-US" altLang="en-US" sz="2200" dirty="0" smtClean="0"/>
              <a:t>10</a:t>
            </a:r>
            <a:r>
              <a:rPr lang="en-US" altLang="en-US" sz="3600" dirty="0" smtClean="0"/>
              <a:t>O</a:t>
            </a:r>
            <a:r>
              <a:rPr lang="en-US" altLang="en-US" sz="2200" dirty="0" smtClean="0"/>
              <a:t>5</a:t>
            </a:r>
            <a:r>
              <a:rPr lang="zh-CN" altLang="en-US" sz="3600" dirty="0" smtClean="0"/>
              <a:t>                  </a:t>
            </a:r>
            <a:r>
              <a:rPr lang="en-US" altLang="en-US" sz="3600" dirty="0" smtClean="0"/>
              <a:t>C</a:t>
            </a:r>
            <a:r>
              <a:rPr lang="en-US" altLang="en-US" sz="2200" dirty="0" smtClean="0"/>
              <a:t>5</a:t>
            </a:r>
            <a:r>
              <a:rPr lang="en-US" altLang="en-US" sz="3600" dirty="0" smtClean="0"/>
              <a:t>H</a:t>
            </a:r>
            <a:r>
              <a:rPr lang="en-US" altLang="en-US" sz="2200" dirty="0" smtClean="0"/>
              <a:t>10</a:t>
            </a:r>
            <a:r>
              <a:rPr lang="en-US" altLang="en-US" sz="3600" dirty="0" smtClean="0"/>
              <a:t>O</a:t>
            </a:r>
            <a:r>
              <a:rPr lang="en-US" altLang="en-US" sz="2200" dirty="0" smtClean="0"/>
              <a:t>4</a:t>
            </a:r>
            <a:endParaRPr lang="en-US" altLang="zh-CN" sz="2200" dirty="0" smtClean="0"/>
          </a:p>
          <a:p>
            <a:pPr>
              <a:buNone/>
            </a:pPr>
            <a:r>
              <a:rPr lang="zh-CN" altLang="en-US" sz="3600" dirty="0" smtClean="0"/>
              <a:t> </a:t>
            </a:r>
            <a:endParaRPr lang="en-US" altLang="zh-CN" sz="3600" dirty="0" smtClean="0"/>
          </a:p>
          <a:p>
            <a:pPr>
              <a:buNone/>
            </a:pPr>
            <a:endParaRPr lang="en-US" altLang="zh-CN" sz="3600" dirty="0" smtClean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66" y="1275360"/>
            <a:ext cx="5514964" cy="265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357422" y="4357694"/>
            <a:ext cx="42148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dirty="0" smtClean="0"/>
              <a:t>动植物细胞中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310" y="4344423"/>
            <a:ext cx="1562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1.</a:t>
            </a:r>
            <a:r>
              <a:rPr lang="zh-CN" altLang="en-US" sz="3200" dirty="0" smtClean="0"/>
              <a:t>分布：</a:t>
            </a:r>
            <a:endParaRPr lang="en-US" altLang="zh-CN" sz="32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785786" y="4857760"/>
            <a:ext cx="1562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2.</a:t>
            </a:r>
            <a:r>
              <a:rPr lang="zh-CN" altLang="en-US" sz="3200" dirty="0" smtClean="0"/>
              <a:t>功能：</a:t>
            </a:r>
            <a:endParaRPr lang="en-US" altLang="zh-CN" sz="3200" dirty="0" smtClean="0"/>
          </a:p>
        </p:txBody>
      </p:sp>
      <p:grpSp>
        <p:nvGrpSpPr>
          <p:cNvPr id="17" name="组合 16"/>
          <p:cNvGrpSpPr/>
          <p:nvPr/>
        </p:nvGrpSpPr>
        <p:grpSpPr>
          <a:xfrm>
            <a:off x="2500298" y="4857760"/>
            <a:ext cx="5564121" cy="642942"/>
            <a:chOff x="2500298" y="4857760"/>
            <a:chExt cx="5564121" cy="642942"/>
          </a:xfrm>
        </p:grpSpPr>
        <p:cxnSp>
          <p:nvCxnSpPr>
            <p:cNvPr id="27" name="直接箭头连接符 26"/>
            <p:cNvCxnSpPr/>
            <p:nvPr/>
          </p:nvCxnSpPr>
          <p:spPr>
            <a:xfrm>
              <a:off x="4500562" y="5214950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 Box 107"/>
            <p:cNvSpPr txBox="1">
              <a:spLocks noChangeArrowheads="1"/>
            </p:cNvSpPr>
            <p:nvPr/>
          </p:nvSpPr>
          <p:spPr bwMode="auto">
            <a:xfrm>
              <a:off x="6000760" y="4915927"/>
              <a:ext cx="2063659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/>
                <a:t>组成</a:t>
              </a:r>
              <a:r>
                <a:rPr lang="en-US" altLang="zh-CN" sz="3200" dirty="0"/>
                <a:t>RNA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00298" y="4857760"/>
              <a:ext cx="2000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核        糖</a:t>
              </a:r>
              <a:endParaRPr lang="en-US" altLang="zh-CN" sz="3200" dirty="0" smtClean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00298" y="5429264"/>
            <a:ext cx="5601444" cy="642942"/>
            <a:chOff x="2500298" y="5429264"/>
            <a:chExt cx="5601444" cy="642942"/>
          </a:xfrm>
        </p:grpSpPr>
        <p:cxnSp>
          <p:nvCxnSpPr>
            <p:cNvPr id="28" name="直接箭头连接符 27"/>
            <p:cNvCxnSpPr/>
            <p:nvPr/>
          </p:nvCxnSpPr>
          <p:spPr>
            <a:xfrm>
              <a:off x="4500562" y="5784866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106"/>
            <p:cNvSpPr txBox="1">
              <a:spLocks noChangeArrowheads="1"/>
            </p:cNvSpPr>
            <p:nvPr/>
          </p:nvSpPr>
          <p:spPr bwMode="auto">
            <a:xfrm>
              <a:off x="6000760" y="5487431"/>
              <a:ext cx="210098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/>
                <a:t>组成</a:t>
              </a:r>
              <a:r>
                <a:rPr lang="en-US" altLang="zh-CN" sz="3200" dirty="0"/>
                <a:t>DNA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500298" y="5429264"/>
              <a:ext cx="2000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/>
                <a:t>脱氧核糖</a:t>
              </a:r>
              <a:endParaRPr lang="en-US" altLang="zh-CN" sz="320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单糖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graphicFrame>
        <p:nvGraphicFramePr>
          <p:cNvPr id="9" name="Group 113"/>
          <p:cNvGraphicFramePr>
            <a:graphicFrameLocks noGrp="1"/>
          </p:cNvGraphicFramePr>
          <p:nvPr/>
        </p:nvGraphicFramePr>
        <p:xfrm>
          <a:off x="428596" y="1543304"/>
          <a:ext cx="8464579" cy="4886092"/>
        </p:xfrm>
        <a:graphic>
          <a:graphicData uri="http://schemas.openxmlformats.org/drawingml/2006/table">
            <a:tbl>
              <a:tblPr/>
              <a:tblGrid>
                <a:gridCol w="732466"/>
                <a:gridCol w="706030"/>
                <a:gridCol w="1705979"/>
                <a:gridCol w="2751027"/>
                <a:gridCol w="2569077"/>
              </a:tblGrid>
              <a:tr h="67741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种类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分布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功能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26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单糖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五碳糖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00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217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Garamond" pitchFamily="18" charset="0"/>
                          <a:ea typeface="宋体" pitchFamily="2" charset="-122"/>
                        </a:rPr>
                        <a:t>六碳糖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25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437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Garamond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Text Box 94"/>
          <p:cNvSpPr txBox="1">
            <a:spLocks noChangeArrowheads="1"/>
          </p:cNvSpPr>
          <p:nvPr/>
        </p:nvSpPr>
        <p:spPr bwMode="auto">
          <a:xfrm>
            <a:off x="2004148" y="2201283"/>
            <a:ext cx="11787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核糖</a:t>
            </a:r>
          </a:p>
        </p:txBody>
      </p:sp>
      <p:sp>
        <p:nvSpPr>
          <p:cNvPr id="11" name="Text Box 95"/>
          <p:cNvSpPr txBox="1">
            <a:spLocks noChangeArrowheads="1"/>
          </p:cNvSpPr>
          <p:nvPr/>
        </p:nvSpPr>
        <p:spPr bwMode="auto">
          <a:xfrm>
            <a:off x="1991769" y="2857496"/>
            <a:ext cx="127054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脱氧核糖</a:t>
            </a:r>
          </a:p>
        </p:txBody>
      </p:sp>
      <p:sp>
        <p:nvSpPr>
          <p:cNvPr id="12" name="Text Box 97"/>
          <p:cNvSpPr txBox="1">
            <a:spLocks noChangeArrowheads="1"/>
          </p:cNvSpPr>
          <p:nvPr/>
        </p:nvSpPr>
        <p:spPr bwMode="auto">
          <a:xfrm>
            <a:off x="1965319" y="4214818"/>
            <a:ext cx="16779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葡萄糖</a:t>
            </a:r>
          </a:p>
        </p:txBody>
      </p:sp>
      <p:sp>
        <p:nvSpPr>
          <p:cNvPr id="15" name="Text Box 100"/>
          <p:cNvSpPr txBox="1">
            <a:spLocks noChangeArrowheads="1"/>
          </p:cNvSpPr>
          <p:nvPr/>
        </p:nvSpPr>
        <p:spPr bwMode="auto">
          <a:xfrm>
            <a:off x="3681569" y="2201283"/>
            <a:ext cx="26763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动植物细胞</a:t>
            </a:r>
          </a:p>
        </p:txBody>
      </p:sp>
      <p:sp>
        <p:nvSpPr>
          <p:cNvPr id="16" name="Text Box 101"/>
          <p:cNvSpPr txBox="1">
            <a:spLocks noChangeArrowheads="1"/>
          </p:cNvSpPr>
          <p:nvPr/>
        </p:nvSpPr>
        <p:spPr bwMode="auto">
          <a:xfrm>
            <a:off x="3610132" y="3129977"/>
            <a:ext cx="26763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动植物细胞</a:t>
            </a:r>
          </a:p>
        </p:txBody>
      </p:sp>
      <p:sp>
        <p:nvSpPr>
          <p:cNvPr id="20" name="Text Box 106"/>
          <p:cNvSpPr txBox="1">
            <a:spLocks noChangeArrowheads="1"/>
          </p:cNvSpPr>
          <p:nvPr/>
        </p:nvSpPr>
        <p:spPr bwMode="auto">
          <a:xfrm>
            <a:off x="6487393" y="3129977"/>
            <a:ext cx="21009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组成</a:t>
            </a:r>
            <a:r>
              <a:rPr lang="en-US" altLang="zh-CN" sz="3200" dirty="0"/>
              <a:t>DNA</a:t>
            </a:r>
          </a:p>
        </p:txBody>
      </p:sp>
      <p:sp>
        <p:nvSpPr>
          <p:cNvPr id="21" name="Text Box 107"/>
          <p:cNvSpPr txBox="1">
            <a:spLocks noChangeArrowheads="1"/>
          </p:cNvSpPr>
          <p:nvPr/>
        </p:nvSpPr>
        <p:spPr bwMode="auto">
          <a:xfrm>
            <a:off x="6486615" y="2201283"/>
            <a:ext cx="20636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dirty="0"/>
              <a:t>组成</a:t>
            </a:r>
            <a:r>
              <a:rPr lang="en-US" altLang="zh-CN" sz="3200" dirty="0"/>
              <a:t>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0232" y="214290"/>
            <a:ext cx="5143536" cy="571504"/>
          </a:xfrm>
        </p:spPr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/>
              <a:t>葡萄糖</a:t>
            </a:r>
            <a:endParaRPr lang="en-US" altLang="zh-CN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1928733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+mj-ea"/>
                <a:ea typeface="+mj-ea"/>
              </a:rPr>
              <a:t>  </a:t>
            </a:r>
            <a:r>
              <a:rPr lang="zh-CN" altLang="en-US" sz="3600" dirty="0" smtClean="0">
                <a:latin typeface="+mj-ea"/>
                <a:ea typeface="+mj-ea"/>
              </a:rPr>
              <a:t>糖类</a:t>
            </a:r>
            <a:r>
              <a:rPr lang="zh-CN" altLang="en-US" sz="3200" dirty="0" smtClean="0">
                <a:latin typeface="+mj-ea"/>
                <a:ea typeface="+mj-ea"/>
              </a:rPr>
              <a:t>  </a:t>
            </a:r>
            <a:endParaRPr lang="zh-CN" altLang="en-US" sz="3200" dirty="0">
              <a:latin typeface="+mj-ea"/>
              <a:ea typeface="+mj-ea"/>
            </a:endParaRPr>
          </a:p>
        </p:txBody>
      </p:sp>
      <p:pic>
        <p:nvPicPr>
          <p:cNvPr id="19" name="图片 18" descr="200px-Beta-D-glucose-3D-vd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191" y="1428736"/>
            <a:ext cx="2121429" cy="2376000"/>
          </a:xfrm>
          <a:prstGeom prst="rect">
            <a:avLst/>
          </a:prstGeom>
        </p:spPr>
      </p:pic>
      <p:pic>
        <p:nvPicPr>
          <p:cNvPr id="20" name="图片 19" descr="12427400540361875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428736"/>
            <a:ext cx="2376000" cy="2376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143108" y="3857628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立体结构</a:t>
            </a:r>
            <a:endParaRPr lang="zh-CN" altLang="en-US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5429256" y="3929066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结构式</a:t>
            </a:r>
            <a:endParaRPr lang="zh-CN" altLang="en-US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428596" y="5500702"/>
            <a:ext cx="835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葡萄、梨等水果的果汁中富含葡萄糖，它是细胞的主要能源物质，存在与</a:t>
            </a:r>
            <a:r>
              <a:rPr lang="zh-CN" altLang="en-US" sz="3200" dirty="0" smtClean="0">
                <a:solidFill>
                  <a:srgbClr val="FF0000"/>
                </a:solidFill>
              </a:rPr>
              <a:t>动植物细胞</a:t>
            </a:r>
            <a:r>
              <a:rPr lang="zh-CN" altLang="en-US" sz="3200" dirty="0" smtClean="0"/>
              <a:t>之中。</a:t>
            </a:r>
            <a:endParaRPr lang="zh-CN" altLang="en-US" sz="3200" dirty="0"/>
          </a:p>
        </p:txBody>
      </p:sp>
      <p:sp>
        <p:nvSpPr>
          <p:cNvPr id="24" name="TextBox 23"/>
          <p:cNvSpPr txBox="1"/>
          <p:nvPr/>
        </p:nvSpPr>
        <p:spPr>
          <a:xfrm>
            <a:off x="2786050" y="4281738"/>
            <a:ext cx="45005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分子式：（</a:t>
            </a:r>
            <a:r>
              <a:rPr kumimoji="1" lang="en-US" altLang="zh-CN" sz="3200" b="1" dirty="0" smtClean="0">
                <a:latin typeface="华文楷体" pitchFamily="2" charset="-122"/>
                <a:ea typeface="华文楷体" pitchFamily="2" charset="-122"/>
              </a:rPr>
              <a:t>C</a:t>
            </a:r>
            <a:r>
              <a:rPr kumimoji="1" lang="en-US" altLang="zh-CN" sz="2000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kumimoji="1" lang="en-US" altLang="zh-CN" sz="3200" b="1" dirty="0" smtClean="0">
                <a:latin typeface="华文楷体" pitchFamily="2" charset="-122"/>
                <a:ea typeface="华文楷体" pitchFamily="2" charset="-122"/>
              </a:rPr>
              <a:t>H</a:t>
            </a:r>
            <a:r>
              <a:rPr kumimoji="1" lang="en-US" altLang="zh-CN" sz="2000" b="1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kumimoji="1" lang="en-US" altLang="zh-CN" sz="3200" b="1" dirty="0" smtClean="0">
                <a:latin typeface="华文楷体" pitchFamily="2" charset="-122"/>
                <a:ea typeface="华文楷体" pitchFamily="2" charset="-122"/>
              </a:rPr>
              <a:t>O</a:t>
            </a:r>
            <a:r>
              <a:rPr kumimoji="1" lang="en-US" altLang="zh-CN" sz="2000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）</a:t>
            </a:r>
          </a:p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00298" y="4844489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latin typeface="华文楷体" pitchFamily="2" charset="-122"/>
                <a:ea typeface="华文楷体" pitchFamily="2" charset="-122"/>
              </a:rPr>
              <a:t>细胞中的主要能源物质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</TotalTime>
  <Words>909</Words>
  <Application>Microsoft Office PowerPoint</Application>
  <PresentationFormat>全屏显示(4:3)</PresentationFormat>
  <Paragraphs>273</Paragraphs>
  <Slides>29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Office 主题</vt:lpstr>
      <vt:lpstr>自定义设计方案</vt:lpstr>
      <vt:lpstr>BMP 图像</vt:lpstr>
      <vt:lpstr>生物体中的有机化合物</vt:lpstr>
      <vt:lpstr>幻灯片 2</vt:lpstr>
      <vt:lpstr>幻灯片 3</vt:lpstr>
      <vt:lpstr>糖类的特性</vt:lpstr>
      <vt:lpstr>单糖</vt:lpstr>
      <vt:lpstr>单糖</vt:lpstr>
      <vt:lpstr>核糖和脱氧核糖</vt:lpstr>
      <vt:lpstr>单糖</vt:lpstr>
      <vt:lpstr>葡萄糖</vt:lpstr>
      <vt:lpstr>单糖</vt:lpstr>
      <vt:lpstr>双糖</vt:lpstr>
      <vt:lpstr>双糖</vt:lpstr>
      <vt:lpstr>多糖</vt:lpstr>
      <vt:lpstr>淀粉</vt:lpstr>
      <vt:lpstr>纤维素</vt:lpstr>
      <vt:lpstr>糖原</vt:lpstr>
      <vt:lpstr>多糖</vt:lpstr>
      <vt:lpstr>糖类的功能</vt:lpstr>
      <vt:lpstr>思考题</vt:lpstr>
      <vt:lpstr>脂质</vt:lpstr>
      <vt:lpstr>脂肪</vt:lpstr>
      <vt:lpstr>脂肪与葡萄糖的比较</vt:lpstr>
      <vt:lpstr>脂肪的功能</vt:lpstr>
      <vt:lpstr>磷脂</vt:lpstr>
      <vt:lpstr>磷脂</vt:lpstr>
      <vt:lpstr>胆固醇</vt:lpstr>
      <vt:lpstr>课堂练习</vt:lpstr>
      <vt:lpstr>课堂练习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 User</cp:lastModifiedBy>
  <cp:revision>171</cp:revision>
  <dcterms:modified xsi:type="dcterms:W3CDTF">2012-09-17T05:32:38Z</dcterms:modified>
</cp:coreProperties>
</file>